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E60A0A"/>
    <a:srgbClr val="0A0AB2"/>
    <a:srgbClr val="00CC00"/>
    <a:srgbClr val="107FFC"/>
    <a:srgbClr val="CDE6FF"/>
    <a:srgbClr val="FFA500"/>
    <a:srgbClr val="B8B8C0"/>
    <a:srgbClr val="595959"/>
    <a:srgbClr val="B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660"/>
  </p:normalViewPr>
  <p:slideViewPr>
    <p:cSldViewPr>
      <p:cViewPr varScale="1">
        <p:scale>
          <a:sx n="128" d="100"/>
          <a:sy n="128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45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 smtClean="0"/>
              <a:t>www.threesl.com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RR002/24: August 2016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www.threesl.com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RR002/24: August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GB" sz="10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0" y="5718976"/>
            <a:ext cx="9144000" cy="0"/>
          </a:xfrm>
          <a:prstGeom prst="lin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86600" y="5840352"/>
            <a:ext cx="158216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/>
            <a:r>
              <a:rPr lang="de-DE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/>
            <a:r>
              <a:rPr lang="fr-FR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/>
            <a:r>
              <a:rPr lang="nl-NL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840352"/>
            <a:ext cx="3685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2016 3SL.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Cradle is a registered trademark of 3SL in the UK and other countries.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other trademarks are the property of their respective owners.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57200" y="6332794"/>
            <a:ext cx="10692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http://www.threesl.com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salesdetails@threesl.com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support@threesl.com</a:t>
            </a:r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3" y="6329218"/>
            <a:ext cx="132504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RR002/24: August 2016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3" y="6329218"/>
            <a:ext cx="132504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RR002/24: August 2016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GB" sz="10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0" y="5718976"/>
            <a:ext cx="9144000" cy="0"/>
          </a:xfrm>
          <a:prstGeom prst="lin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86600" y="5840352"/>
            <a:ext cx="158216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/>
            <a:r>
              <a:rPr lang="de-DE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/>
            <a:r>
              <a:rPr lang="fr-FR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/>
            <a:r>
              <a:rPr lang="nl-NL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840352"/>
            <a:ext cx="3685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2016 3SL.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Cradle is a registered trademark of 3SL in the UK and other countries.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other trademarks are the property of their respective owners.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57200" y="6332794"/>
            <a:ext cx="10692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http://www.threesl.com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salesdetails@threesl.com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support@threesl.com</a:t>
            </a:r>
          </a:p>
        </p:txBody>
      </p:sp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18" Type="http://schemas.openxmlformats.org/officeDocument/2006/relationships/image" Target="../media/image47.png"/><Relationship Id="rId3" Type="http://schemas.openxmlformats.org/officeDocument/2006/relationships/image" Target="../media/image32.gif"/><Relationship Id="rId21" Type="http://schemas.openxmlformats.org/officeDocument/2006/relationships/image" Target="../media/image50.png"/><Relationship Id="rId7" Type="http://schemas.openxmlformats.org/officeDocument/2006/relationships/image" Target="../media/image36.gif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gif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gif"/><Relationship Id="rId24" Type="http://schemas.openxmlformats.org/officeDocument/2006/relationships/image" Target="../media/image53.png"/><Relationship Id="rId5" Type="http://schemas.openxmlformats.org/officeDocument/2006/relationships/image" Target="../media/image34.gif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jpe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gif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gif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21" Type="http://schemas.openxmlformats.org/officeDocument/2006/relationships/image" Target="../media/image118.jpeg"/><Relationship Id="rId34" Type="http://schemas.openxmlformats.org/officeDocument/2006/relationships/image" Target="../media/image131.png"/><Relationship Id="rId7" Type="http://schemas.openxmlformats.org/officeDocument/2006/relationships/image" Target="../media/image104.png"/><Relationship Id="rId12" Type="http://schemas.openxmlformats.org/officeDocument/2006/relationships/image" Target="../media/image109.jpe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jpeg"/><Relationship Id="rId38" Type="http://schemas.openxmlformats.org/officeDocument/2006/relationships/image" Target="../media/image135.png"/><Relationship Id="rId2" Type="http://schemas.openxmlformats.org/officeDocument/2006/relationships/image" Target="../media/image99.png"/><Relationship Id="rId16" Type="http://schemas.openxmlformats.org/officeDocument/2006/relationships/image" Target="../media/image113.jpeg"/><Relationship Id="rId20" Type="http://schemas.openxmlformats.org/officeDocument/2006/relationships/image" Target="../media/image117.png"/><Relationship Id="rId29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37" Type="http://schemas.openxmlformats.org/officeDocument/2006/relationships/image" Target="../media/image134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jpeg"/><Relationship Id="rId10" Type="http://schemas.openxmlformats.org/officeDocument/2006/relationships/image" Target="../media/image107.jpeg"/><Relationship Id="rId19" Type="http://schemas.openxmlformats.org/officeDocument/2006/relationships/image" Target="../media/image116.gif"/><Relationship Id="rId31" Type="http://schemas.openxmlformats.org/officeDocument/2006/relationships/image" Target="../media/image12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jpe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gif"/><Relationship Id="rId35" Type="http://schemas.openxmlformats.org/officeDocument/2006/relationships/image" Target="../media/image132.png"/><Relationship Id="rId8" Type="http://schemas.openxmlformats.org/officeDocument/2006/relationships/image" Target="../media/image105.gif"/><Relationship Id="rId3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jpeg"/><Relationship Id="rId14" Type="http://schemas.openxmlformats.org/officeDocument/2006/relationships/image" Target="../media/image1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gif"/><Relationship Id="rId13" Type="http://schemas.openxmlformats.org/officeDocument/2006/relationships/image" Target="../media/image179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jpeg"/><Relationship Id="rId4" Type="http://schemas.openxmlformats.org/officeDocument/2006/relationships/image" Target="../media/image1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gif"/><Relationship Id="rId5" Type="http://schemas.openxmlformats.org/officeDocument/2006/relationships/image" Target="../media/image193.gif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jpeg"/><Relationship Id="rId4" Type="http://schemas.openxmlformats.org/officeDocument/2006/relationships/image" Target="../media/image200.gif"/><Relationship Id="rId9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26" Type="http://schemas.openxmlformats.org/officeDocument/2006/relationships/image" Target="../media/image230.png"/><Relationship Id="rId3" Type="http://schemas.openxmlformats.org/officeDocument/2006/relationships/image" Target="../media/image207.png"/><Relationship Id="rId21" Type="http://schemas.openxmlformats.org/officeDocument/2006/relationships/image" Target="../media/image225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29.png"/><Relationship Id="rId2" Type="http://schemas.openxmlformats.org/officeDocument/2006/relationships/image" Target="../media/image206.png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29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24" Type="http://schemas.openxmlformats.org/officeDocument/2006/relationships/image" Target="../media/image228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27.png"/><Relationship Id="rId28" Type="http://schemas.openxmlformats.org/officeDocument/2006/relationships/image" Target="../media/image232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31" Type="http://schemas.openxmlformats.org/officeDocument/2006/relationships/image" Target="../media/image235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Relationship Id="rId27" Type="http://schemas.openxmlformats.org/officeDocument/2006/relationships/image" Target="../media/image231.png"/><Relationship Id="rId30" Type="http://schemas.openxmlformats.org/officeDocument/2006/relationships/image" Target="../media/image2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ng.com/profile/Mark_Walker23?sc_o=mxb_p" TargetMode="External"/><Relationship Id="rId13" Type="http://schemas.openxmlformats.org/officeDocument/2006/relationships/image" Target="../media/image8.png"/><Relationship Id="rId3" Type="http://schemas.openxmlformats.org/officeDocument/2006/relationships/hyperlink" Target="mailto:salesdetails@threesl.com?subject=3SL:%20Tell%20Me%20More%20About%20the%203SL%20Overview" TargetMode="External"/><Relationship Id="rId7" Type="http://schemas.openxmlformats.org/officeDocument/2006/relationships/hyperlink" Target="https://www.linkedin.com/groups/4027985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hyperlink" Target="http://www.threesl.com/" TargetMode="External"/><Relationship Id="rId1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facebook.com/3slcradl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branded.me/mark-walker-269026" TargetMode="Externa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talmarketplace.service.gov.uk/g-cloud/services/484863958446975" TargetMode="External"/><Relationship Id="rId13" Type="http://schemas.openxmlformats.org/officeDocument/2006/relationships/hyperlink" Target="https://www.digitalmarketplace.service.gov.uk/g-cloud/services/488781424038451" TargetMode="External"/><Relationship Id="rId18" Type="http://schemas.openxmlformats.org/officeDocument/2006/relationships/hyperlink" Target="https://www.digitalmarketplace.service.gov.uk/g-cloud/services/836658297059771" TargetMode="External"/><Relationship Id="rId3" Type="http://schemas.openxmlformats.org/officeDocument/2006/relationships/hyperlink" Target="https://www.digitalmarketplace.service.gov.uk/g-cloud/services/633937693973115" TargetMode="External"/><Relationship Id="rId7" Type="http://schemas.openxmlformats.org/officeDocument/2006/relationships/hyperlink" Target="https://www.digitalmarketplace.service.gov.uk/g-cloud/services/965828535945972" TargetMode="External"/><Relationship Id="rId12" Type="http://schemas.openxmlformats.org/officeDocument/2006/relationships/hyperlink" Target="https://www.digitalmarketplace.service.gov.uk/g-cloud/services/903863536504583" TargetMode="External"/><Relationship Id="rId17" Type="http://schemas.openxmlformats.org/officeDocument/2006/relationships/hyperlink" Target="https://www.digitalmarketplace.service.gov.uk/g-cloud/services/594820998152899" TargetMode="External"/><Relationship Id="rId2" Type="http://schemas.openxmlformats.org/officeDocument/2006/relationships/hyperlink" Target="https://www.digitalmarketplace.service.gov.uk/g-cloud/services/377325169653413" TargetMode="External"/><Relationship Id="rId16" Type="http://schemas.openxmlformats.org/officeDocument/2006/relationships/hyperlink" Target="https://www.digitalmarketplace.service.gov.uk/g-cloud/services/152011550939008" TargetMode="External"/><Relationship Id="rId20" Type="http://schemas.openxmlformats.org/officeDocument/2006/relationships/hyperlink" Target="https://www.digitalmarketplace.service.gov.uk/g-cloud/search?q=3sl&amp;lot=sa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marketplace.service.gov.uk/g-cloud/services/247506613443787" TargetMode="External"/><Relationship Id="rId11" Type="http://schemas.openxmlformats.org/officeDocument/2006/relationships/hyperlink" Target="https://www.digitalmarketplace.service.gov.uk/g-cloud/services/151131136764004" TargetMode="External"/><Relationship Id="rId5" Type="http://schemas.openxmlformats.org/officeDocument/2006/relationships/hyperlink" Target="https://www.digitalmarketplace.service.gov.uk/g-cloud/services/652797091622346" TargetMode="External"/><Relationship Id="rId15" Type="http://schemas.openxmlformats.org/officeDocument/2006/relationships/hyperlink" Target="https://www.digitalmarketplace.service.gov.uk/g-cloud/services/463284955778616" TargetMode="External"/><Relationship Id="rId10" Type="http://schemas.openxmlformats.org/officeDocument/2006/relationships/hyperlink" Target="https://www.digitalmarketplace.service.gov.uk/g-cloud/services/287098252336571" TargetMode="External"/><Relationship Id="rId19" Type="http://schemas.openxmlformats.org/officeDocument/2006/relationships/hyperlink" Target="https://www.digitalmarketplace.service.gov.uk/g-cloud/services/704787845496098" TargetMode="External"/><Relationship Id="rId4" Type="http://schemas.openxmlformats.org/officeDocument/2006/relationships/hyperlink" Target="https://www.digitalmarketplace.service.gov.uk/g-cloud/services/934528538578058" TargetMode="External"/><Relationship Id="rId9" Type="http://schemas.openxmlformats.org/officeDocument/2006/relationships/hyperlink" Target="https://www.digitalmarketplace.service.gov.uk/g-cloud/services/214653210621766" TargetMode="External"/><Relationship Id="rId14" Type="http://schemas.openxmlformats.org/officeDocument/2006/relationships/hyperlink" Target="https://www.digitalmarketplace.service.gov.uk/g-cloud/services/44299819604178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en/shop/gsa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3SL and Cradle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Overview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RR002/24: August 2016</a:t>
            </a:r>
          </a:p>
        </p:txBody>
      </p: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Academic	2.1</a:t>
            </a:r>
            <a:endParaRPr lang="en-GB" dirty="0"/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954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31428"/>
            <a:ext cx="1905001" cy="3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7.1 docs\draft\Presentations\customers\KR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04" y="2090328"/>
            <a:ext cx="2862345" cy="6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19603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7.1 docs\draft\Presentations\customers\pennsta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762537"/>
            <a:ext cx="1692422" cy="8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7.1 docs\draft\Presentations\customers\postec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79" y="3231882"/>
            <a:ext cx="2819400" cy="1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5507441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7.1 docs\draft\Presentations\customers\ajou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89" y="3749770"/>
            <a:ext cx="1300578" cy="7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65" y="3668273"/>
            <a:ext cx="1566863" cy="59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7.1 docs\draft\Presentations\customers\woosonguni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61" y="5496261"/>
            <a:ext cx="1072442" cy="4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67" y="4799525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533721"/>
            <a:ext cx="2028826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7.1 docs\draft\Presentations\customers\inhauni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36" y="4720353"/>
            <a:ext cx="17811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2" y="1069081"/>
            <a:ext cx="10058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97008"/>
            <a:ext cx="1914544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6" y="2830517"/>
            <a:ext cx="1572768" cy="6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48" y="2985965"/>
            <a:ext cx="1490472" cy="5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" y="3711545"/>
            <a:ext cx="2084832" cy="55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52" y="1216152"/>
            <a:ext cx="175840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2" y="1986696"/>
            <a:ext cx="848985" cy="9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3749770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4533721"/>
            <a:ext cx="859536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2" y="5418269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3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32" y="5621873"/>
            <a:ext cx="2350008" cy="5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Aerospace and Defence	2.2</a:t>
            </a:r>
            <a:endParaRPr lang="en-GB" dirty="0"/>
          </a:p>
        </p:txBody>
      </p:sp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19" y="1157293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7.1 docs\draft\Presentations\customers\aishtechnologi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29" y="1222836"/>
            <a:ext cx="1030111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05" y="2127783"/>
            <a:ext cx="1143001" cy="4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05608"/>
            <a:ext cx="2057400" cy="5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D:\7.1 docs\draft\Presentations\customers\logo_baesystems_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18205"/>
            <a:ext cx="1524000" cy="3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7.1 docs\draft\Presentations\customers\logo-ball-aerospa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82962"/>
            <a:ext cx="14954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58" y="2941693"/>
            <a:ext cx="2732983" cy="5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D:\7.1 docs\draft\Presentations\customers\deimo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96" y="2818264"/>
            <a:ext cx="1254264" cy="6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:\7.1 docs\draft\Presentations\customers\doosan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40462"/>
            <a:ext cx="9715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91030"/>
            <a:ext cx="13144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7.1 docs\draft\Presentations\customers\IAN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71" y="3725028"/>
            <a:ext cx="2312093" cy="8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D:\7.1 docs\draft\Presentations\customers\logo_nn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89962"/>
            <a:ext cx="2190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D:\7.1 docs\draft\Presentations\customers\jacob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3" y="5011821"/>
            <a:ext cx="15906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45" y="4991647"/>
            <a:ext cx="2844185" cy="2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59" y="5484471"/>
            <a:ext cx="2345377" cy="5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1161288"/>
            <a:ext cx="204412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2075688"/>
            <a:ext cx="987552" cy="6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2917303"/>
            <a:ext cx="877824" cy="7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45" y="3074486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3895344"/>
            <a:ext cx="694944" cy="68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72" y="4745736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5596128"/>
            <a:ext cx="2618312" cy="3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8136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4" y="1170432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02" y="3889962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6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Aerospace and Defence: 2</a:t>
            </a:r>
            <a:endParaRPr lang="en-GB" dirty="0"/>
          </a:p>
        </p:txBody>
      </p:sp>
      <p:pic>
        <p:nvPicPr>
          <p:cNvPr id="5" name="Picture 35" descr="D:\7.1 docs\draft\Presentations\customers\oceaneer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66" y="1160380"/>
            <a:ext cx="1909711" cy="5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7.1 docs\draft\Presentations\customers\orbi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14" y="1911621"/>
            <a:ext cx="1810006" cy="6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7.1 docs\draft\Presentations\customers\tsag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17" y="3009443"/>
            <a:ext cx="22098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7.1 docs\draft\Presentations\customers\ultra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85" y="2746496"/>
            <a:ext cx="1122270" cy="8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2707410"/>
            <a:ext cx="1069848" cy="10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2" y="1207008"/>
            <a:ext cx="2688336" cy="5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96" y="189436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2106024"/>
            <a:ext cx="1993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93" y="1920147"/>
            <a:ext cx="889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88" y="2818828"/>
            <a:ext cx="2175305" cy="6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4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Automotive	2.3</a:t>
            </a:r>
            <a:endParaRPr lang="en-GB" dirty="0"/>
          </a:p>
        </p:txBody>
      </p:sp>
      <p:pic>
        <p:nvPicPr>
          <p:cNvPr id="4098" name="Picture 2" descr="D:\7.1 docs\draft\Presentations\customers\bw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828800" cy="6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04775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1237"/>
            <a:ext cx="1585452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7.1 docs\draft\Presentations\customers\zyt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252662"/>
            <a:ext cx="1752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1" y="2252662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76872"/>
            <a:ext cx="1265990" cy="124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4" y="1280160"/>
            <a:ext cx="1335024" cy="5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7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Banking and Finance	2.4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447800" cy="7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8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7" y="2581667"/>
            <a:ext cx="847949" cy="3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52" y="1701615"/>
            <a:ext cx="655915" cy="62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9" y="1889868"/>
            <a:ext cx="850189" cy="3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Consultancy, IT, Systems Integration	2.5</a:t>
            </a:r>
            <a:endParaRPr lang="en-GB" dirty="0"/>
          </a:p>
        </p:txBody>
      </p:sp>
      <p:pic>
        <p:nvPicPr>
          <p:cNvPr id="6146" name="Picture 2" descr="D:\7.1 docs\draft\Presentations\customers\battel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264356"/>
            <a:ext cx="13335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3" y="1251656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19" y="1068512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7.1 docs\draft\Presentations\customers\cannresearch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07156"/>
            <a:ext cx="2133600" cy="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7.1 docs\draft\Presentations\customers\epcm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33" y="1857930"/>
            <a:ext cx="2285254" cy="3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08" y="1836851"/>
            <a:ext cx="1220253" cy="4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09" y="1884930"/>
            <a:ext cx="1614311" cy="32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D:\7.1 docs\draft\Presentations\customers\infori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33" y="2594132"/>
            <a:ext cx="177534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39" y="2568940"/>
            <a:ext cx="1257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:\7.1 docs\draft\Presentations\customers\mantech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70" y="2530840"/>
            <a:ext cx="1153569" cy="3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D:\7.1 docs\draft\Presentations\customers\MEI-Company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09" y="2445949"/>
            <a:ext cx="1906849" cy="3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3096284"/>
            <a:ext cx="620181" cy="5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D:\7.1 docs\draft\Presentations\customers\naume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56" y="3044825"/>
            <a:ext cx="1415917" cy="53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98" y="3135435"/>
            <a:ext cx="1000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D:\7.1 docs\draft\Presentations\customers\novatekinc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33" y="2984976"/>
            <a:ext cx="1257300" cy="6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86" y="3054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D:\7.1 docs\draft\Presentations\customers\omli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94" y="3060700"/>
            <a:ext cx="1138799" cy="5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D:\7.1 docs\draft\Presentations\customers\parsons_logo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4" y="4037867"/>
            <a:ext cx="1511830" cy="1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D:\7.1 docs\draft\Presentations\customers\pinnaclesolutions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29" y="3929295"/>
            <a:ext cx="1316651" cy="3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01" y="3855039"/>
            <a:ext cx="1166358" cy="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D:\7.1 docs\draft\Presentations\customers\proarc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98" y="3939602"/>
            <a:ext cx="1278580" cy="4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D:\7.1 docs\draft\Presentations\customers\saic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6" y="4627084"/>
            <a:ext cx="848419" cy="4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D:\7.1 docs\draft\Presentations\customers\sea-header-logo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4638100"/>
            <a:ext cx="994418" cy="3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D:\7.1 docs\draft\Presentations\customers\Quintec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62" y="3929295"/>
            <a:ext cx="1303774" cy="4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D:\7.1 docs\draft\Presentations\customers\Roke-Manor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44" y="3740729"/>
            <a:ext cx="825501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D:\7.1 docs\draft\Presentations\customers\sogitec.gif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31" y="4582432"/>
            <a:ext cx="1398047" cy="58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D:\7.1 docs\draft\Presentations\customers\sebtombs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97" y="4645683"/>
            <a:ext cx="1498056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D:\7.1 docs\draft\Presentations\customers\smartteamservice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94893"/>
            <a:ext cx="887351" cy="4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35" descr="D:\7.1 docs\draft\Presentations\customers\TeledyneBrownEngineering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71" y="5441114"/>
            <a:ext cx="2162971" cy="4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D:\7.1 docs\draft\Presentations\customers\thc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48" y="5409139"/>
            <a:ext cx="1120355" cy="3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64" y="4735174"/>
            <a:ext cx="1207522" cy="4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3" name="Picture 39" descr="D:\7.1 docs\draft\Presentations\customers\wyle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99" y="5322277"/>
            <a:ext cx="851587" cy="5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D:\7.1 docs\draft\Presentations\customers\syncroness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8" y="5515710"/>
            <a:ext cx="1553311" cy="3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95" y="5461024"/>
            <a:ext cx="1528566" cy="2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4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Energy and Construction	2.6</a:t>
            </a:r>
            <a:endParaRPr lang="en-GB" dirty="0"/>
          </a:p>
        </p:txBody>
      </p:sp>
      <p:pic>
        <p:nvPicPr>
          <p:cNvPr id="7170" name="Picture 2" descr="D:\7.1 docs\draft\Presentations\customers\logo-are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1290160"/>
            <a:ext cx="1128699" cy="69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7.1 docs\draft\Presentations\customers\Hyosung_Group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65" y="2370375"/>
            <a:ext cx="1806046" cy="3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75" y="2346822"/>
            <a:ext cx="1245824" cy="41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89" y="3223500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84" y="4092979"/>
            <a:ext cx="16764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D:\7.1 docs\draft\Presentations\customers\OII_Umbilical-Soluti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37" y="3160755"/>
            <a:ext cx="1430765" cy="6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D:\7.1 docs\draft\Presentations\customers\omnieart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5" y="4128686"/>
            <a:ext cx="1580405" cy="4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58" y="4047901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94" y="4079072"/>
            <a:ext cx="1865239" cy="51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2" y="1339002"/>
            <a:ext cx="1035238" cy="6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16" y="11430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271016"/>
            <a:ext cx="1139483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50" y="1571283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5" y="2388019"/>
            <a:ext cx="2040271" cy="3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6" y="2348335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3182710"/>
            <a:ext cx="1073963" cy="58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21" y="3160755"/>
            <a:ext cx="1071666" cy="5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76" y="3116765"/>
            <a:ext cx="810942" cy="6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3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Government and Military	2.7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8" y="1219200"/>
            <a:ext cx="218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35" y="1267514"/>
            <a:ext cx="21463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09" y="1219201"/>
            <a:ext cx="1892886" cy="4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59" y="1189822"/>
            <a:ext cx="2018806" cy="8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83297"/>
            <a:ext cx="1003812" cy="10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2" y="3522788"/>
            <a:ext cx="1270001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93582"/>
            <a:ext cx="1182848" cy="9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D:\7.1 docs\draft\Presentations\customers\RAA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41" y="3590072"/>
            <a:ext cx="1562853" cy="5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D:\7.1 docs\draft\Presentations\customers\NOA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74" y="3313191"/>
            <a:ext cx="1060282" cy="10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D:\7.1 docs\draft\Presentations\customers\cse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6" y="2276869"/>
            <a:ext cx="2236788" cy="6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67" y="2150732"/>
            <a:ext cx="1088794" cy="86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37737"/>
            <a:ext cx="1608638" cy="6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61" y="3319282"/>
            <a:ext cx="1143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49" y="3319282"/>
            <a:ext cx="1002426" cy="10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5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Manufacturing	2.8</a:t>
            </a:r>
            <a:endParaRPr lang="en-GB" dirty="0"/>
          </a:p>
        </p:txBody>
      </p:sp>
      <p:pic>
        <p:nvPicPr>
          <p:cNvPr id="9218" name="Picture 2" descr="C:\Users\mgw\Desktop\Corning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" y="1288112"/>
            <a:ext cx="1371600" cy="5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7.1 docs\draft\Presentations\customers\logo_ka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16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81" y="2249672"/>
            <a:ext cx="2057400" cy="4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59" y="1214558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7.1 docs\draft\Presentations\customers\logo_sag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25546"/>
            <a:ext cx="1733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D:\7.1 docs\draft\Presentations\customers\ses-p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67" y="2869454"/>
            <a:ext cx="1143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D:\7.1 docs\draft\Presentations\customers - Copy\sevcon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35" y="2977900"/>
            <a:ext cx="1524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D:\7.1 docs\draft\Presentations\customers\zebra-logo.png.adapt.ful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43" y="3842311"/>
            <a:ext cx="47827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D:\7.1 docs\draft\Presentations\customers\we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7" y="3842311"/>
            <a:ext cx="1752600" cy="6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81819"/>
            <a:ext cx="1603734" cy="6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6454"/>
            <a:ext cx="741819" cy="7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46454"/>
            <a:ext cx="1165241" cy="6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7" y="3076725"/>
            <a:ext cx="1930400" cy="2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54258"/>
            <a:ext cx="1910668" cy="29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" y="3960583"/>
            <a:ext cx="1510453" cy="50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4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Medical and </a:t>
            </a:r>
            <a:r>
              <a:rPr lang="en-GB" dirty="0" smtClean="0"/>
              <a:t>Pharmaceutical	2.9</a:t>
            </a:r>
            <a:endParaRPr lang="en-GB" dirty="0"/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50599"/>
            <a:ext cx="1968501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7.1 docs\draft\Presentations\customers\NH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7" y="2286000"/>
            <a:ext cx="3892551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7.1 docs\draft\Presentations\customers\sensilemedi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136024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:\7.1 docs\draft\Presentations\customers\vapothe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29" y="2343149"/>
            <a:ext cx="2012932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7" y="132361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39416"/>
            <a:ext cx="1389650" cy="7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7314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8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/>
              <a:t>3SL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Cradle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Services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Telecommunications	2.10</a:t>
            </a:r>
            <a:endParaRPr lang="en-GB" dirty="0"/>
          </a:p>
        </p:txBody>
      </p:sp>
      <p:pic>
        <p:nvPicPr>
          <p:cNvPr id="11266" name="Picture 2" descr="D:\7.1 docs\draft\Presentations\customers\bi_logo_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6846"/>
            <a:ext cx="1600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7.1 docs\draft\Presentations\customers\artemiscommunic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7" y="1347788"/>
            <a:ext cx="1365403" cy="5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22535"/>
            <a:ext cx="914400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7.1 docs\draft\Presentations\customers\comsource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392557"/>
            <a:ext cx="1974850" cy="4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7.1 docs\draft\Presentations\customers\ssanyonginformationandcommunicationcor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65" y="2417151"/>
            <a:ext cx="2219326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:\7.1 docs\draft\Presentations\customers\L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7" y="21742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68820"/>
            <a:ext cx="2148326" cy="5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174263"/>
            <a:ext cx="1108190" cy="73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7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Transport	2.11</a:t>
            </a:r>
            <a:endParaRPr lang="en-GB" dirty="0"/>
          </a:p>
        </p:txBody>
      </p:sp>
      <p:pic>
        <p:nvPicPr>
          <p:cNvPr id="12290" name="Picture 2" descr="D:\7.1 docs\draft\Presentations\customers\Hanjin_Heavy_Industri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04912"/>
            <a:ext cx="1295400" cy="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7.1 docs\draft\Presentations\customers\Alstomsignal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2288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7.1 docs\draft\Presentations\customers\seoulmetr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05304"/>
            <a:ext cx="1447800" cy="3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D:\7.1 docs\draft\Presentations\customers\siemenstranspor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2336983"/>
            <a:ext cx="1323975" cy="7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64619"/>
            <a:ext cx="1011649" cy="9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77231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13781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30" y="2163336"/>
            <a:ext cx="1164394" cy="8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1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Applications	3</a:t>
            </a:r>
            <a:endParaRPr lang="en-GB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8"/>
              <a:ext cx="2876550" cy="855663"/>
              <a:chOff x="384" y="909"/>
              <a:chExt cx="1812" cy="539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0"/>
                <a:chOff x="384" y="909"/>
                <a:chExt cx="560" cy="480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6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Safety &amp; Controls</a:t>
                  </a:r>
                  <a:endParaRPr lang="en-GB" altLang="en-US" sz="900" b="0"/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0"/>
                <a:chOff x="1008" y="909"/>
                <a:chExt cx="380" cy="480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30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Consoles</a:t>
                  </a:r>
                  <a:endParaRPr lang="en-GB" altLang="en-US" sz="900" b="0"/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7"/>
                <a:chOff x="1440" y="912"/>
                <a:chExt cx="340" cy="477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52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Lighting</a:t>
                  </a:r>
                  <a:endParaRPr lang="en-GB" altLang="en-US" sz="900" b="0"/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76" y="912"/>
                <a:ext cx="420" cy="536"/>
                <a:chOff x="1776" y="912"/>
                <a:chExt cx="420" cy="536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76" y="1310"/>
                  <a:ext cx="4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Management</a:t>
                  </a:r>
                  <a:endParaRPr lang="en-GB" altLang="en-US" sz="900" b="0"/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8" name="Group 157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23" name="Group 265"/>
            <p:cNvGrpSpPr>
              <a:grpSpLocks/>
            </p:cNvGrpSpPr>
            <p:nvPr/>
          </p:nvGrpSpPr>
          <p:grpSpPr bwMode="auto">
            <a:xfrm>
              <a:off x="4186238" y="1447800"/>
              <a:ext cx="3919538" cy="2119313"/>
              <a:chOff x="2637" y="912"/>
              <a:chExt cx="2469" cy="1335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4272" y="912"/>
                <a:ext cx="784" cy="507"/>
                <a:chOff x="4272" y="912"/>
                <a:chExt cx="784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4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4750" y="1056"/>
                <a:ext cx="356" cy="1191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00" y="1056"/>
                  <a:ext cx="284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Taurus II</a:t>
                  </a:r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3897" y="1440"/>
                <a:ext cx="813" cy="288"/>
                <a:chOff x="3897" y="1440"/>
                <a:chExt cx="813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897" y="1486"/>
                  <a:ext cx="536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Space</a:t>
                  </a:r>
                  <a:br>
                    <a:rPr lang="en-GB" altLang="en-US" sz="900" b="0"/>
                  </a:br>
                  <a:r>
                    <a:rPr lang="en-GB" altLang="en-US" sz="900" b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3696" y="1056"/>
                <a:ext cx="489" cy="453"/>
                <a:chOff x="3696" y="1056"/>
                <a:chExt cx="489" cy="453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2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8" name="Group 256"/>
              <p:cNvGrpSpPr>
                <a:grpSpLocks/>
              </p:cNvGrpSpPr>
              <p:nvPr/>
            </p:nvGrpSpPr>
            <p:grpSpPr bwMode="auto">
              <a:xfrm>
                <a:off x="3264" y="912"/>
                <a:ext cx="688" cy="530"/>
                <a:chOff x="3264" y="912"/>
                <a:chExt cx="688" cy="530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600" y="912"/>
                  <a:ext cx="352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Operations</a:t>
                  </a:r>
                </a:p>
              </p:txBody>
            </p:sp>
            <p:pic>
              <p:nvPicPr>
                <p:cNvPr id="36" name="Picture 255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12"/>
                  <a:ext cx="336" cy="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9" name="Picture 25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7" y="912"/>
                <a:ext cx="570" cy="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" name="Group 264"/>
              <p:cNvGrpSpPr>
                <a:grpSpLocks/>
              </p:cNvGrpSpPr>
              <p:nvPr/>
            </p:nvGrpSpPr>
            <p:grpSpPr bwMode="auto">
              <a:xfrm>
                <a:off x="2637" y="1439"/>
                <a:ext cx="2067" cy="808"/>
                <a:chOff x="2637" y="1439"/>
                <a:chExt cx="2067" cy="808"/>
              </a:xfrm>
            </p:grpSpPr>
            <p:pic>
              <p:nvPicPr>
                <p:cNvPr id="31" name="Picture 5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728"/>
                  <a:ext cx="864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120" y="1488"/>
                  <a:ext cx="596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zh-CN" sz="900" b="0">
                      <a:ea typeface="宋体" charset="-122"/>
                    </a:rPr>
                    <a:t>Orion</a:t>
                  </a:r>
                  <a:endParaRPr lang="en-GB" altLang="en-US" sz="900" b="0"/>
                </a:p>
                <a:p>
                  <a:pPr>
                    <a:lnSpc>
                      <a:spcPct val="80000"/>
                    </a:lnSpc>
                  </a:pPr>
                  <a:endParaRPr lang="en-GB" altLang="en-US" sz="900" b="0"/>
                </a:p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SLS, Ares V, Altair</a:t>
                  </a:r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7" y="1439"/>
                  <a:ext cx="449" cy="8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0" y="1738"/>
                  <a:ext cx="674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62" name="Group 161"/>
          <p:cNvGrpSpPr/>
          <p:nvPr/>
        </p:nvGrpSpPr>
        <p:grpSpPr>
          <a:xfrm>
            <a:off x="3352800" y="4419600"/>
            <a:ext cx="1066800" cy="1676400"/>
            <a:chOff x="3352800" y="4419600"/>
            <a:chExt cx="1066800" cy="167640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2000"/>
              <a:ext cx="1066800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800" y="4419600"/>
              <a:ext cx="10668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8" name="Group 271"/>
            <p:cNvGrpSpPr>
              <a:grpSpLocks/>
            </p:cNvGrpSpPr>
            <p:nvPr/>
          </p:nvGrpSpPr>
          <p:grpSpPr bwMode="auto">
            <a:xfrm>
              <a:off x="3500438" y="4724400"/>
              <a:ext cx="754063" cy="1279525"/>
              <a:chOff x="2205" y="2976"/>
              <a:chExt cx="475" cy="806"/>
            </a:xfrm>
          </p:grpSpPr>
          <p:grpSp>
            <p:nvGrpSpPr>
              <p:cNvPr id="49" name="Group 267"/>
              <p:cNvGrpSpPr>
                <a:grpSpLocks/>
              </p:cNvGrpSpPr>
              <p:nvPr/>
            </p:nvGrpSpPr>
            <p:grpSpPr bwMode="auto">
              <a:xfrm>
                <a:off x="2208" y="3408"/>
                <a:ext cx="472" cy="374"/>
                <a:chOff x="2208" y="3408"/>
                <a:chExt cx="472" cy="374"/>
              </a:xfrm>
            </p:grpSpPr>
            <p:pic>
              <p:nvPicPr>
                <p:cNvPr id="53" name="Picture 19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3408"/>
                  <a:ext cx="432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4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2208" y="3696"/>
                  <a:ext cx="472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Roads/Bridges</a:t>
                  </a:r>
                  <a:endParaRPr lang="en-GB" altLang="en-US" sz="900" b="0"/>
                </a:p>
              </p:txBody>
            </p:sp>
          </p:grpSp>
          <p:grpSp>
            <p:nvGrpSpPr>
              <p:cNvPr id="50" name="Group 270"/>
              <p:cNvGrpSpPr>
                <a:grpSpLocks/>
              </p:cNvGrpSpPr>
              <p:nvPr/>
            </p:nvGrpSpPr>
            <p:grpSpPr bwMode="auto">
              <a:xfrm>
                <a:off x="2205" y="2976"/>
                <a:ext cx="432" cy="374"/>
                <a:chOff x="2205" y="2976"/>
                <a:chExt cx="432" cy="374"/>
              </a:xfrm>
            </p:grpSpPr>
            <p:sp>
              <p:nvSpPr>
                <p:cNvPr id="51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2208" y="3264"/>
                  <a:ext cx="248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Nuclear</a:t>
                  </a:r>
                  <a:endParaRPr lang="en-GB" altLang="en-US" sz="900" b="0"/>
                </a:p>
              </p:txBody>
            </p:sp>
            <p:pic>
              <p:nvPicPr>
                <p:cNvPr id="52" name="Picture 269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5" y="2976"/>
                  <a:ext cx="432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0"/>
              <a:ext cx="2438400" cy="746125"/>
              <a:chOff x="384" y="2976"/>
              <a:chExt cx="1536" cy="470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680" cy="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/>
                  <a:t>G3 Cellular Networks</a:t>
                </a:r>
                <a:endParaRPr lang="en-GB" altLang="en-US" sz="900" b="0"/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0"/>
                <a:chOff x="1200" y="2976"/>
                <a:chExt cx="720" cy="470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22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Radios</a:t>
                  </a:r>
                  <a:endParaRPr lang="en-GB" altLang="en-US" sz="900" b="0"/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33" cy="309"/>
                <a:chOff x="3023" y="3073"/>
                <a:chExt cx="53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48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/>
                    <a:t>F-22</a:t>
                  </a:r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59" cy="425"/>
                <a:chOff x="3023" y="2637"/>
                <a:chExt cx="659" cy="425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6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Air-to-Air </a:t>
                  </a:r>
                  <a:r>
                    <a:rPr lang="en-GB" altLang="en-US" sz="900" b="0" dirty="0"/>
                    <a:t>Refuelling</a:t>
                  </a:r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18" y="3702"/>
                  <a:ext cx="56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Tornado</a:t>
                  </a:r>
                  <a:r>
                    <a:rPr lang="en-GB" altLang="en-US" sz="900" b="0" dirty="0"/>
                    <a:t/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655" cy="335"/>
                <a:chOff x="3552" y="2637"/>
                <a:chExt cx="655" cy="335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987" y="2832"/>
                  <a:ext cx="2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Harrier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Nimrod MRA4</a:t>
                  </a:r>
                  <a:endParaRPr lang="en-GB" altLang="en-US" sz="900" b="0" dirty="0"/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60" name="Group 159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96" name="Group 319"/>
            <p:cNvGrpSpPr>
              <a:grpSpLocks/>
            </p:cNvGrpSpPr>
            <p:nvPr/>
          </p:nvGrpSpPr>
          <p:grpSpPr bwMode="auto">
            <a:xfrm>
              <a:off x="609600" y="2895600"/>
              <a:ext cx="2525713" cy="1247775"/>
              <a:chOff x="384" y="1824"/>
              <a:chExt cx="1591" cy="786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121" y="1824"/>
                <a:ext cx="848" cy="363"/>
                <a:chOff x="1121" y="1824"/>
                <a:chExt cx="848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21" y="1824"/>
                  <a:ext cx="348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384" y="1824"/>
                <a:ext cx="732" cy="448"/>
                <a:chOff x="384" y="1824"/>
                <a:chExt cx="732" cy="448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14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/>
                    <a:t>CVF</a:t>
                  </a:r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9" name="Group 315"/>
              <p:cNvGrpSpPr>
                <a:grpSpLocks/>
              </p:cNvGrpSpPr>
              <p:nvPr/>
            </p:nvGrpSpPr>
            <p:grpSpPr bwMode="auto">
              <a:xfrm>
                <a:off x="1142" y="2228"/>
                <a:ext cx="833" cy="381"/>
                <a:chOff x="1142" y="2228"/>
                <a:chExt cx="833" cy="381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42" y="2466"/>
                  <a:ext cx="232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CVNX</a:t>
                  </a:r>
                </a:p>
              </p:txBody>
            </p:sp>
            <p:pic>
              <p:nvPicPr>
                <p:cNvPr id="104" name="Picture 314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9" y="2228"/>
                  <a:ext cx="576" cy="3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385" y="2274"/>
                <a:ext cx="904" cy="336"/>
                <a:chOff x="385" y="2274"/>
                <a:chExt cx="90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312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Type 45</a:t>
                  </a:r>
                  <a:br>
                    <a:rPr lang="en-GB" altLang="en-US" sz="900" b="0"/>
                  </a:br>
                  <a:r>
                    <a:rPr lang="en-GB" altLang="en-US" sz="900" b="0"/>
                    <a:t>Destroyer</a:t>
                  </a:r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6736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Cradle	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Integrated, multi-user, systems engineering environment</a:t>
            </a:r>
          </a:p>
          <a:p>
            <a:r>
              <a:rPr lang="en-GB" dirty="0"/>
              <a:t>Set of tools for:</a:t>
            </a:r>
          </a:p>
          <a:p>
            <a:pPr lvl="1"/>
            <a:r>
              <a:rPr lang="en-GB" dirty="0"/>
              <a:t>Requirements management 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</a:t>
            </a:r>
            <a:r>
              <a:rPr lang="en-GB" dirty="0" smtClean="0"/>
              <a:t>  System</a:t>
            </a:r>
            <a:r>
              <a:rPr lang="en-GB" dirty="0"/>
              <a:t>, architecture, performance modelling</a:t>
            </a:r>
          </a:p>
          <a:p>
            <a:pPr lvl="1"/>
            <a:r>
              <a:rPr lang="en-GB" dirty="0"/>
              <a:t>Document generation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</a:t>
            </a:r>
            <a:r>
              <a:rPr lang="en-GB" dirty="0"/>
              <a:t>Software-design synchronisation</a:t>
            </a:r>
          </a:p>
          <a:p>
            <a:pPr lvl="1"/>
            <a:r>
              <a:rPr lang="en-GB" dirty="0"/>
              <a:t>User defined environments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Web </a:t>
            </a:r>
            <a:r>
              <a:rPr lang="en-GB" dirty="0"/>
              <a:t>publishing</a:t>
            </a:r>
          </a:p>
          <a:p>
            <a:pPr lvl="1"/>
            <a:r>
              <a:rPr lang="en-GB" dirty="0"/>
              <a:t>Web </a:t>
            </a:r>
            <a:r>
              <a:rPr lang="en-GB" dirty="0" smtClean="0"/>
              <a:t>access </a:t>
            </a:r>
            <a:r>
              <a:rPr lang="en-GB" dirty="0"/>
              <a:t>(portals</a:t>
            </a:r>
            <a:r>
              <a:rPr lang="en-GB" dirty="0" smtClean="0"/>
              <a:t>)	 </a:t>
            </a:r>
            <a:r>
              <a:rPr lang="en-GB" dirty="0"/>
              <a:t>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Distributed </a:t>
            </a:r>
            <a:r>
              <a:rPr lang="en-GB" dirty="0"/>
              <a:t>data management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Major </a:t>
            </a:r>
            <a:r>
              <a:rPr lang="en-GB" dirty="0"/>
              <a:t>release </a:t>
            </a:r>
            <a:r>
              <a:rPr lang="en-GB" dirty="0" smtClean="0"/>
              <a:t>each </a:t>
            </a:r>
            <a:r>
              <a:rPr lang="en-GB" dirty="0"/>
              <a:t>year, up to 2 interim releases </a:t>
            </a:r>
            <a:r>
              <a:rPr lang="en-GB" dirty="0" smtClean="0"/>
              <a:t>per </a:t>
            </a:r>
            <a:r>
              <a:rPr lang="en-GB" dirty="0"/>
              <a:t>year</a:t>
            </a:r>
          </a:p>
          <a:p>
            <a:pPr>
              <a:spcBef>
                <a:spcPts val="1200"/>
              </a:spcBef>
            </a:pPr>
            <a:r>
              <a:rPr lang="en-GB" dirty="0"/>
              <a:t>Consider: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Lifecycle Coverage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Scope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Architecture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Modules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Interfaces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161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Lifecycle Coverage	4.1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Cradle supports the </a:t>
            </a:r>
            <a:r>
              <a:rPr lang="en-GB" altLang="en-US" i="1" dirty="0">
                <a:solidFill>
                  <a:srgbClr val="E60A0A"/>
                </a:solidFill>
              </a:rPr>
              <a:t>full lifecycle</a:t>
            </a:r>
            <a:r>
              <a:rPr lang="en-GB" altLang="en-US" dirty="0"/>
              <a:t>, providing </a:t>
            </a:r>
            <a:r>
              <a:rPr lang="en-GB" altLang="en-US" i="1" dirty="0">
                <a:solidFill>
                  <a:srgbClr val="E60A0A"/>
                </a:solidFill>
              </a:rPr>
              <a:t>end-to-end traceability: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457200" y="1600200"/>
            <a:ext cx="6770607" cy="4611688"/>
            <a:chOff x="457200" y="1600200"/>
            <a:chExt cx="6770607" cy="4611688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7200" y="4691063"/>
              <a:ext cx="6770607" cy="0"/>
            </a:xfrm>
            <a:prstGeom prst="line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00533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7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63031" y="1285240"/>
                  <a:ext cx="8604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5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07132" y="1297940"/>
                  <a:ext cx="103028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3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875331" y="1270953"/>
                  <a:ext cx="1095375" cy="12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40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41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27944" y="1297940"/>
                  <a:ext cx="8572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9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26219" y="1294765"/>
                  <a:ext cx="12795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36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7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599357" y="1301115"/>
                  <a:ext cx="19843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34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5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47019" y="1286828"/>
                  <a:ext cx="13144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32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33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2369" y="1286828"/>
                  <a:ext cx="411163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flipV="1">
              <a:off x="2637171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dirty="0">
                  <a:solidFill>
                    <a:srgbClr val="E60A0A"/>
                  </a:solidFill>
                  <a:latin typeface="+mn-lt"/>
                </a:rPr>
                <a:t>Tools</a:t>
              </a:r>
              <a:endParaRPr lang="en-GB" altLang="en-US" dirty="0">
                <a:solidFill>
                  <a:srgbClr val="E60A0A"/>
                </a:solidFill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7200" y="2578746"/>
              <a:ext cx="11140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GB" altLang="en-US" sz="1600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39702" y="3104523"/>
              <a:ext cx="6684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36302" y="4156076"/>
              <a:ext cx="5578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7048" y="4864492"/>
              <a:ext cx="108042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74520" y="5524892"/>
              <a:ext cx="104836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275844" y="3331517"/>
              <a:ext cx="88004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  <a:t>Systems</a:t>
              </a:r>
              <a:b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  <a:t>Engineering</a:t>
              </a:r>
              <a:endParaRPr lang="en-GB" altLang="en-US" sz="1400" dirty="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440680" y="4802188"/>
              <a:ext cx="1715213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dirty="0" smtClean="0">
                  <a:solidFill>
                    <a:srgbClr val="00CC00"/>
                  </a:solidFill>
                  <a:latin typeface="+mn-lt"/>
                </a:rPr>
                <a:t>Engineering Disciplines</a:t>
              </a:r>
              <a:r>
                <a:rPr lang="en-GB" altLang="en-US" dirty="0" smtClean="0">
                  <a:solidFill>
                    <a:srgbClr val="00CC00"/>
                  </a:solidFill>
                  <a:latin typeface="+mn-lt"/>
                </a:rPr>
                <a:t/>
              </a:r>
              <a:br>
                <a:rPr lang="en-GB" altLang="en-US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Mechanical</a:t>
              </a:r>
              <a:r>
                <a:rPr lang="en-GB" altLang="en-US" b="0" dirty="0">
                  <a:solidFill>
                    <a:srgbClr val="00CC00"/>
                  </a:solidFill>
                  <a:latin typeface="+mn-lt"/>
                </a:rPr>
                <a:t>,</a:t>
              </a:r>
              <a:br>
                <a:rPr lang="en-GB" altLang="en-US" b="0" dirty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Electrical,</a:t>
              </a:r>
              <a:b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Electronic,</a:t>
              </a:r>
              <a:b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Civil,</a:t>
              </a:r>
              <a:b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</a:br>
              <a:r>
                <a:rPr lang="en-GB" altLang="en-US" b="0" dirty="0" smtClean="0">
                  <a:solidFill>
                    <a:srgbClr val="00CC00"/>
                  </a:solidFill>
                  <a:latin typeface="+mn-lt"/>
                </a:rPr>
                <a:t>Software</a:t>
              </a:r>
              <a:endParaRPr lang="en-GB" altLang="en-US" b="0" dirty="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1592596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GB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600533" y="2439988"/>
              <a:ext cx="3505200" cy="2251075"/>
            </a:xfrm>
            <a:custGeom>
              <a:avLst/>
              <a:gdLst>
                <a:gd name="T0" fmla="*/ 0 w 2208"/>
                <a:gd name="T1" fmla="*/ 0 h 1418"/>
                <a:gd name="T2" fmla="*/ 651 w 2208"/>
                <a:gd name="T3" fmla="*/ 1418 h 1418"/>
                <a:gd name="T4" fmla="*/ 1554 w 2208"/>
                <a:gd name="T5" fmla="*/ 1418 h 1418"/>
                <a:gd name="T6" fmla="*/ 2208 w 220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8" h="1418">
                  <a:moveTo>
                    <a:pt x="0" y="0"/>
                  </a:moveTo>
                  <a:lnTo>
                    <a:pt x="651" y="1418"/>
                  </a:lnTo>
                  <a:lnTo>
                    <a:pt x="1554" y="1418"/>
                  </a:lnTo>
                  <a:lnTo>
                    <a:pt x="2208" y="0"/>
                  </a:lnTo>
                </a:path>
              </a:pathLst>
            </a:custGeom>
            <a:noFill/>
            <a:ln w="31750">
              <a:solidFill>
                <a:srgbClr val="0A0A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GB">
                <a:solidFill>
                  <a:srgbClr val="0A0AB2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094985" y="3630300"/>
              <a:ext cx="9553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840480" y="5524892"/>
              <a:ext cx="59574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55861" y="3103993"/>
              <a:ext cx="7737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726306" y="3629240"/>
              <a:ext cx="12191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467702" y="4154488"/>
              <a:ext cx="87658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Verification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131713" y="4864492"/>
              <a:ext cx="8249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b="0" dirty="0">
                  <a:solidFill>
                    <a:srgbClr val="E60A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Module Test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5210652" y="2578746"/>
              <a:ext cx="93615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400" b="0" dirty="0">
                  <a:solidFill>
                    <a:srgbClr val="1106E8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GB" altLang="en-US" b="0" dirty="0">
                <a:solidFill>
                  <a:srgbClr val="1106E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62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Lifecycle Coverage: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at multiple levels: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in phased or</a:t>
            </a:r>
            <a:br>
              <a:rPr lang="en-GB" dirty="0"/>
            </a:br>
            <a:r>
              <a:rPr lang="en-GB" dirty="0"/>
              <a:t>agile processes</a:t>
            </a:r>
            <a:r>
              <a:rPr lang="en-GB" dirty="0" smtClean="0"/>
              <a:t>: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77772" y="2313520"/>
            <a:ext cx="1699561" cy="1086649"/>
            <a:chOff x="4933118" y="4675729"/>
            <a:chExt cx="1699561" cy="1086649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5" name="Trapezoid 4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9" name="Parallelogram 18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arallelogram 19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085662" y="4741161"/>
                <a:ext cx="1381609" cy="967513"/>
                <a:chOff x="5085662" y="4741161"/>
                <a:chExt cx="1381609" cy="967513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459130" y="5593258"/>
                  <a:ext cx="6476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85662" y="4741161"/>
                  <a:ext cx="3270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094251" y="4958032"/>
                  <a:ext cx="485710" cy="100027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5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GB" sz="6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165011" y="5159514"/>
                  <a:ext cx="495328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355662" y="5376386"/>
                  <a:ext cx="26770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824728" y="5422837"/>
                  <a:ext cx="464871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888736" y="5252418"/>
                  <a:ext cx="445635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971447" y="5081999"/>
                  <a:ext cx="41197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005233" y="4911580"/>
                  <a:ext cx="458459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157891" y="4741161"/>
                  <a:ext cx="309380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GB" sz="75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3077772" y="1752773"/>
            <a:ext cx="1699561" cy="1086649"/>
            <a:chOff x="4933118" y="4675729"/>
            <a:chExt cx="1699561" cy="1086649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22" name="Trapezoid 21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36" name="Parallelogram 35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Parallelogram 36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085662" y="4741161"/>
                <a:ext cx="1381609" cy="967513"/>
                <a:chOff x="5085662" y="4741161"/>
                <a:chExt cx="1381609" cy="967513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459130" y="5593258"/>
                  <a:ext cx="6476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085662" y="4741161"/>
                  <a:ext cx="3270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094251" y="4958032"/>
                  <a:ext cx="485710" cy="100027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5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GB" sz="6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165011" y="5159514"/>
                  <a:ext cx="495328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355662" y="5376386"/>
                  <a:ext cx="26770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824728" y="5422837"/>
                  <a:ext cx="464871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888736" y="5252418"/>
                  <a:ext cx="445635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971447" y="5081999"/>
                  <a:ext cx="41197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005233" y="4911580"/>
                  <a:ext cx="458459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157891" y="4741161"/>
                  <a:ext cx="309380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GB" sz="75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2344272" y="3600828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39" name="Block Arc 38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40" name="Block Arc 39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41" name="Trapezoid 40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67" name="Parallelogram 66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Parallelogram 67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085662" y="4741161"/>
                <a:ext cx="1424811" cy="978626"/>
                <a:chOff x="5085662" y="4741161"/>
                <a:chExt cx="1424811" cy="978626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459130" y="5593258"/>
                  <a:ext cx="713925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085662" y="4741161"/>
                  <a:ext cx="360257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094251" y="4958033"/>
                  <a:ext cx="61727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165011" y="5159514"/>
                  <a:ext cx="54697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355663" y="5376387"/>
                  <a:ext cx="2943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824729" y="5422837"/>
                  <a:ext cx="51182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888737" y="5252418"/>
                  <a:ext cx="4942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971447" y="5081999"/>
                  <a:ext cx="45471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005234" y="4911580"/>
                  <a:ext cx="50523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157890" y="4741161"/>
                  <a:ext cx="33829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3836193" y="3481878"/>
              <a:ext cx="874458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Needs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6930691" y="3481878"/>
              <a:ext cx="847044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48" name="Donut 47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58198">
                <a:off x="2875467" y="3572069"/>
                <a:ext cx="480958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9614959">
                <a:off x="2692788" y="1568257"/>
                <a:ext cx="669236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4963208">
                <a:off x="4487335" y="2356581"/>
                <a:ext cx="749409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077772" y="1192026"/>
            <a:ext cx="1699561" cy="1086649"/>
            <a:chOff x="4933118" y="4675729"/>
            <a:chExt cx="1699561" cy="1086649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70" name="Trapezoid 69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84" name="Parallelogram 83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Parallelogram 84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5085662" y="4741161"/>
                <a:ext cx="1381609" cy="967513"/>
                <a:chOff x="5085662" y="4741161"/>
                <a:chExt cx="1381609" cy="967513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5459130" y="5593258"/>
                  <a:ext cx="6476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085662" y="4741161"/>
                  <a:ext cx="327013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094251" y="4958032"/>
                  <a:ext cx="485710" cy="100027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50" b="1" dirty="0" smtClean="0">
                      <a:solidFill>
                        <a:prstClr val="black"/>
                      </a:solidFill>
                    </a:rPr>
                    <a:t>Requirements</a:t>
                  </a:r>
                  <a:endParaRPr lang="en-GB" sz="6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165011" y="5159514"/>
                  <a:ext cx="495328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355662" y="5376386"/>
                  <a:ext cx="26770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824728" y="5422837"/>
                  <a:ext cx="464871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5888736" y="5252418"/>
                  <a:ext cx="445635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971447" y="5081999"/>
                  <a:ext cx="411972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005233" y="4911580"/>
                  <a:ext cx="458459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157891" y="4741161"/>
                  <a:ext cx="309380" cy="115416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750" b="1" dirty="0" smtClean="0">
                      <a:solidFill>
                        <a:prstClr val="black"/>
                      </a:solidFill>
                    </a:rPr>
                    <a:t>Release</a:t>
                  </a:r>
                  <a:endParaRPr lang="en-GB" sz="750" b="1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5139419" y="1394186"/>
            <a:ext cx="12637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800"/>
              </a:spcBef>
            </a:pPr>
            <a:r>
              <a:rPr lang="en-GB" altLang="en-US" sz="1400" dirty="0">
                <a:solidFill>
                  <a:srgbClr val="00CC00"/>
                </a:solidFill>
                <a:latin typeface="+mn-lt"/>
              </a:rPr>
              <a:t>System </a:t>
            </a: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level</a:t>
            </a:r>
            <a:endParaRPr lang="en-GB" altLang="en-US" dirty="0" smtClean="0">
              <a:solidFill>
                <a:srgbClr val="00CC00"/>
              </a:solidFill>
              <a:latin typeface="+mn-lt"/>
            </a:endParaRPr>
          </a:p>
          <a:p>
            <a:pPr eaLnBrk="1" hangingPunct="1">
              <a:spcBef>
                <a:spcPts val="2800"/>
              </a:spcBef>
            </a:pP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Subsystem level</a:t>
            </a:r>
            <a:endParaRPr lang="en-GB" altLang="en-US" dirty="0" smtClean="0">
              <a:solidFill>
                <a:srgbClr val="00CC00"/>
              </a:solidFill>
              <a:latin typeface="+mn-lt"/>
            </a:endParaRPr>
          </a:p>
          <a:p>
            <a:pPr eaLnBrk="1" hangingPunct="1">
              <a:spcBef>
                <a:spcPts val="2800"/>
              </a:spcBef>
            </a:pP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Component level</a:t>
            </a:r>
          </a:p>
          <a:p>
            <a:pPr eaLnBrk="1" hangingPunct="1">
              <a:spcBef>
                <a:spcPts val="2800"/>
              </a:spcBef>
            </a:pPr>
            <a:r>
              <a:rPr lang="en-GB" altLang="en-US" sz="1400" dirty="0" smtClean="0">
                <a:solidFill>
                  <a:srgbClr val="00CC00"/>
                </a:solidFill>
                <a:latin typeface="+mn-lt"/>
              </a:rPr>
              <a:t>.. </a:t>
            </a:r>
            <a:r>
              <a:rPr lang="en-GB" altLang="en-US" sz="1400" b="0" dirty="0" smtClean="0">
                <a:solidFill>
                  <a:srgbClr val="00CC00"/>
                </a:solidFill>
                <a:latin typeface="+mn-lt"/>
              </a:rPr>
              <a:t>other levels</a:t>
            </a:r>
            <a:endParaRPr lang="en-GB" altLang="en-US" sz="1400" b="0" dirty="0">
              <a:solidFill>
                <a:srgbClr val="00C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66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	4.2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Capture and manage </a:t>
            </a:r>
            <a:r>
              <a:rPr lang="en-GB" i="1" dirty="0">
                <a:solidFill>
                  <a:srgbClr val="E60A0A"/>
                </a:solidFill>
              </a:rPr>
              <a:t>requirements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assumptions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justifications</a:t>
            </a:r>
            <a:r>
              <a:rPr lang="en-GB" dirty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Build system-of-systems, system or subsystem </a:t>
            </a:r>
            <a:r>
              <a:rPr lang="en-GB" i="1" dirty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Identify and manage system / subsystem </a:t>
            </a:r>
            <a:r>
              <a:rPr lang="en-GB" i="1" dirty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Allocate</a:t>
            </a:r>
            <a:r>
              <a:rPr lang="en-GB" dirty="0"/>
              <a:t> functions to subsystems and </a:t>
            </a:r>
            <a:r>
              <a:rPr lang="en-GB" dirty="0" err="1"/>
              <a:t>equipments</a:t>
            </a:r>
            <a:endParaRPr lang="en-GB" dirty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Define </a:t>
            </a:r>
            <a:r>
              <a:rPr lang="en-GB" i="1" dirty="0">
                <a:solidFill>
                  <a:srgbClr val="E60A0A"/>
                </a:solidFill>
              </a:rPr>
              <a:t>performance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AR&amp;M</a:t>
            </a:r>
            <a:r>
              <a:rPr lang="en-GB" dirty="0"/>
              <a:t> (Availability, Reliability, Maintainability) and </a:t>
            </a:r>
            <a:r>
              <a:rPr lang="en-GB" i="1" dirty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Perform </a:t>
            </a:r>
            <a:r>
              <a:rPr lang="en-GB" i="1" dirty="0">
                <a:solidFill>
                  <a:srgbClr val="E60A0A"/>
                </a:solidFill>
              </a:rPr>
              <a:t>test management </a:t>
            </a:r>
            <a:r>
              <a:rPr lang="en-GB" dirty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Automate project </a:t>
            </a:r>
            <a:r>
              <a:rPr lang="en-GB" i="1" dirty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Collect </a:t>
            </a:r>
            <a:r>
              <a:rPr lang="en-GB" i="1" dirty="0">
                <a:solidFill>
                  <a:srgbClr val="E60A0A"/>
                </a:solidFill>
              </a:rPr>
              <a:t>metrics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Configuration manage </a:t>
            </a:r>
            <a:r>
              <a:rPr lang="en-GB" dirty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Management information </a:t>
            </a:r>
            <a:r>
              <a:rPr lang="en-GB" dirty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Integrate</a:t>
            </a:r>
            <a:r>
              <a:rPr lang="en-GB" dirty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Provide </a:t>
            </a:r>
            <a:r>
              <a:rPr lang="en-GB" i="1" dirty="0">
                <a:solidFill>
                  <a:srgbClr val="E60A0A"/>
                </a:solidFill>
              </a:rPr>
              <a:t>customised</a:t>
            </a:r>
            <a:r>
              <a:rPr lang="en-GB" dirty="0"/>
              <a:t> web environments to project </a:t>
            </a:r>
            <a:r>
              <a:rPr lang="en-GB" dirty="0" smtClean="0"/>
              <a:t>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56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6400800" y="3101975"/>
            <a:ext cx="107156" cy="27463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Architecture	4.3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manages information in </a:t>
            </a:r>
            <a:r>
              <a:rPr lang="en-GB" i="1" dirty="0">
                <a:solidFill>
                  <a:srgbClr val="E60A0A"/>
                </a:solidFill>
              </a:rPr>
              <a:t>projects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Each in a </a:t>
            </a:r>
            <a:r>
              <a:rPr lang="en-GB" i="1" dirty="0">
                <a:solidFill>
                  <a:srgbClr val="E60A0A"/>
                </a:solidFill>
              </a:rPr>
              <a:t>project database </a:t>
            </a:r>
            <a:r>
              <a:rPr lang="en-GB" dirty="0"/>
              <a:t>(PDB)</a:t>
            </a:r>
          </a:p>
          <a:p>
            <a:pPr lvl="1"/>
            <a:r>
              <a:rPr lang="en-GB" dirty="0"/>
              <a:t>With a client-server architecture:</a:t>
            </a:r>
          </a:p>
          <a:p>
            <a:pPr lvl="1"/>
            <a:r>
              <a:rPr lang="en-GB" dirty="0"/>
              <a:t>And custom </a:t>
            </a:r>
            <a:r>
              <a:rPr lang="en-GB" i="1" dirty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GB" dirty="0"/>
              <a:t>Industrial strength:</a:t>
            </a:r>
          </a:p>
          <a:p>
            <a:pPr lvl="1"/>
            <a:r>
              <a:rPr lang="en-GB" dirty="0"/>
              <a:t>Multi-user (8,192)</a:t>
            </a:r>
          </a:p>
          <a:p>
            <a:pPr lvl="1"/>
            <a:r>
              <a:rPr lang="en-GB" dirty="0"/>
              <a:t>Multi-project</a:t>
            </a:r>
          </a:p>
          <a:p>
            <a:pPr lvl="1"/>
            <a:r>
              <a:rPr lang="en-GB" dirty="0"/>
              <a:t>Distributed</a:t>
            </a:r>
          </a:p>
          <a:p>
            <a:pPr lvl="1"/>
            <a:r>
              <a:rPr lang="en-GB" dirty="0"/>
              <a:t>Open</a:t>
            </a:r>
          </a:p>
          <a:p>
            <a:pPr lvl="1"/>
            <a:r>
              <a:rPr lang="en-GB" dirty="0"/>
              <a:t>Extensible</a:t>
            </a:r>
          </a:p>
          <a:p>
            <a:pPr lvl="1"/>
            <a:r>
              <a:rPr lang="en-GB" dirty="0"/>
              <a:t>Scalable and </a:t>
            </a:r>
            <a:r>
              <a:rPr lang="en-GB" dirty="0" smtClean="0"/>
              <a:t>fast</a:t>
            </a:r>
            <a:endParaRPr lang="en-GB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7086600" y="2438400"/>
            <a:ext cx="482600" cy="533401"/>
            <a:chOff x="7086600" y="2438400"/>
            <a:chExt cx="482600" cy="533401"/>
          </a:xfrm>
        </p:grpSpPr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7086600" y="2811463"/>
              <a:ext cx="481013" cy="160338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7086600" y="2582863"/>
              <a:ext cx="481013" cy="311150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7086600" y="2492375"/>
              <a:ext cx="481013" cy="158750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7086600" y="2517775"/>
              <a:ext cx="481013" cy="61913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>
              <a:off x="7086600" y="2438400"/>
              <a:ext cx="481013" cy="160338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7569200" y="2525713"/>
              <a:ext cx="0" cy="36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7086600" y="2525713"/>
              <a:ext cx="0" cy="36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114800" y="2285999"/>
            <a:ext cx="838200" cy="423863"/>
          </a:xfrm>
          <a:prstGeom prst="rect">
            <a:avLst/>
          </a:prstGeom>
          <a:solidFill>
            <a:srgbClr val="B4FFFF"/>
          </a:solidFill>
          <a:ln w="12700">
            <a:solidFill>
              <a:srgbClr val="1106E8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0A0AB2"/>
                </a:solidFill>
              </a:rPr>
              <a:t>Tools</a:t>
            </a:r>
            <a:endParaRPr lang="en-GB" altLang="en-US" dirty="0">
              <a:solidFill>
                <a:srgbClr val="0A0AB2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562600" y="2657475"/>
            <a:ext cx="914400" cy="444499"/>
          </a:xfrm>
          <a:prstGeom prst="rect">
            <a:avLst/>
          </a:prstGeom>
          <a:solidFill>
            <a:srgbClr val="B4FFFF"/>
          </a:solidFill>
          <a:ln w="12700">
            <a:solidFill>
              <a:srgbClr val="1106E8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0A0AB2"/>
                </a:solidFill>
              </a:rPr>
              <a:t>Servers</a:t>
            </a:r>
            <a:endParaRPr lang="en-GB" altLang="en-US" dirty="0">
              <a:solidFill>
                <a:srgbClr val="0A0AB2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181600" y="1430655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B8B8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595959"/>
                </a:solidFill>
              </a:rPr>
              <a:t>Browser</a:t>
            </a:r>
            <a:endParaRPr lang="en-GB" altLang="en-US" dirty="0">
              <a:solidFill>
                <a:srgbClr val="595959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477000" y="1583055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B8B8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595959"/>
                </a:solidFill>
              </a:rPr>
              <a:t>Browser</a:t>
            </a:r>
            <a:endParaRPr lang="en-GB" altLang="en-US" dirty="0">
              <a:solidFill>
                <a:srgbClr val="595959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648200" y="4046220"/>
            <a:ext cx="7620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B8B8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595959"/>
                </a:solidFill>
              </a:rPr>
              <a:t>Word</a:t>
            </a:r>
            <a:endParaRPr lang="en-GB" altLang="en-US" dirty="0">
              <a:solidFill>
                <a:srgbClr val="595959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876800" y="4351020"/>
            <a:ext cx="7620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B8B8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595959"/>
                </a:solidFill>
              </a:rPr>
              <a:t>Excel</a:t>
            </a:r>
            <a:endParaRPr lang="en-GB" altLang="en-US" dirty="0">
              <a:solidFill>
                <a:srgbClr val="595959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352800" y="3352800"/>
            <a:ext cx="1219200" cy="762000"/>
            <a:chOff x="2400" y="2640"/>
            <a:chExt cx="768" cy="480"/>
          </a:xfrm>
        </p:grpSpPr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2592" y="2832"/>
              <a:ext cx="576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lnSpc>
                  <a:spcPts val="1700"/>
                </a:lnSpc>
              </a:pPr>
              <a:r>
                <a:rPr lang="en-GB" altLang="en-US" sz="1600" dirty="0">
                  <a:solidFill>
                    <a:srgbClr val="595959"/>
                  </a:solidFill>
                </a:rPr>
                <a:t>External</a:t>
              </a:r>
            </a:p>
            <a:p>
              <a:pPr algn="ctr">
                <a:lnSpc>
                  <a:spcPts val="1700"/>
                </a:lnSpc>
              </a:pPr>
              <a:r>
                <a:rPr lang="en-GB" altLang="en-US" sz="1600" dirty="0">
                  <a:solidFill>
                    <a:srgbClr val="595959"/>
                  </a:solidFill>
                </a:rPr>
                <a:t>Tools</a:t>
              </a: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2496" y="2736"/>
              <a:ext cx="576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lnSpc>
                  <a:spcPts val="1700"/>
                </a:lnSpc>
              </a:pPr>
              <a:r>
                <a:rPr lang="en-GB" altLang="en-US" sz="1600" dirty="0">
                  <a:solidFill>
                    <a:srgbClr val="595959"/>
                  </a:solidFill>
                </a:rPr>
                <a:t>External</a:t>
              </a:r>
            </a:p>
            <a:p>
              <a:pPr algn="ctr">
                <a:lnSpc>
                  <a:spcPts val="1700"/>
                </a:lnSpc>
              </a:pPr>
              <a:r>
                <a:rPr lang="en-GB" altLang="en-US" sz="1600" dirty="0">
                  <a:solidFill>
                    <a:srgbClr val="595959"/>
                  </a:solidFill>
                </a:rPr>
                <a:t>Tools</a:t>
              </a: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2400" y="2640"/>
              <a:ext cx="576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B8B8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lnSpc>
                  <a:spcPts val="1700"/>
                </a:lnSpc>
              </a:pPr>
              <a:r>
                <a:rPr lang="en-GB" altLang="en-US" sz="1600" dirty="0">
                  <a:solidFill>
                    <a:srgbClr val="595959"/>
                  </a:solidFill>
                </a:rPr>
                <a:t>External</a:t>
              </a:r>
            </a:p>
            <a:p>
              <a:pPr algn="ctr">
                <a:lnSpc>
                  <a:spcPts val="1700"/>
                </a:lnSpc>
              </a:pPr>
              <a:r>
                <a:rPr lang="en-GB" altLang="en-US" sz="1600" dirty="0">
                  <a:solidFill>
                    <a:srgbClr val="595959"/>
                  </a:solidFill>
                </a:rPr>
                <a:t>Tools</a:t>
              </a:r>
            </a:p>
          </p:txBody>
        </p:sp>
      </p:grp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6477000" y="2819400"/>
            <a:ext cx="609600" cy="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6477000" y="2971800"/>
            <a:ext cx="457200" cy="2286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3" name="Group 102"/>
          <p:cNvGrpSpPr/>
          <p:nvPr/>
        </p:nvGrpSpPr>
        <p:grpSpPr>
          <a:xfrm>
            <a:off x="6934200" y="3048000"/>
            <a:ext cx="482600" cy="533401"/>
            <a:chOff x="6934200" y="3048000"/>
            <a:chExt cx="482600" cy="533401"/>
          </a:xfrm>
        </p:grpSpPr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934200" y="3421063"/>
              <a:ext cx="481013" cy="160338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6934200" y="3192463"/>
              <a:ext cx="481013" cy="311150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6934200" y="3101975"/>
              <a:ext cx="481013" cy="158750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6934200" y="3127375"/>
              <a:ext cx="481013" cy="61913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934200" y="3048000"/>
              <a:ext cx="481013" cy="160338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7416800" y="3135313"/>
              <a:ext cx="0" cy="36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6934200" y="3135313"/>
              <a:ext cx="0" cy="36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953000" y="2571750"/>
            <a:ext cx="609600" cy="17145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5638800" y="1735455"/>
            <a:ext cx="304800" cy="914400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6248400" y="1887855"/>
            <a:ext cx="685800" cy="761999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6400800" y="3352800"/>
            <a:ext cx="482600" cy="533401"/>
            <a:chOff x="6400800" y="3352800"/>
            <a:chExt cx="482600" cy="533401"/>
          </a:xfrm>
        </p:grpSpPr>
        <p:sp>
          <p:nvSpPr>
            <p:cNvPr id="27" name="Oval 37"/>
            <p:cNvSpPr>
              <a:spLocks noChangeArrowheads="1"/>
            </p:cNvSpPr>
            <p:nvPr/>
          </p:nvSpPr>
          <p:spPr bwMode="auto">
            <a:xfrm>
              <a:off x="6400800" y="3725863"/>
              <a:ext cx="481013" cy="160338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6400800" y="3497263"/>
              <a:ext cx="481013" cy="311150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39"/>
            <p:cNvSpPr>
              <a:spLocks noChangeArrowheads="1"/>
            </p:cNvSpPr>
            <p:nvPr/>
          </p:nvSpPr>
          <p:spPr bwMode="auto">
            <a:xfrm>
              <a:off x="6400800" y="3406775"/>
              <a:ext cx="481013" cy="158750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6400800" y="3432175"/>
              <a:ext cx="481013" cy="61913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41"/>
            <p:cNvSpPr>
              <a:spLocks noChangeArrowheads="1"/>
            </p:cNvSpPr>
            <p:nvPr/>
          </p:nvSpPr>
          <p:spPr bwMode="auto">
            <a:xfrm>
              <a:off x="6400800" y="3352800"/>
              <a:ext cx="481013" cy="160338"/>
            </a:xfrm>
            <a:prstGeom prst="ellipse">
              <a:avLst/>
            </a:prstGeom>
            <a:solidFill>
              <a:srgbClr val="FFA5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6883400" y="3440113"/>
              <a:ext cx="0" cy="36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6400800" y="3440113"/>
              <a:ext cx="0" cy="36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" name="Line 44"/>
          <p:cNvSpPr>
            <a:spLocks noChangeShapeType="1"/>
          </p:cNvSpPr>
          <p:nvPr/>
        </p:nvSpPr>
        <p:spPr bwMode="auto">
          <a:xfrm flipH="1">
            <a:off x="5530215" y="3101974"/>
            <a:ext cx="413385" cy="1249046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 flipH="1">
            <a:off x="5257800" y="3101974"/>
            <a:ext cx="544830" cy="944246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>
            <a:off x="4267200" y="2971800"/>
            <a:ext cx="1295400" cy="457200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7010400" y="3733800"/>
            <a:ext cx="14926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600" b="0" dirty="0">
                <a:solidFill>
                  <a:srgbClr val="0A0AB2"/>
                </a:solidFill>
              </a:rPr>
              <a:t>Project Databases</a:t>
            </a: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5120640" y="4655820"/>
            <a:ext cx="76200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B8B8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dirty="0">
                <a:solidFill>
                  <a:srgbClr val="595959"/>
                </a:solidFill>
              </a:rPr>
              <a:t>Visio</a:t>
            </a:r>
            <a:endParaRPr lang="en-GB" altLang="en-US" dirty="0">
              <a:solidFill>
                <a:srgbClr val="595959"/>
              </a:solidFill>
            </a:endParaRPr>
          </a:p>
        </p:txBody>
      </p:sp>
      <p:sp>
        <p:nvSpPr>
          <p:cNvPr id="26" name="Line 56"/>
          <p:cNvSpPr>
            <a:spLocks noChangeShapeType="1"/>
          </p:cNvSpPr>
          <p:nvPr/>
        </p:nvSpPr>
        <p:spPr bwMode="auto">
          <a:xfrm flipH="1">
            <a:off x="5736907" y="3101974"/>
            <a:ext cx="359093" cy="1553846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Rectangle 55"/>
          <p:cNvSpPr>
            <a:spLocks noChangeArrowheads="1"/>
          </p:cNvSpPr>
          <p:nvPr/>
        </p:nvSpPr>
        <p:spPr bwMode="auto">
          <a:xfrm>
            <a:off x="5356860" y="4960620"/>
            <a:ext cx="89154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B8B8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dirty="0" smtClean="0">
                <a:solidFill>
                  <a:srgbClr val="595959"/>
                </a:solidFill>
              </a:rPr>
              <a:t>Project</a:t>
            </a:r>
            <a:endParaRPr lang="en-GB" altLang="en-US" dirty="0">
              <a:solidFill>
                <a:srgbClr val="595959"/>
              </a:solidFill>
            </a:endParaRPr>
          </a:p>
        </p:txBody>
      </p:sp>
      <p:sp>
        <p:nvSpPr>
          <p:cNvPr id="101" name="Line 56"/>
          <p:cNvSpPr>
            <a:spLocks noChangeShapeType="1"/>
          </p:cNvSpPr>
          <p:nvPr/>
        </p:nvSpPr>
        <p:spPr bwMode="auto">
          <a:xfrm flipH="1">
            <a:off x="6096000" y="3101974"/>
            <a:ext cx="152400" cy="1858646"/>
          </a:xfrm>
          <a:prstGeom prst="line">
            <a:avLst/>
          </a:prstGeom>
          <a:noFill/>
          <a:ln w="12700">
            <a:solidFill>
              <a:srgbClr val="B8B8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Modules	4.4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Single-user and multi-user products. Same software. Configured by </a:t>
            </a:r>
            <a:r>
              <a:rPr lang="en-GB" i="1" dirty="0">
                <a:solidFill>
                  <a:srgbClr val="E60A0A"/>
                </a:solidFill>
              </a:rPr>
              <a:t>Security Code</a:t>
            </a:r>
            <a:r>
              <a:rPr lang="en-GB" dirty="0" smtClean="0"/>
              <a:t>.</a:t>
            </a:r>
          </a:p>
          <a:p>
            <a:r>
              <a:rPr lang="en-GB" dirty="0" smtClean="0"/>
              <a:t>Multi-user </a:t>
            </a:r>
            <a:r>
              <a:rPr lang="en-GB" dirty="0" smtClean="0">
                <a:solidFill>
                  <a:srgbClr val="4169E1"/>
                </a:solidFill>
              </a:rPr>
              <a:t>Cradle Enterprise </a:t>
            </a:r>
            <a:r>
              <a:rPr lang="en-GB" dirty="0" smtClean="0"/>
              <a:t>is licensed in </a:t>
            </a:r>
            <a:r>
              <a:rPr lang="en-GB" i="1" dirty="0" smtClean="0">
                <a:solidFill>
                  <a:srgbClr val="E60A0A"/>
                </a:solidFill>
              </a:rPr>
              <a:t>modules</a:t>
            </a:r>
          </a:p>
          <a:p>
            <a:r>
              <a:rPr lang="en-GB" dirty="0" smtClean="0"/>
              <a:t>You </a:t>
            </a:r>
            <a:r>
              <a:rPr lang="en-GB" dirty="0"/>
              <a:t>choose how many </a:t>
            </a:r>
            <a:r>
              <a:rPr lang="en-GB" dirty="0" smtClean="0"/>
              <a:t>concurrent user licences are needed of each module: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Project </a:t>
            </a:r>
            <a:r>
              <a:rPr lang="en-GB" dirty="0"/>
              <a:t>Data Management:	</a:t>
            </a:r>
            <a:r>
              <a:rPr lang="en-GB" b="1" dirty="0">
                <a:solidFill>
                  <a:srgbClr val="E60A0A"/>
                </a:solidFill>
              </a:rPr>
              <a:t>PDM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Requirements Management:	</a:t>
            </a:r>
            <a:r>
              <a:rPr lang="en-GB" b="1" dirty="0">
                <a:solidFill>
                  <a:srgbClr val="E60A0A"/>
                </a:solidFill>
              </a:rPr>
              <a:t>REQ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Metrics:			</a:t>
            </a:r>
            <a:r>
              <a:rPr lang="en-GB" b="1" dirty="0">
                <a:solidFill>
                  <a:srgbClr val="E60A0A"/>
                </a:solidFill>
              </a:rPr>
              <a:t>MET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Dashboard:			</a:t>
            </a:r>
            <a:r>
              <a:rPr lang="en-GB" b="1" dirty="0">
                <a:solidFill>
                  <a:srgbClr val="E60A0A"/>
                </a:solidFill>
              </a:rPr>
              <a:t>DASH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System Modelling:		</a:t>
            </a:r>
            <a:r>
              <a:rPr lang="en-GB" b="1" dirty="0" smtClean="0">
                <a:solidFill>
                  <a:srgbClr val="E60A0A"/>
                </a:solidFill>
              </a:rPr>
              <a:t>SYS</a:t>
            </a: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en-GB" dirty="0"/>
              <a:t>contains 3 sets of notations)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Performance Modelling:		</a:t>
            </a:r>
            <a:r>
              <a:rPr lang="en-GB" b="1" dirty="0">
                <a:solidFill>
                  <a:srgbClr val="E60A0A"/>
                </a:solidFill>
              </a:rPr>
              <a:t>PERF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Document </a:t>
            </a:r>
            <a:r>
              <a:rPr lang="en-GB" dirty="0"/>
              <a:t>Generator:		</a:t>
            </a:r>
            <a:r>
              <a:rPr lang="en-GB" b="1" dirty="0">
                <a:solidFill>
                  <a:srgbClr val="E60A0A"/>
                </a:solidFill>
              </a:rPr>
              <a:t>DOC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Publishing:		</a:t>
            </a:r>
            <a:r>
              <a:rPr lang="en-GB" b="1" dirty="0">
                <a:solidFill>
                  <a:srgbClr val="E60A0A"/>
                </a:solidFill>
              </a:rPr>
              <a:t>WEBP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Access:			</a:t>
            </a:r>
            <a:r>
              <a:rPr lang="en-GB" b="1" dirty="0">
                <a:solidFill>
                  <a:srgbClr val="E60A0A"/>
                </a:solidFill>
              </a:rPr>
              <a:t>WEBA</a:t>
            </a:r>
          </a:p>
          <a:p>
            <a:pPr lvl="1">
              <a:spcBef>
                <a:spcPts val="0"/>
              </a:spcBef>
            </a:pPr>
            <a:r>
              <a:rPr lang="en-GB" dirty="0"/>
              <a:t>Software Engineering:		</a:t>
            </a:r>
            <a:r>
              <a:rPr lang="en-GB" b="1" dirty="0">
                <a:solidFill>
                  <a:srgbClr val="E60A0A"/>
                </a:solidFill>
              </a:rPr>
              <a:t>SWE</a:t>
            </a:r>
          </a:p>
          <a:p>
            <a:r>
              <a:rPr lang="en-GB" dirty="0"/>
              <a:t>Licences:</a:t>
            </a:r>
          </a:p>
          <a:p>
            <a:pPr lvl="1"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Floating</a:t>
            </a:r>
            <a:r>
              <a:rPr lang="en-GB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dynamic</a:t>
            </a: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n-GB" dirty="0"/>
              <a:t>Maximise sharing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Open</a:t>
            </a:r>
            <a:r>
              <a:rPr lang="en-GB" dirty="0"/>
              <a:t> or </a:t>
            </a:r>
            <a:r>
              <a:rPr lang="en-GB" i="1" dirty="0">
                <a:solidFill>
                  <a:srgbClr val="E60A0A"/>
                </a:solidFill>
              </a:rPr>
              <a:t>named user</a:t>
            </a: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n-GB" dirty="0"/>
              <a:t>Cost effective</a:t>
            </a:r>
          </a:p>
          <a:p>
            <a:pPr lvl="1">
              <a:spcBef>
                <a:spcPts val="0"/>
              </a:spcBef>
            </a:pPr>
            <a:r>
              <a:rPr lang="en-GB" dirty="0"/>
              <a:t>Low cost RO licences	- Customer/subcontractor browsing</a:t>
            </a:r>
          </a:p>
          <a:p>
            <a:r>
              <a:rPr lang="en-GB" dirty="0"/>
              <a:t>Share </a:t>
            </a:r>
            <a:r>
              <a:rPr lang="en-GB" b="1" i="1" dirty="0"/>
              <a:t>smallest</a:t>
            </a:r>
            <a:r>
              <a:rPr lang="en-GB" dirty="0"/>
              <a:t> number of licences between </a:t>
            </a:r>
            <a:r>
              <a:rPr lang="en-GB" b="1" i="1" dirty="0"/>
              <a:t>greatest</a:t>
            </a:r>
            <a:r>
              <a:rPr lang="en-GB" dirty="0"/>
              <a:t> number of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29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Interfaces	4.5</a:t>
            </a:r>
            <a:endParaRPr lang="en-GB" dirty="0"/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Active Risk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V="1">
            <a:off x="5172075" y="2971800"/>
            <a:ext cx="1914525" cy="6699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019800" y="2743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Text Based</a:t>
            </a:r>
            <a:br>
              <a:rPr lang="en-GB" altLang="en-US" sz="1050" dirty="0">
                <a:solidFill>
                  <a:srgbClr val="E60A0A"/>
                </a:solidFill>
              </a:rPr>
            </a:br>
            <a:r>
              <a:rPr lang="en-GB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2267687" y="1803229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Publishing     </a:t>
            </a:r>
            <a:endParaRPr lang="en-GB" altLang="en-US" sz="1050" dirty="0">
              <a:solidFill>
                <a:srgbClr val="E60A0A"/>
              </a:solidFill>
            </a:endParaRP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Capture</a:t>
            </a:r>
            <a:endParaRPr lang="en-GB" altLang="en-US" sz="1050" dirty="0">
              <a:solidFill>
                <a:srgbClr val="E60A0A"/>
              </a:solidFill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7086600" y="2767013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DOORS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</a:t>
            </a:r>
            <a:endParaRPr lang="en-GB" altLang="en-US" dirty="0">
              <a:solidFill>
                <a:srgbClr val="E60A0A"/>
              </a:solidFill>
            </a:endParaRP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 and</a:t>
            </a:r>
            <a:br>
              <a:rPr lang="en-GB" altLang="en-US" sz="1050" dirty="0">
                <a:solidFill>
                  <a:srgbClr val="E60A0A"/>
                </a:solidFill>
              </a:rPr>
            </a:br>
            <a:r>
              <a:rPr lang="en-GB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2751138" y="1506539"/>
            <a:ext cx="696558" cy="13843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</a:t>
            </a:r>
            <a:r>
              <a:rPr lang="en-GB" altLang="en-US" sz="1050" dirty="0" smtClean="0">
                <a:solidFill>
                  <a:srgbClr val="E60A0A"/>
                </a:solidFill>
              </a:rPr>
              <a:t>  Diagram </a:t>
            </a:r>
            <a:r>
              <a:rPr lang="en-GB" altLang="en-US" sz="1050" dirty="0">
                <a:solidFill>
                  <a:srgbClr val="E60A0A"/>
                </a:solidFill>
              </a:rPr>
              <a:t>Printing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 </a:t>
            </a:r>
            <a:r>
              <a:rPr lang="en-GB" altLang="en-US" sz="1050" dirty="0" smtClean="0">
                <a:solidFill>
                  <a:srgbClr val="E60A0A"/>
                </a:solidFill>
              </a:rPr>
              <a:t>    Document </a:t>
            </a:r>
            <a:r>
              <a:rPr lang="en-GB" altLang="en-US" sz="1050" dirty="0">
                <a:solidFill>
                  <a:srgbClr val="E60A0A"/>
                </a:solidFill>
              </a:rPr>
              <a:t>Publishing</a:t>
            </a: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2262187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b="0" dirty="0">
                <a:solidFill>
                  <a:srgbClr val="0A0AB2"/>
                </a:solidFill>
              </a:rPr>
              <a:t>Word</a:t>
            </a:r>
            <a:endParaRPr lang="en-GB" altLang="en-US" b="0" dirty="0">
              <a:solidFill>
                <a:srgbClr val="0A0AB2"/>
              </a:solidFill>
            </a:endParaRPr>
          </a:p>
        </p:txBody>
      </p:sp>
      <p:sp>
        <p:nvSpPr>
          <p:cNvPr id="80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sp>
        <p:nvSpPr>
          <p:cNvPr id="87" name="Line 56"/>
          <p:cNvSpPr>
            <a:spLocks noChangeShapeType="1"/>
          </p:cNvSpPr>
          <p:nvPr/>
        </p:nvSpPr>
        <p:spPr bwMode="auto">
          <a:xfrm flipV="1">
            <a:off x="5229225" y="3641725"/>
            <a:ext cx="1668463" cy="2238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88" name="Text Box 57"/>
          <p:cNvSpPr txBox="1">
            <a:spLocks noChangeArrowheads="1"/>
          </p:cNvSpPr>
          <p:nvPr/>
        </p:nvSpPr>
        <p:spPr bwMode="auto">
          <a:xfrm>
            <a:off x="6968762" y="3426281"/>
            <a:ext cx="8846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zh-CN" sz="1400" dirty="0">
                <a:solidFill>
                  <a:srgbClr val="0A0AB2"/>
                </a:solidFill>
              </a:rPr>
              <a:t>Cradle, </a:t>
            </a:r>
            <a:r>
              <a:rPr lang="en-GB" altLang="zh-CN" sz="1400" dirty="0" smtClean="0">
                <a:solidFill>
                  <a:srgbClr val="0A0AB2"/>
                </a:solidFill>
              </a:rPr>
              <a:t>CSV,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 smtClean="0">
                <a:solidFill>
                  <a:srgbClr val="0A0AB2"/>
                </a:solidFill>
              </a:rPr>
              <a:t>HTML, XML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grpSp>
        <p:nvGrpSpPr>
          <p:cNvPr id="89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24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25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26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27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BPwin</a:t>
              </a:r>
            </a:p>
          </p:txBody>
        </p:sp>
        <p:sp>
          <p:nvSpPr>
            <p:cNvPr id="128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90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21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22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23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15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17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18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19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20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116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Data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01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02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03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04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05" name="Text Box 80"/>
          <p:cNvSpPr txBox="1">
            <a:spLocks noChangeArrowheads="1"/>
          </p:cNvSpPr>
          <p:nvPr/>
        </p:nvSpPr>
        <p:spPr bwMode="auto">
          <a:xfrm>
            <a:off x="3398837" y="3071018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06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Import/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07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08" name="Line 83"/>
          <p:cNvSpPr>
            <a:spLocks noChangeShapeType="1"/>
          </p:cNvSpPr>
          <p:nvPr/>
        </p:nvSpPr>
        <p:spPr bwMode="auto">
          <a:xfrm rot="3600000" flipV="1">
            <a:off x="2912576" y="3372890"/>
            <a:ext cx="1070241" cy="59111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09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 err="1">
                <a:solidFill>
                  <a:srgbClr val="0A0AB2"/>
                </a:solidFill>
              </a:rPr>
              <a:t>Cmd</a:t>
            </a:r>
            <a:endParaRPr lang="en-GB" altLang="en-US" sz="1500" dirty="0">
              <a:solidFill>
                <a:srgbClr val="0A0AB2"/>
              </a:solidFill>
            </a:endParaRPr>
          </a:p>
        </p:txBody>
      </p:sp>
      <p:sp>
        <p:nvSpPr>
          <p:cNvPr id="112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13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2800" b="1" dirty="0"/>
              <a:t>Cradle</a:t>
            </a:r>
            <a:endParaRPr lang="en-GB" altLang="en-US" sz="1600" b="1" dirty="0"/>
          </a:p>
        </p:txBody>
      </p:sp>
      <p:sp>
        <p:nvSpPr>
          <p:cNvPr id="114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93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JIRA</a:t>
              </a:r>
              <a:endParaRPr lang="en-GB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98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99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00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609600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Project</a:t>
            </a:r>
            <a:endParaRPr lang="en-GB" altLang="en-US" sz="1600" dirty="0">
              <a:solidFill>
                <a:srgbClr val="0A0AB2"/>
              </a:solidFill>
            </a:endParaRPr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1219200" y="1506539"/>
            <a:ext cx="1865312" cy="1687589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96" name="Text Box 97"/>
          <p:cNvSpPr txBox="1">
            <a:spLocks noChangeArrowheads="1"/>
          </p:cNvSpPr>
          <p:nvPr/>
        </p:nvSpPr>
        <p:spPr bwMode="auto">
          <a:xfrm>
            <a:off x="1653540" y="2325113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4848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3SL	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Providers </a:t>
            </a:r>
            <a:r>
              <a:rPr lang="en-GB" dirty="0"/>
              <a:t>of </a:t>
            </a:r>
            <a:r>
              <a:rPr lang="en-GB" dirty="0" smtClean="0"/>
              <a:t>Cradle-related RM </a:t>
            </a:r>
            <a:r>
              <a:rPr lang="en-GB" dirty="0"/>
              <a:t>and SE </a:t>
            </a:r>
            <a:r>
              <a:rPr lang="en-GB" dirty="0" smtClean="0"/>
              <a:t>services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GB" dirty="0" smtClean="0"/>
              <a:t>Contact: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Tel: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Fax:</a:t>
            </a:r>
            <a:r>
              <a:rPr lang="en-GB" dirty="0"/>
              <a:t>		</a:t>
            </a:r>
            <a:r>
              <a:rPr lang="en-GB" dirty="0" smtClean="0"/>
              <a:t>	</a:t>
            </a:r>
            <a:r>
              <a:rPr lang="en-GB" dirty="0" smtClean="0">
                <a:solidFill>
                  <a:srgbClr val="1106E8"/>
                </a:solidFill>
              </a:rPr>
              <a:t>+</a:t>
            </a:r>
            <a:r>
              <a:rPr lang="en-GB" dirty="0">
                <a:solidFill>
                  <a:srgbClr val="1106E8"/>
                </a:solidFill>
              </a:rPr>
              <a:t>44 1229 </a:t>
            </a:r>
            <a:r>
              <a:rPr lang="en-GB" dirty="0" smtClean="0">
                <a:solidFill>
                  <a:srgbClr val="1106E8"/>
                </a:solidFill>
              </a:rPr>
              <a:t>870096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Website</a:t>
            </a:r>
            <a:r>
              <a:rPr lang="en-GB" dirty="0"/>
              <a:t>: 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hlinkClick r:id="rId2"/>
              </a:rPr>
              <a:t>http://www.threesl.com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E-mail:	Sales</a:t>
            </a:r>
            <a:r>
              <a:rPr lang="en-GB" dirty="0"/>
              <a:t>:	</a:t>
            </a:r>
            <a:r>
              <a:rPr lang="en-GB" dirty="0" smtClean="0">
                <a:hlinkClick r:id="rId3"/>
              </a:rPr>
              <a:t>salesdetails@threesl.com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	Support</a:t>
            </a:r>
            <a:r>
              <a:rPr lang="en-GB" dirty="0"/>
              <a:t>:	</a:t>
            </a:r>
            <a:r>
              <a:rPr lang="en-GB" dirty="0" smtClean="0">
                <a:hlinkClick r:id="rId4"/>
              </a:rPr>
              <a:t>support@threesl.com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Twitter:		</a:t>
            </a:r>
            <a:r>
              <a:rPr lang="en-GB" dirty="0" err="1" smtClean="0"/>
              <a:t>threesl</a:t>
            </a:r>
            <a:r>
              <a:rPr lang="en-GB" dirty="0" smtClean="0"/>
              <a:t>	follow us: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Facebook:		</a:t>
            </a:r>
            <a:r>
              <a:rPr lang="en-GB" dirty="0" smtClean="0">
                <a:hlinkClick r:id="rId5"/>
              </a:rPr>
              <a:t>3slcradle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LinkedIn:		</a:t>
            </a:r>
            <a:r>
              <a:rPr lang="en-GB" dirty="0" smtClean="0">
                <a:hlinkClick r:id="rId6"/>
              </a:rPr>
              <a:t>3SL page </a:t>
            </a:r>
            <a:r>
              <a:rPr lang="en-GB" dirty="0" smtClean="0"/>
              <a:t>and </a:t>
            </a:r>
            <a:r>
              <a:rPr lang="en-GB" dirty="0" smtClean="0">
                <a:hlinkClick r:id="rId7"/>
              </a:rPr>
              <a:t>Cradle group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Xing:		</a:t>
            </a:r>
            <a:r>
              <a:rPr lang="en-GB" dirty="0" smtClean="0">
                <a:hlinkClick r:id="rId8"/>
              </a:rPr>
              <a:t>3SL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Branded.me:	</a:t>
            </a:r>
            <a:r>
              <a:rPr lang="en-GB" dirty="0" smtClean="0">
                <a:hlinkClick r:id="rId9"/>
              </a:rPr>
              <a:t>3SL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94478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9433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gw\Desktop\Twitter logo 201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1" y="4119523"/>
            <a:ext cx="224027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219343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944388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494298"/>
            <a:ext cx="19250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74" y="4092666"/>
            <a:ext cx="1300666" cy="2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Processes	4.6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Cradle supports industry processes: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EIA 632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P1220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ISO 15288</a:t>
            </a:r>
          </a:p>
          <a:p>
            <a:pPr lvl="1"/>
            <a:r>
              <a:rPr lang="en-GB" dirty="0"/>
              <a:t>Company-specific</a:t>
            </a:r>
          </a:p>
          <a:p>
            <a:pPr>
              <a:spcBef>
                <a:spcPts val="800"/>
              </a:spcBef>
            </a:pPr>
            <a:r>
              <a:rPr lang="en-GB" dirty="0"/>
              <a:t>Commercial processes: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Reveal</a:t>
            </a:r>
          </a:p>
          <a:p>
            <a:pPr lvl="1"/>
            <a:r>
              <a:rPr lang="en-GB" dirty="0" err="1">
                <a:solidFill>
                  <a:srgbClr val="1106E8"/>
                </a:solidFill>
              </a:rPr>
              <a:t>Volere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800"/>
              </a:spcBef>
            </a:pPr>
            <a:r>
              <a:rPr lang="en-GB" dirty="0"/>
              <a:t>Governmental processes and process frameworks: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UPDM</a:t>
            </a:r>
            <a:r>
              <a:rPr lang="en-GB" dirty="0"/>
              <a:t>,</a:t>
            </a:r>
            <a:r>
              <a:rPr lang="en-GB" dirty="0">
                <a:solidFill>
                  <a:srgbClr val="1106E8"/>
                </a:solidFill>
              </a:rPr>
              <a:t> TOGAF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PRINCE2</a:t>
            </a:r>
          </a:p>
          <a:p>
            <a:pPr>
              <a:spcBef>
                <a:spcPts val="800"/>
              </a:spcBef>
            </a:pPr>
            <a:r>
              <a:rPr lang="en-GB" dirty="0"/>
              <a:t>Cradle's UI is configurable to support project's processes:</a:t>
            </a:r>
          </a:p>
          <a:p>
            <a:pPr lvl="1"/>
            <a:r>
              <a:rPr lang="en-GB" dirty="0"/>
              <a:t>User-defined hierarchy of folders/subfolders for process phases, activities, reviews</a:t>
            </a:r>
          </a:p>
          <a:p>
            <a:pPr lvl="1"/>
            <a:r>
              <a:rPr lang="en-GB" dirty="0"/>
              <a:t>User-defined methods of accessing project data, such as iterations in:</a:t>
            </a:r>
          </a:p>
          <a:p>
            <a:pPr lvl="2"/>
            <a:r>
              <a:rPr lang="en-GB" dirty="0"/>
              <a:t>Agile </a:t>
            </a:r>
            <a:r>
              <a:rPr lang="en-GB" dirty="0" smtClean="0"/>
              <a:t>processes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Rational Unified Process </a:t>
            </a:r>
            <a:r>
              <a:rPr lang="en-GB" dirty="0"/>
              <a:t>(RUP)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6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Services	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Successful deployment of any RM / SE tool depends on:</a:t>
            </a:r>
          </a:p>
          <a:p>
            <a:pPr lvl="1"/>
            <a:r>
              <a:rPr lang="en-GB" dirty="0"/>
              <a:t>Defined process</a:t>
            </a:r>
          </a:p>
          <a:p>
            <a:pPr lvl="1"/>
            <a:r>
              <a:rPr lang="en-GB" dirty="0"/>
              <a:t>Skilled personnel</a:t>
            </a:r>
          </a:p>
          <a:p>
            <a:pPr lvl="1"/>
            <a:r>
              <a:rPr lang="en-GB" dirty="0"/>
              <a:t>Training</a:t>
            </a:r>
          </a:p>
          <a:p>
            <a:pPr lvl="1"/>
            <a:r>
              <a:rPr lang="en-GB" dirty="0"/>
              <a:t>Consultancy</a:t>
            </a:r>
          </a:p>
          <a:p>
            <a:pPr>
              <a:spcBef>
                <a:spcPts val="1200"/>
              </a:spcBef>
            </a:pPr>
            <a:r>
              <a:rPr lang="en-GB" dirty="0"/>
              <a:t>3SL and our partners can support any/all of these aspects</a:t>
            </a:r>
          </a:p>
          <a:p>
            <a:pPr>
              <a:spcBef>
                <a:spcPts val="1200"/>
              </a:spcBef>
            </a:pPr>
            <a:r>
              <a:rPr lang="en-GB" dirty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Support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Training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Consultancy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Web delivery</a:t>
            </a:r>
          </a:p>
        </p:txBody>
      </p:sp>
    </p:spTree>
    <p:extLst>
      <p:ext uri="{BB962C8B-B14F-4D97-AF65-F5344CB8AC3E}">
        <p14:creationId xmlns:p14="http://schemas.microsoft.com/office/powerpoint/2010/main" val="148319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	5.1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Maintenance agreement provides free: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New releases				(up to 3 times / year)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smtClean="0"/>
              <a:t>Helpdesk – unlimited technical support</a:t>
            </a:r>
            <a:endParaRPr lang="en-GB" dirty="0"/>
          </a:p>
          <a:p>
            <a:pPr lvl="1"/>
            <a:r>
              <a:rPr lang="en-GB" dirty="0" smtClean="0"/>
              <a:t>Newsletters </a:t>
            </a:r>
            <a:endParaRPr lang="en-GB" dirty="0"/>
          </a:p>
          <a:p>
            <a:pPr>
              <a:spcBef>
                <a:spcPts val="1000"/>
              </a:spcBef>
            </a:pPr>
            <a:r>
              <a:rPr lang="en-GB" dirty="0"/>
              <a:t>Support teams in:</a:t>
            </a: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UK	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   </a:t>
            </a:r>
            <a:r>
              <a:rPr lang="en-GB" dirty="0" smtClean="0">
                <a:solidFill>
                  <a:srgbClr val="1106E8"/>
                </a:solidFill>
              </a:rPr>
              <a:t>US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Australia		</a:t>
            </a:r>
            <a:r>
              <a:rPr lang="en-GB" dirty="0" smtClean="0">
                <a:solidFill>
                  <a:srgbClr val="E60A0A"/>
                </a:solidFill>
              </a:rPr>
              <a:t>• </a:t>
            </a:r>
            <a:r>
              <a:rPr lang="en-GB" dirty="0" smtClean="0"/>
              <a:t>      </a:t>
            </a:r>
            <a:r>
              <a:rPr lang="en-GB" dirty="0" smtClean="0">
                <a:solidFill>
                  <a:srgbClr val="1106E8"/>
                </a:solidFill>
              </a:rPr>
              <a:t>Brazil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China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   </a:t>
            </a:r>
            <a:r>
              <a:rPr lang="en-GB" dirty="0" smtClean="0">
                <a:solidFill>
                  <a:srgbClr val="1106E8"/>
                </a:solidFill>
              </a:rPr>
              <a:t>Europe</a:t>
            </a:r>
            <a:endParaRPr lang="en-GB" dirty="0">
              <a:solidFill>
                <a:srgbClr val="1106E8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Hungary		</a:t>
            </a:r>
            <a:r>
              <a:rPr lang="en-GB" dirty="0" smtClean="0">
                <a:solidFill>
                  <a:srgbClr val="E60A0A"/>
                </a:solidFill>
              </a:rPr>
              <a:t>•  </a:t>
            </a:r>
            <a:r>
              <a:rPr lang="en-GB" dirty="0" smtClean="0"/>
              <a:t>     </a:t>
            </a:r>
            <a:r>
              <a:rPr lang="en-GB" dirty="0" smtClean="0">
                <a:solidFill>
                  <a:srgbClr val="1106E8"/>
                </a:solidFill>
              </a:rPr>
              <a:t>South </a:t>
            </a:r>
            <a:r>
              <a:rPr lang="en-GB" dirty="0">
                <a:solidFill>
                  <a:srgbClr val="1106E8"/>
                </a:solidFill>
              </a:rPr>
              <a:t>Korea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Russia</a:t>
            </a:r>
          </a:p>
          <a:p>
            <a:pPr>
              <a:spcBef>
                <a:spcPts val="1000"/>
              </a:spcBef>
            </a:pPr>
            <a:r>
              <a:rPr lang="en-GB" dirty="0" smtClean="0"/>
              <a:t>Helpdesk </a:t>
            </a:r>
            <a:r>
              <a:rPr lang="en-GB" dirty="0"/>
              <a:t>call tracking system:</a:t>
            </a:r>
          </a:p>
          <a:p>
            <a:pPr lvl="1">
              <a:spcAft>
                <a:spcPts val="0"/>
              </a:spcAft>
            </a:pPr>
            <a:r>
              <a:rPr lang="en-GB" dirty="0"/>
              <a:t>Log </a:t>
            </a:r>
            <a:r>
              <a:rPr lang="en-GB" dirty="0" smtClean="0"/>
              <a:t>and view call progress through 3SL website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Central calls </a:t>
            </a:r>
            <a:r>
              <a:rPr lang="en-GB" dirty="0"/>
              <a:t>database accessible by </a:t>
            </a:r>
            <a:r>
              <a:rPr lang="en-GB" dirty="0" smtClean="0"/>
              <a:t>3SL support team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/>
              <a:t>Prompt logging of, response to, tracking of, support calls</a:t>
            </a:r>
          </a:p>
          <a:p>
            <a:pPr lvl="1"/>
            <a:r>
              <a:rPr lang="en-GB" dirty="0"/>
              <a:t>Customised reports prepared on request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226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	5.2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course:</a:t>
            </a:r>
          </a:p>
          <a:p>
            <a:pPr lvl="1">
              <a:spcAft>
                <a:spcPts val="0"/>
              </a:spcAft>
            </a:pPr>
            <a:r>
              <a:rPr lang="en-GB" dirty="0"/>
              <a:t>Tailored set of 1 hour modules – documented in </a:t>
            </a:r>
            <a:r>
              <a:rPr lang="en-GB" dirty="0">
                <a:solidFill>
                  <a:srgbClr val="1106E8"/>
                </a:solidFill>
              </a:rPr>
              <a:t>Course Plan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Given on-site, can be delivered remotely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 smtClean="0"/>
              <a:t>Ideally </a:t>
            </a:r>
            <a:r>
              <a:rPr lang="en-GB" dirty="0"/>
              <a:t>a PC per 1 or 2 students</a:t>
            </a:r>
          </a:p>
          <a:p>
            <a:pPr lvl="1">
              <a:spcBef>
                <a:spcPts val="200"/>
              </a:spcBef>
            </a:pPr>
            <a:r>
              <a:rPr lang="en-GB" dirty="0"/>
              <a:t>Free Cradle licences for training courses</a:t>
            </a:r>
          </a:p>
          <a:p>
            <a:pPr>
              <a:spcBef>
                <a:spcPts val="1000"/>
              </a:spcBef>
            </a:pPr>
            <a:r>
              <a:rPr lang="en-GB" dirty="0"/>
              <a:t>Typical courses:</a:t>
            </a:r>
          </a:p>
          <a:p>
            <a:pPr lvl="1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Overview</a:t>
            </a:r>
            <a:r>
              <a:rPr lang="en-GB" dirty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Cradle Users Course</a:t>
            </a:r>
            <a:r>
              <a:rPr lang="en-GB" dirty="0"/>
              <a:t>		- 3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Requirements Management</a:t>
            </a:r>
            <a:r>
              <a:rPr lang="en-GB" dirty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System Modelling</a:t>
            </a:r>
            <a:r>
              <a:rPr lang="en-GB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Document Generation</a:t>
            </a:r>
            <a:r>
              <a:rPr lang="en-GB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Cradle Administrators</a:t>
            </a:r>
            <a:r>
              <a:rPr lang="en-GB" dirty="0"/>
              <a:t>		- 2 days</a:t>
            </a:r>
          </a:p>
          <a:p>
            <a:pPr lvl="1">
              <a:spcBef>
                <a:spcPts val="200"/>
              </a:spcBef>
            </a:pPr>
            <a:r>
              <a:rPr lang="en-GB" dirty="0">
                <a:solidFill>
                  <a:srgbClr val="1106E8"/>
                </a:solidFill>
              </a:rPr>
              <a:t>IT Administrators</a:t>
            </a:r>
            <a:r>
              <a:rPr lang="en-GB" dirty="0"/>
              <a:t>		- 1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2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Consultancy	5.3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1 Week Project Initiation and Start-up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GB" dirty="0"/>
              <a:t>Schema design and implementation</a:t>
            </a:r>
          </a:p>
          <a:p>
            <a:pPr lvl="2"/>
            <a:r>
              <a:rPr lang="en-GB" dirty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Mentoring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Project Requirements Reviews</a:t>
            </a:r>
          </a:p>
          <a:p>
            <a:pPr lvl="2"/>
            <a:r>
              <a:rPr lang="en-GB" dirty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Resourcing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GB" dirty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GB" dirty="0"/>
              <a:t>RM / SE experience</a:t>
            </a:r>
          </a:p>
          <a:p>
            <a:pPr lvl="3"/>
            <a:r>
              <a:rPr lang="en-GB" dirty="0"/>
              <a:t>Domain experience</a:t>
            </a:r>
          </a:p>
          <a:p>
            <a:pPr lvl="2"/>
            <a:r>
              <a:rPr lang="en-GB" dirty="0"/>
              <a:t>To smooth resource peaks / throughout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86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Web Delivery	5.4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3SL delivers many of its services through our website including:</a:t>
            </a:r>
          </a:p>
          <a:p>
            <a:pPr lvl="1"/>
            <a:r>
              <a:rPr lang="en-GB" dirty="0"/>
              <a:t>Software and documentation downloads</a:t>
            </a:r>
          </a:p>
          <a:p>
            <a:pPr lvl="1"/>
            <a:r>
              <a:rPr lang="en-GB" dirty="0"/>
              <a:t>Logging of support calls</a:t>
            </a:r>
          </a:p>
          <a:p>
            <a:pPr lvl="1"/>
            <a:r>
              <a:rPr lang="en-GB" dirty="0"/>
              <a:t>Online records of your support calls, updated daily</a:t>
            </a:r>
          </a:p>
          <a:p>
            <a:pPr lvl="1"/>
            <a:r>
              <a:rPr lang="en-GB" dirty="0"/>
              <a:t>Individual customer accounts on </a:t>
            </a:r>
            <a:r>
              <a:rPr lang="en-GB" dirty="0" smtClean="0"/>
              <a:t>website’s FTP</a:t>
            </a:r>
            <a:endParaRPr lang="en-GB" dirty="0"/>
          </a:p>
          <a:p>
            <a:pPr lvl="1"/>
            <a:r>
              <a:rPr lang="en-GB" dirty="0" smtClean="0"/>
              <a:t>Automated </a:t>
            </a:r>
            <a:r>
              <a:rPr lang="en-GB" dirty="0"/>
              <a:t>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GB" dirty="0"/>
              <a:t>3SL delivers these services over </a:t>
            </a:r>
            <a:r>
              <a:rPr lang="en-GB" dirty="0" smtClean="0">
                <a:solidFill>
                  <a:srgbClr val="1106E8"/>
                </a:solidFill>
              </a:rPr>
              <a:t>HTTPS</a:t>
            </a:r>
            <a:endParaRPr lang="en-GB" sz="1700" dirty="0">
              <a:solidFill>
                <a:srgbClr val="1106E8"/>
              </a:solidFill>
            </a:endParaRPr>
          </a:p>
          <a:p>
            <a:pPr lvl="1"/>
            <a:r>
              <a:rPr lang="en-GB" dirty="0" smtClean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Ensures </a:t>
            </a:r>
            <a:r>
              <a:rPr lang="en-GB" dirty="0"/>
              <a:t>secure communications between you and 3SL:</a:t>
            </a:r>
          </a:p>
          <a:p>
            <a:pPr lvl="1"/>
            <a:r>
              <a:rPr lang="en-GB" dirty="0"/>
              <a:t>Safeguarding any information that we exchange</a:t>
            </a:r>
          </a:p>
          <a:p>
            <a:pPr lvl="1"/>
            <a:r>
              <a:rPr lang="en-GB" dirty="0"/>
              <a:t>Ensuring your </a:t>
            </a:r>
            <a:r>
              <a:rPr lang="en-GB" dirty="0" smtClean="0"/>
              <a:t>privacy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628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3SL is a well established supplier of SE and RM tools</a:t>
            </a:r>
          </a:p>
          <a:p>
            <a:pPr lvl="1"/>
            <a:r>
              <a:rPr lang="en-GB" dirty="0"/>
              <a:t>Cradle has tools to support the needs of modern RM / SE projects</a:t>
            </a:r>
          </a:p>
          <a:p>
            <a:pPr lvl="1"/>
            <a:r>
              <a:rPr lang="en-GB" dirty="0"/>
              <a:t>Totally reliable and industrially proven</a:t>
            </a:r>
          </a:p>
          <a:p>
            <a:pPr lvl="1"/>
            <a:r>
              <a:rPr lang="en-GB" dirty="0"/>
              <a:t>Power and scalability to support any project</a:t>
            </a:r>
          </a:p>
          <a:p>
            <a:pPr lvl="1"/>
            <a:r>
              <a:rPr lang="en-GB" dirty="0"/>
              <a:t>Supported by flexible, tailored, training</a:t>
            </a:r>
          </a:p>
          <a:p>
            <a:pPr lvl="1"/>
            <a:r>
              <a:rPr lang="en-GB" dirty="0"/>
              <a:t>Supported by flexible consultancy </a:t>
            </a:r>
            <a:r>
              <a:rPr lang="en-GB" dirty="0" smtClean="0"/>
              <a:t>support</a:t>
            </a:r>
          </a:p>
          <a:p>
            <a:pPr algn="ctr">
              <a:spcBef>
                <a:spcPct val="200000"/>
              </a:spcBef>
            </a:pPr>
            <a:r>
              <a:rPr lang="en-GB" altLang="en-US" dirty="0">
                <a:solidFill>
                  <a:srgbClr val="1106E8"/>
                </a:solidFill>
              </a:rPr>
              <a:t>From concept to creation …</a:t>
            </a:r>
            <a:br>
              <a:rPr lang="en-GB" altLang="en-US" dirty="0">
                <a:solidFill>
                  <a:srgbClr val="1106E8"/>
                </a:solidFill>
              </a:rPr>
            </a:br>
            <a:r>
              <a:rPr lang="en-GB" altLang="en-US" dirty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GB" altLang="en-US" dirty="0">
                <a:solidFill>
                  <a:srgbClr val="E60A0A"/>
                </a:solidFill>
              </a:rPr>
              <a:t>Build the winning team – you, Cradle and 3SL</a:t>
            </a:r>
            <a:r>
              <a:rPr lang="en-GB" altLang="en-US" dirty="0" smtClean="0">
                <a:solidFill>
                  <a:srgbClr val="E60A0A"/>
                </a:solidFill>
              </a:rPr>
              <a:t>!</a:t>
            </a:r>
            <a:endParaRPr lang="en-GB" altLang="en-US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97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0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UK:</a:t>
            </a:r>
          </a:p>
          <a:p>
            <a:pPr lvl="1"/>
            <a:r>
              <a:rPr lang="en-GB" dirty="0" smtClean="0"/>
              <a:t>Founded:  </a:t>
            </a:r>
            <a:r>
              <a:rPr lang="en-GB" dirty="0">
                <a:solidFill>
                  <a:srgbClr val="1106E8"/>
                </a:solidFill>
              </a:rPr>
              <a:t>1987</a:t>
            </a:r>
          </a:p>
          <a:p>
            <a:pPr lvl="1"/>
            <a:r>
              <a:rPr lang="en-GB" dirty="0" smtClean="0"/>
              <a:t>Offices:      </a:t>
            </a:r>
            <a:r>
              <a:rPr lang="en-GB" dirty="0">
                <a:solidFill>
                  <a:srgbClr val="1106E8"/>
                </a:solidFill>
              </a:rPr>
              <a:t>Barrow-in-Furness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           </a:t>
            </a:r>
            <a:r>
              <a:rPr lang="en-GB" dirty="0">
                <a:solidFill>
                  <a:srgbClr val="1106E8"/>
                </a:solidFill>
              </a:rPr>
              <a:t>Alicante</a:t>
            </a:r>
            <a:r>
              <a:rPr lang="en-GB" dirty="0" smtClean="0"/>
              <a:t>, Spain</a:t>
            </a:r>
          </a:p>
          <a:p>
            <a:pPr>
              <a:spcBef>
                <a:spcPts val="12000"/>
              </a:spcBef>
            </a:pPr>
            <a:r>
              <a:rPr lang="en-GB" dirty="0" smtClean="0"/>
              <a:t>US:</a:t>
            </a:r>
          </a:p>
          <a:p>
            <a:pPr lvl="1"/>
            <a:r>
              <a:rPr lang="en-GB" dirty="0" smtClean="0"/>
              <a:t>Founded:  </a:t>
            </a:r>
            <a:r>
              <a:rPr lang="en-GB" dirty="0">
                <a:solidFill>
                  <a:srgbClr val="1106E8"/>
                </a:solidFill>
              </a:rPr>
              <a:t>1998</a:t>
            </a:r>
          </a:p>
          <a:p>
            <a:pPr lvl="1"/>
            <a:r>
              <a:rPr lang="en-GB" dirty="0" smtClean="0"/>
              <a:t>Office:       </a:t>
            </a:r>
            <a:r>
              <a:rPr lang="en-GB" dirty="0">
                <a:solidFill>
                  <a:srgbClr val="1106E8"/>
                </a:solidFill>
              </a:rPr>
              <a:t>Huntsville</a:t>
            </a:r>
            <a:r>
              <a:rPr lang="en-GB" dirty="0" smtClean="0"/>
              <a:t>, AL</a:t>
            </a:r>
            <a:br>
              <a:rPr lang="en-GB" dirty="0" smtClean="0"/>
            </a:br>
            <a:r>
              <a:rPr lang="en-GB" dirty="0" smtClean="0"/>
              <a:t>	          </a:t>
            </a:r>
            <a:r>
              <a:rPr lang="en-GB" dirty="0">
                <a:solidFill>
                  <a:srgbClr val="1106E8"/>
                </a:solidFill>
              </a:rPr>
              <a:t>Houston</a:t>
            </a:r>
            <a:r>
              <a:rPr lang="en-GB" dirty="0" smtClean="0"/>
              <a:t>, TX</a:t>
            </a:r>
            <a:endParaRPr lang="en-GB" dirty="0"/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143000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14600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3962400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181600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465763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7" y="1828800"/>
            <a:ext cx="2370483" cy="20574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556090" y="3205317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Distributors	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Australia:		</a:t>
            </a:r>
            <a:r>
              <a:rPr lang="en-GB" dirty="0">
                <a:solidFill>
                  <a:srgbClr val="1106E8"/>
                </a:solidFill>
              </a:rPr>
              <a:t>Agile Controls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Benelux/Germany:	</a:t>
            </a:r>
            <a:r>
              <a:rPr lang="en-GB" dirty="0">
                <a:solidFill>
                  <a:srgbClr val="1106E8"/>
                </a:solidFill>
              </a:rPr>
              <a:t>SOMS Software Tools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germany@threesl.com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Brazil:		</a:t>
            </a:r>
            <a:r>
              <a:rPr lang="en-GB" dirty="0" err="1">
                <a:solidFill>
                  <a:srgbClr val="1106E8"/>
                </a:solidFill>
              </a:rPr>
              <a:t>OpenCADD</a:t>
            </a:r>
            <a:r>
              <a:rPr lang="en-GB" dirty="0">
                <a:solidFill>
                  <a:srgbClr val="1106E8"/>
                </a:solidFill>
              </a:rPr>
              <a:t> Advanced Technology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China:		</a:t>
            </a:r>
            <a:r>
              <a:rPr lang="en-GB" dirty="0">
                <a:solidFill>
                  <a:srgbClr val="1106E8"/>
                </a:solidFill>
              </a:rPr>
              <a:t>Beijing </a:t>
            </a:r>
            <a:r>
              <a:rPr lang="en-GB" dirty="0" err="1">
                <a:solidFill>
                  <a:srgbClr val="1106E8"/>
                </a:solidFill>
              </a:rPr>
              <a:t>YeeRich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/>
              <a:t>		</a:t>
            </a:r>
            <a:r>
              <a:rPr lang="en-GB" sz="1400" dirty="0" smtClean="0"/>
              <a:t>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		</a:t>
            </a:r>
            <a:r>
              <a:rPr lang="en-GB" dirty="0">
                <a:solidFill>
                  <a:srgbClr val="1106E8"/>
                </a:solidFill>
              </a:rPr>
              <a:t>GIHUNT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/>
              <a:t>		</a:t>
            </a:r>
            <a:r>
              <a:rPr lang="en-GB" sz="1400" dirty="0" smtClean="0"/>
              <a:t>gihunt@threesl.com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Hungary</a:t>
            </a:r>
            <a:r>
              <a:rPr lang="en-GB" dirty="0"/>
              <a:t>:		</a:t>
            </a:r>
            <a:r>
              <a:rPr lang="en-GB" dirty="0" err="1">
                <a:solidFill>
                  <a:srgbClr val="1106E8"/>
                </a:solidFill>
              </a:rPr>
              <a:t>EasTron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hungary@threesl.com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Russia</a:t>
            </a:r>
            <a:r>
              <a:rPr lang="en-GB" dirty="0"/>
              <a:t>:		</a:t>
            </a:r>
            <a:r>
              <a:rPr lang="en-GB" dirty="0">
                <a:solidFill>
                  <a:srgbClr val="1106E8"/>
                </a:solidFill>
              </a:rPr>
              <a:t>SATURS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russia@threesl.com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South </a:t>
            </a:r>
            <a:r>
              <a:rPr lang="en-GB" dirty="0" smtClean="0"/>
              <a:t>Korea/China:</a:t>
            </a:r>
            <a:r>
              <a:rPr lang="en-GB" dirty="0"/>
              <a:t>	</a:t>
            </a:r>
            <a:r>
              <a:rPr lang="en-GB" dirty="0">
                <a:solidFill>
                  <a:srgbClr val="1106E8"/>
                </a:solidFill>
              </a:rPr>
              <a:t>SNS Engineering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korea@threesl.com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69355"/>
            <a:ext cx="8382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81877"/>
            <a:ext cx="14478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0258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91869"/>
            <a:ext cx="533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057400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855079"/>
            <a:ext cx="1295400" cy="4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59846"/>
            <a:ext cx="469378" cy="47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9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Accreditations and Affiliations	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>
              <a:spcAft>
                <a:spcPts val="2400"/>
              </a:spcAft>
            </a:pPr>
            <a:r>
              <a:rPr lang="en-GB" dirty="0" smtClean="0"/>
              <a:t>Digital Marketplace</a:t>
            </a:r>
          </a:p>
          <a:p>
            <a:pPr lvl="1">
              <a:spcAft>
                <a:spcPts val="2200"/>
              </a:spcAft>
            </a:pPr>
            <a:r>
              <a:rPr lang="en-GB" dirty="0" smtClean="0"/>
              <a:t>GSA</a:t>
            </a:r>
          </a:p>
          <a:p>
            <a:pPr lvl="1">
              <a:spcAft>
                <a:spcPts val="2400"/>
              </a:spcAft>
            </a:pPr>
            <a:r>
              <a:rPr lang="en-GB" dirty="0" smtClean="0"/>
              <a:t>XenApp 7</a:t>
            </a:r>
          </a:p>
          <a:p>
            <a:pPr lvl="1">
              <a:spcAft>
                <a:spcPts val="2600"/>
              </a:spcAft>
            </a:pPr>
            <a:r>
              <a:rPr lang="en-GB" dirty="0" err="1" smtClean="0"/>
              <a:t>CitrixReady</a:t>
            </a:r>
            <a:endParaRPr lang="en-GB" dirty="0" smtClean="0"/>
          </a:p>
          <a:p>
            <a:pPr lvl="1">
              <a:spcAft>
                <a:spcPts val="2200"/>
              </a:spcAft>
            </a:pPr>
            <a:r>
              <a:rPr lang="en-GB" dirty="0" smtClean="0"/>
              <a:t>INCOSE</a:t>
            </a:r>
          </a:p>
          <a:p>
            <a:pPr lvl="1">
              <a:spcAft>
                <a:spcPts val="2600"/>
              </a:spcAft>
            </a:pPr>
            <a:r>
              <a:rPr lang="en-GB" dirty="0" smtClean="0"/>
              <a:t>MSDN</a:t>
            </a:r>
          </a:p>
          <a:p>
            <a:pPr lvl="1">
              <a:spcAft>
                <a:spcPts val="2600"/>
              </a:spcAft>
            </a:pPr>
            <a:r>
              <a:rPr lang="en-GB" dirty="0" smtClean="0"/>
              <a:t>Cyber Essentials</a:t>
            </a:r>
          </a:p>
          <a:p>
            <a:pPr lvl="1">
              <a:spcAft>
                <a:spcPts val="2400"/>
              </a:spcAft>
            </a:pPr>
            <a:r>
              <a:rPr lang="en-GB" dirty="0"/>
              <a:t>IASME Consortium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4758742"/>
            <a:ext cx="718315" cy="60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5410200"/>
            <a:ext cx="1342936" cy="64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2895600"/>
            <a:ext cx="652191" cy="5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2306673"/>
            <a:ext cx="865148" cy="50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3534936"/>
            <a:ext cx="896343" cy="5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3" y="4229245"/>
            <a:ext cx="938540" cy="4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2" y="1061855"/>
            <a:ext cx="79422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2" y="1715250"/>
            <a:ext cx="142494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 Government Services	1.4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Software as a Service (SaaS) and Specialist Cloud Services in </a:t>
            </a:r>
            <a:r>
              <a:rPr lang="en-GB" dirty="0">
                <a:solidFill>
                  <a:srgbClr val="1106E8"/>
                </a:solidFill>
              </a:rPr>
              <a:t>G-Cloud 7</a:t>
            </a:r>
            <a:r>
              <a:rPr lang="en-GB" dirty="0" smtClean="0"/>
              <a:t> and </a:t>
            </a:r>
            <a:r>
              <a:rPr lang="en-GB" dirty="0">
                <a:solidFill>
                  <a:srgbClr val="1106E8"/>
                </a:solidFill>
              </a:rPr>
              <a:t>8</a:t>
            </a:r>
            <a:r>
              <a:rPr lang="en-GB" dirty="0" smtClean="0"/>
              <a:t> frameworks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Range of SaaS </a:t>
            </a:r>
            <a:r>
              <a:rPr lang="en-GB" dirty="0"/>
              <a:t>services </a:t>
            </a:r>
            <a:r>
              <a:rPr lang="en-GB" dirty="0" smtClean="0"/>
              <a:t>including one-week project start-up: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Agile </a:t>
            </a:r>
            <a:r>
              <a:rPr lang="en-GB" dirty="0"/>
              <a:t>Collaboration:		</a:t>
            </a:r>
            <a:r>
              <a:rPr lang="en-GB" u="sng" dirty="0">
                <a:hlinkClick r:id="rId2"/>
              </a:rPr>
              <a:t>unclassified</a:t>
            </a:r>
            <a:r>
              <a:rPr lang="en-GB" dirty="0">
                <a:hlinkClick r:id="rId2"/>
              </a:rPr>
              <a:t> </a:t>
            </a:r>
            <a:r>
              <a:rPr lang="en-GB" dirty="0"/>
              <a:t>and </a:t>
            </a:r>
            <a:r>
              <a:rPr lang="en-GB" u="sng" dirty="0">
                <a:hlinkClick r:id="rId3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Development:	</a:t>
            </a:r>
            <a:r>
              <a:rPr lang="en-GB" u="sng" dirty="0">
                <a:hlinkClick r:id="rId4"/>
              </a:rPr>
              <a:t>unclassified</a:t>
            </a:r>
            <a:r>
              <a:rPr lang="en-GB" dirty="0"/>
              <a:t> and </a:t>
            </a:r>
            <a:r>
              <a:rPr lang="en-GB" u="sng" dirty="0">
                <a:hlinkClick r:id="rId5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Management: 	</a:t>
            </a:r>
            <a:r>
              <a:rPr lang="en-GB" u="sng" dirty="0">
                <a:hlinkClick r:id="rId6"/>
              </a:rPr>
              <a:t>unclassified</a:t>
            </a:r>
            <a:r>
              <a:rPr lang="en-GB" dirty="0"/>
              <a:t> and </a:t>
            </a:r>
            <a:r>
              <a:rPr lang="en-GB" u="sng" dirty="0">
                <a:hlinkClick r:id="rId7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</a:t>
            </a:r>
            <a:r>
              <a:rPr lang="en-GB" dirty="0" smtClean="0"/>
              <a:t>Development:	</a:t>
            </a:r>
            <a:r>
              <a:rPr lang="en-GB" u="sng" dirty="0" smtClean="0">
                <a:hlinkClick r:id="rId8"/>
              </a:rPr>
              <a:t>unclassified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u="sng" dirty="0">
                <a:hlinkClick r:id="rId9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</a:t>
            </a:r>
            <a:r>
              <a:rPr lang="en-GB" dirty="0" smtClean="0"/>
              <a:t>Management:	</a:t>
            </a:r>
            <a:r>
              <a:rPr lang="en-GB" u="sng" dirty="0" smtClean="0">
                <a:hlinkClick r:id="rId10"/>
              </a:rPr>
              <a:t>unclassified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u="sng" dirty="0">
                <a:hlinkClick r:id="rId11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Analysis:		</a:t>
            </a:r>
            <a:r>
              <a:rPr lang="en-GB" u="sng" dirty="0" smtClean="0">
                <a:hlinkClick r:id="rId12"/>
              </a:rPr>
              <a:t>unclassified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u="sng" dirty="0">
                <a:hlinkClick r:id="rId13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Process Modelling:	</a:t>
            </a:r>
            <a:r>
              <a:rPr lang="en-GB" u="sng" dirty="0" smtClean="0">
                <a:hlinkClick r:id="rId14"/>
              </a:rPr>
              <a:t>unclassified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u="sng" dirty="0">
                <a:hlinkClick r:id="rId15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Requirements Management:	</a:t>
            </a:r>
            <a:r>
              <a:rPr lang="en-GB" u="sng" dirty="0">
                <a:hlinkClick r:id="rId16"/>
              </a:rPr>
              <a:t>unclassified</a:t>
            </a:r>
            <a:r>
              <a:rPr lang="en-GB" dirty="0"/>
              <a:t> and </a:t>
            </a:r>
            <a:r>
              <a:rPr lang="en-GB" u="sng" dirty="0">
                <a:hlinkClick r:id="rId17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Systems Engineering:		</a:t>
            </a:r>
            <a:r>
              <a:rPr lang="en-GB" u="sng" dirty="0">
                <a:hlinkClick r:id="rId18"/>
              </a:rPr>
              <a:t>unclassified</a:t>
            </a:r>
            <a:r>
              <a:rPr lang="en-GB" dirty="0"/>
              <a:t> and </a:t>
            </a:r>
            <a:r>
              <a:rPr lang="en-GB" u="sng" dirty="0">
                <a:hlinkClick r:id="rId19"/>
              </a:rPr>
              <a:t>OFFICIAL SENSITIVE (IL3)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See full SaaS service listings </a:t>
            </a:r>
            <a:r>
              <a:rPr lang="en-GB" u="sng" dirty="0" smtClean="0">
                <a:hlinkClick r:id="rId20"/>
              </a:rPr>
              <a:t>here</a:t>
            </a: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val="32662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 Government Contract	1.5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Services Administration (GSA) contract:</a:t>
            </a:r>
          </a:p>
          <a:p>
            <a:pPr lvl="1"/>
            <a:r>
              <a:rPr lang="en-GB" dirty="0"/>
              <a:t>Number:	</a:t>
            </a:r>
            <a:r>
              <a:rPr lang="en-GB" dirty="0">
                <a:solidFill>
                  <a:srgbClr val="1106E8"/>
                </a:solidFill>
              </a:rPr>
              <a:t>GS-35F-0008V</a:t>
            </a:r>
          </a:p>
          <a:p>
            <a:pPr lvl="1"/>
            <a:r>
              <a:rPr lang="en-GB" dirty="0"/>
              <a:t>Schedule:	</a:t>
            </a:r>
            <a:r>
              <a:rPr lang="en-GB" dirty="0">
                <a:solidFill>
                  <a:srgbClr val="1106E8"/>
                </a:solidFill>
              </a:rPr>
              <a:t>70</a:t>
            </a:r>
          </a:p>
          <a:p>
            <a:pPr lvl="1"/>
            <a:r>
              <a:rPr lang="en-GB" dirty="0"/>
              <a:t>Solicitation:	</a:t>
            </a:r>
            <a:r>
              <a:rPr lang="en-GB" dirty="0" smtClean="0">
                <a:solidFill>
                  <a:srgbClr val="1106E8"/>
                </a:solidFill>
              </a:rPr>
              <a:t>FCIS-JB-980001-B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3SL </a:t>
            </a:r>
            <a:r>
              <a:rPr lang="en-GB" dirty="0"/>
              <a:t>products and services </a:t>
            </a:r>
            <a:r>
              <a:rPr lang="en-GB" dirty="0" smtClean="0"/>
              <a:t>listed in Special </a:t>
            </a:r>
            <a:r>
              <a:rPr lang="en-GB" dirty="0"/>
              <a:t>Item Numbers (SINs):</a:t>
            </a:r>
          </a:p>
          <a:p>
            <a:pPr lvl="1"/>
            <a:r>
              <a:rPr lang="en-GB" dirty="0"/>
              <a:t>Cradle </a:t>
            </a:r>
            <a:r>
              <a:rPr lang="en-GB" dirty="0" smtClean="0"/>
              <a:t>Licences</a:t>
            </a:r>
            <a:r>
              <a:rPr lang="en-GB" dirty="0"/>
              <a:t>:		</a:t>
            </a:r>
            <a:r>
              <a:rPr lang="en-GB" dirty="0">
                <a:solidFill>
                  <a:srgbClr val="1106E8"/>
                </a:solidFill>
              </a:rPr>
              <a:t>SIN</a:t>
            </a:r>
            <a:r>
              <a:rPr lang="en-GB" dirty="0" smtClean="0"/>
              <a:t> </a:t>
            </a:r>
            <a:r>
              <a:rPr lang="en-GB" dirty="0">
                <a:solidFill>
                  <a:srgbClr val="1106E8"/>
                </a:solidFill>
              </a:rPr>
              <a:t>132-33</a:t>
            </a:r>
          </a:p>
          <a:p>
            <a:pPr lvl="1"/>
            <a:r>
              <a:rPr lang="en-GB" dirty="0"/>
              <a:t>Cradle Maintenance:		</a:t>
            </a:r>
            <a:r>
              <a:rPr lang="en-GB" dirty="0">
                <a:solidFill>
                  <a:srgbClr val="1106E8"/>
                </a:solidFill>
              </a:rPr>
              <a:t>SIN</a:t>
            </a:r>
            <a:r>
              <a:rPr lang="en-GB" dirty="0" smtClean="0"/>
              <a:t> </a:t>
            </a:r>
            <a:r>
              <a:rPr lang="en-GB" dirty="0">
                <a:solidFill>
                  <a:srgbClr val="1106E8"/>
                </a:solidFill>
              </a:rPr>
              <a:t>132-34</a:t>
            </a:r>
          </a:p>
          <a:p>
            <a:pPr lvl="1"/>
            <a:r>
              <a:rPr lang="en-GB" dirty="0"/>
              <a:t>Cradle Training:		</a:t>
            </a:r>
            <a:r>
              <a:rPr lang="en-GB" dirty="0">
                <a:solidFill>
                  <a:srgbClr val="1106E8"/>
                </a:solidFill>
              </a:rPr>
              <a:t>SIN</a:t>
            </a:r>
            <a:r>
              <a:rPr lang="en-GB" dirty="0" smtClean="0"/>
              <a:t> </a:t>
            </a:r>
            <a:r>
              <a:rPr lang="en-GB" dirty="0">
                <a:solidFill>
                  <a:srgbClr val="1106E8"/>
                </a:solidFill>
              </a:rPr>
              <a:t>132-50</a:t>
            </a:r>
          </a:p>
          <a:p>
            <a:pPr lvl="2"/>
            <a:r>
              <a:rPr lang="en-GB" dirty="0"/>
              <a:t>Range of standard training courses</a:t>
            </a:r>
          </a:p>
          <a:p>
            <a:pPr lvl="1"/>
            <a:r>
              <a:rPr lang="en-GB" dirty="0"/>
              <a:t>Cradle Consulting Services:	</a:t>
            </a:r>
            <a:r>
              <a:rPr lang="en-GB" dirty="0">
                <a:solidFill>
                  <a:srgbClr val="1106E8"/>
                </a:solidFill>
              </a:rPr>
              <a:t>SIN</a:t>
            </a:r>
            <a:r>
              <a:rPr lang="en-GB" dirty="0"/>
              <a:t> </a:t>
            </a:r>
            <a:r>
              <a:rPr lang="en-GB" dirty="0">
                <a:solidFill>
                  <a:srgbClr val="1106E8"/>
                </a:solidFill>
              </a:rPr>
              <a:t>132-51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Range of labour categories and standard </a:t>
            </a:r>
            <a:r>
              <a:rPr lang="en-GB" dirty="0" smtClean="0"/>
              <a:t>rates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Contract rates and summary available </a:t>
            </a:r>
            <a:r>
              <a:rPr lang="en-GB" dirty="0" smtClean="0">
                <a:hlinkClick r:id="rId2"/>
              </a:rPr>
              <a:t>here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4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Customers	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Markets (alphabetical order):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Aerospace and Defence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Banking and Finance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Consultancy, IT, Systems Integration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Government and Military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Manufacturing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Medical </a:t>
            </a:r>
            <a:r>
              <a:rPr lang="en-GB" dirty="0" smtClean="0"/>
              <a:t>and Pharmaceutical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Telecommunications</a:t>
            </a:r>
            <a:endParaRPr lang="en-GB" dirty="0"/>
          </a:p>
          <a:p>
            <a:pPr lvl="1">
              <a:buFont typeface="+mj-lt"/>
              <a:buAutoNum type="arabicPeriod"/>
            </a:pPr>
            <a:r>
              <a:rPr lang="en-GB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Over </a:t>
            </a:r>
            <a:r>
              <a:rPr lang="en-GB" dirty="0">
                <a:solidFill>
                  <a:srgbClr val="1106E8"/>
                </a:solidFill>
              </a:rPr>
              <a:t>250</a:t>
            </a:r>
            <a:r>
              <a:rPr lang="en-GB" sz="1900" dirty="0" smtClean="0"/>
              <a:t> </a:t>
            </a:r>
            <a:r>
              <a:rPr lang="en-GB" dirty="0"/>
              <a:t>customers (many with multiple Cradle systems)</a:t>
            </a:r>
          </a:p>
          <a:p>
            <a:r>
              <a:rPr lang="en-GB" dirty="0"/>
              <a:t>Over </a:t>
            </a:r>
            <a:r>
              <a:rPr lang="en-GB" dirty="0">
                <a:solidFill>
                  <a:srgbClr val="1106E8"/>
                </a:solidFill>
              </a:rPr>
              <a:t>10,000</a:t>
            </a:r>
            <a:r>
              <a:rPr lang="en-GB" dirty="0"/>
              <a:t> Cradle licences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64318"/>
      </p:ext>
    </p:extLst>
  </p:cSld>
  <p:clrMapOvr>
    <a:masterClrMapping/>
  </p:clrMapOvr>
</p:sld>
</file>

<file path=ppt/theme/theme1.xml><?xml version="1.0" encoding="utf-8"?>
<a:theme xmlns:a="http://schemas.openxmlformats.org/drawingml/2006/main" name="confidential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1017</Words>
  <Application>Microsoft Office PowerPoint</Application>
  <PresentationFormat>On-screen Show (4:3)</PresentationFormat>
  <Paragraphs>453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confidential layout</vt:lpstr>
      <vt:lpstr>3SL and Cradle</vt:lpstr>
      <vt:lpstr>Contents</vt:lpstr>
      <vt:lpstr>3SL 1</vt:lpstr>
      <vt:lpstr>Summary 1.1</vt:lpstr>
      <vt:lpstr>Distributors 1.2</vt:lpstr>
      <vt:lpstr>Accreditations and Affiliations 1.3</vt:lpstr>
      <vt:lpstr>UK Government Services 1.4</vt:lpstr>
      <vt:lpstr>US Government Contract 1.5</vt:lpstr>
      <vt:lpstr>Customers 2</vt:lpstr>
      <vt:lpstr>Academic 2.1</vt:lpstr>
      <vt:lpstr>Aerospace and Defence 2.2</vt:lpstr>
      <vt:lpstr>Aerospace and Defence: 2</vt:lpstr>
      <vt:lpstr>Automotive 2.3</vt:lpstr>
      <vt:lpstr>Banking and Finance 2.4</vt:lpstr>
      <vt:lpstr>Consultancy, IT, Systems Integration 2.5</vt:lpstr>
      <vt:lpstr>Energy and Construction 2.6</vt:lpstr>
      <vt:lpstr>Government and Military 2.7</vt:lpstr>
      <vt:lpstr>Manufacturing 2.8</vt:lpstr>
      <vt:lpstr>Medical and Pharmaceutical 2.9</vt:lpstr>
      <vt:lpstr>Telecommunications 2.10</vt:lpstr>
      <vt:lpstr>Transport 2.11</vt:lpstr>
      <vt:lpstr>Example Applications 3</vt:lpstr>
      <vt:lpstr>Cradle 4</vt:lpstr>
      <vt:lpstr>Lifecycle Coverage 4.1</vt:lpstr>
      <vt:lpstr>Lifecycle Coverage: 2</vt:lpstr>
      <vt:lpstr>Scope 4.2</vt:lpstr>
      <vt:lpstr>Architecture 4.3</vt:lpstr>
      <vt:lpstr>Modules 4.4</vt:lpstr>
      <vt:lpstr>Interfaces 4.5</vt:lpstr>
      <vt:lpstr>Processes 4.6</vt:lpstr>
      <vt:lpstr>Services 5</vt:lpstr>
      <vt:lpstr>Support 5.1</vt:lpstr>
      <vt:lpstr>Training 5.2</vt:lpstr>
      <vt:lpstr>Consultancy 5.3</vt:lpstr>
      <vt:lpstr>Web Delivery 5.4</vt:lpstr>
      <vt:lpstr>Summary 6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Mark G. Walker</cp:lastModifiedBy>
  <cp:revision>200</cp:revision>
  <dcterms:created xsi:type="dcterms:W3CDTF">2015-04-08T16:30:22Z</dcterms:created>
  <dcterms:modified xsi:type="dcterms:W3CDTF">2016-08-31T15:28:25Z</dcterms:modified>
</cp:coreProperties>
</file>