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9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6E8"/>
    <a:srgbClr val="E60A0A"/>
    <a:srgbClr val="0A0AB2"/>
    <a:srgbClr val="00CC00"/>
    <a:srgbClr val="107FFC"/>
    <a:srgbClr val="CDE6FF"/>
    <a:srgbClr val="FFA500"/>
    <a:srgbClr val="B8B8C0"/>
    <a:srgbClr val="595959"/>
    <a:srgbClr val="B4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4" autoAdjust="0"/>
    <p:restoredTop sz="94660"/>
  </p:normalViewPr>
  <p:slideViewPr>
    <p:cSldViewPr>
      <p:cViewPr varScale="1">
        <p:scale>
          <a:sx n="128" d="100"/>
          <a:sy n="128" d="100"/>
        </p:scale>
        <p:origin x="-28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2" d="100"/>
          <a:sy n="102" d="100"/>
        </p:scale>
        <p:origin x="-2454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 smtClean="0"/>
              <a:t>3SL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altLang="en-US" dirty="0" smtClean="0"/>
              <a:t>www.threesl.com</a:t>
            </a:r>
            <a:endParaRPr lang="en-GB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 smtClean="0"/>
              <a:t>RR002/24: August 2016</a:t>
            </a:r>
            <a:endParaRPr lang="en-GB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157B6-9D33-4E76-9F7F-FB4A840A9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8391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 smtClean="0"/>
              <a:t>3SL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GB" dirty="0" smtClean="0"/>
              <a:t>www.threesl.com</a:t>
            </a:r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altLang="en-US" dirty="0" smtClean="0"/>
              <a:t>RR002/24: August 2016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3366-9D77-45E2-936F-22F8B8D438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1543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977798"/>
            <a:ext cx="8229600" cy="553998"/>
          </a:xfrm>
          <a:noFill/>
        </p:spPr>
        <p:txBody>
          <a:bodyPr wrap="square" lIns="0" tIns="0" rIns="91440" bIns="0" anchor="b" anchorCtr="0">
            <a:sp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531373"/>
            <a:ext cx="8229600" cy="307777"/>
          </a:xfrm>
          <a:noFill/>
        </p:spPr>
        <p:txBody>
          <a:bodyPr wrap="square" lIns="0" tIns="0" rIns="91440" bIns="0">
            <a:spAutoFit/>
          </a:bodyPr>
          <a:lstStyle>
            <a:lvl1pPr marL="0" indent="0" algn="l">
              <a:buNone/>
              <a:defRPr sz="2000">
                <a:solidFill>
                  <a:srgbClr val="59595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43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0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Rectangle 44"/>
          <p:cNvSpPr/>
          <p:nvPr userDrawn="1"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endParaRPr lang="en-GB" sz="1000" dirty="0">
              <a:solidFill>
                <a:prstClr val="white"/>
              </a:solidFill>
            </a:endParaRPr>
          </a:p>
        </p:txBody>
      </p:sp>
      <p:cxnSp>
        <p:nvCxnSpPr>
          <p:cNvPr id="46" name="Straight Connector 45"/>
          <p:cNvCxnSpPr/>
          <p:nvPr userDrawn="1"/>
        </p:nvCxnSpPr>
        <p:spPr>
          <a:xfrm>
            <a:off x="0" y="5718976"/>
            <a:ext cx="9144000" cy="0"/>
          </a:xfrm>
          <a:prstGeom prst="line">
            <a:avLst/>
          </a:prstGeom>
          <a:solidFill>
            <a:srgbClr val="FF6600"/>
          </a:solidFill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7086600" y="5840352"/>
            <a:ext cx="1582164" cy="861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Structured Software Systems Ltd (3SL)</a:t>
            </a:r>
          </a:p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Suite 2, 22a Duke Street</a:t>
            </a:r>
          </a:p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Barrow-in-Furness</a:t>
            </a:r>
          </a:p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Cumbria LA14 1HH, UK</a:t>
            </a:r>
          </a:p>
          <a:p>
            <a:pPr algn="r"/>
            <a:r>
              <a:rPr lang="de-DE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Tel: +44 (0) 1229 838867</a:t>
            </a:r>
          </a:p>
          <a:p>
            <a:pPr algn="r"/>
            <a:r>
              <a:rPr lang="fr-FR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Fax: +44 (0) 1229 870096</a:t>
            </a:r>
          </a:p>
          <a:p>
            <a:pPr algn="r"/>
            <a:r>
              <a:rPr lang="nl-NL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Regd: 2153654 VAT: GB 473 2757 28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57200" y="5840352"/>
            <a:ext cx="36853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© 2016 3SL. All rights reserved.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Cradle is a registered trademark of 3SL in the UK and other countries. All rights reserved.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All other trademarks are the property of their respective owners.</a:t>
            </a:r>
          </a:p>
        </p:txBody>
      </p:sp>
      <p:sp>
        <p:nvSpPr>
          <p:cNvPr id="47" name="TextBox 46"/>
          <p:cNvSpPr txBox="1"/>
          <p:nvPr userDrawn="1"/>
        </p:nvSpPr>
        <p:spPr>
          <a:xfrm>
            <a:off x="457200" y="6332794"/>
            <a:ext cx="106920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http://www.threesl.com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salesdetails@threesl.com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support@threesl.com</a:t>
            </a:r>
          </a:p>
        </p:txBody>
      </p:sp>
      <p:cxnSp>
        <p:nvCxnSpPr>
          <p:cNvPr id="74" name="Straight Connector 73"/>
          <p:cNvCxnSpPr/>
          <p:nvPr userDrawn="1"/>
        </p:nvCxnSpPr>
        <p:spPr>
          <a:xfrm>
            <a:off x="457200" y="3899535"/>
            <a:ext cx="5486400" cy="0"/>
          </a:xfrm>
          <a:prstGeom prst="line">
            <a:avLst/>
          </a:prstGeom>
          <a:solidFill>
            <a:srgbClr val="107FFC"/>
          </a:solidFill>
          <a:ln w="381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5" name="Group 4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1026" name="Picture 2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" name="Group 60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57" name="TextBox 56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 smtClean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4" name="Rectangle 3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  <a:endParaRPr lang="en-GB" sz="1100" b="0" i="1" kern="1200" dirty="0">
                  <a:solidFill>
                    <a:srgbClr val="0A0AB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66977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457200" indent="-457200">
              <a:buFont typeface="Arial" panose="020B0604020202020204" pitchFamily="34" charset="0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8229600" algn="r"/>
              </a:tabLst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914400"/>
            <a:ext cx="8229600" cy="0"/>
          </a:xfrm>
          <a:prstGeom prst="line">
            <a:avLst/>
          </a:prstGeom>
          <a:solidFill>
            <a:srgbClr val="107FFC"/>
          </a:solidFill>
          <a:ln w="254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Rectangle 8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443713" y="6329218"/>
            <a:ext cx="1325043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 smtClean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RR002/24: August 2016</a:t>
            </a:r>
          </a:p>
        </p:txBody>
      </p:sp>
    </p:spTree>
    <p:extLst>
      <p:ext uri="{BB962C8B-B14F-4D97-AF65-F5344CB8AC3E}">
        <p14:creationId xmlns:p14="http://schemas.microsoft.com/office/powerpoint/2010/main" val="1387822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457200" y="6324600"/>
            <a:ext cx="8229600" cy="0"/>
          </a:xfrm>
          <a:prstGeom prst="line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Rectangle 6"/>
          <p:cNvSpPr/>
          <p:nvPr userDrawn="1"/>
        </p:nvSpPr>
        <p:spPr>
          <a:xfrm>
            <a:off x="8305800" y="6324600"/>
            <a:ext cx="381000" cy="228600"/>
          </a:xfrm>
          <a:prstGeom prst="rect">
            <a:avLst/>
          </a:prstGeom>
          <a:solidFill>
            <a:srgbClr val="107FFC"/>
          </a:solidFill>
          <a:ln w="12700">
            <a:solidFill>
              <a:srgbClr val="107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lvl="0"/>
            <a:fld id="{8CE93FF9-21D9-4646-8DC4-EC55FADB4583}" type="slidenum">
              <a:rPr lang="en-GB" sz="1200" smtClean="0">
                <a:solidFill>
                  <a:schemeClr val="bg1"/>
                </a:solidFill>
              </a:r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443713" y="6329218"/>
            <a:ext cx="1325043" cy="246221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0" kern="1200" dirty="0" smtClean="0">
                <a:solidFill>
                  <a:srgbClr val="0A0AB2"/>
                </a:solidFill>
                <a:latin typeface="+mn-lt"/>
                <a:ea typeface="+mn-ea"/>
                <a:cs typeface="+mn-cs"/>
              </a:rPr>
              <a:t>RR002/24: August 2016</a:t>
            </a:r>
          </a:p>
        </p:txBody>
      </p:sp>
    </p:spTree>
    <p:extLst>
      <p:ext uri="{BB962C8B-B14F-4D97-AF65-F5344CB8AC3E}">
        <p14:creationId xmlns:p14="http://schemas.microsoft.com/office/powerpoint/2010/main" val="1639438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4661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041648"/>
            <a:ext cx="2044598" cy="166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Rectangle 44"/>
          <p:cNvSpPr/>
          <p:nvPr userDrawn="1"/>
        </p:nvSpPr>
        <p:spPr>
          <a:xfrm>
            <a:off x="0" y="5715000"/>
            <a:ext cx="9144000" cy="1143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endParaRPr lang="en-GB" sz="1000" dirty="0">
              <a:solidFill>
                <a:prstClr val="white"/>
              </a:solidFill>
            </a:endParaRPr>
          </a:p>
        </p:txBody>
      </p:sp>
      <p:cxnSp>
        <p:nvCxnSpPr>
          <p:cNvPr id="46" name="Straight Connector 45"/>
          <p:cNvCxnSpPr/>
          <p:nvPr userDrawn="1"/>
        </p:nvCxnSpPr>
        <p:spPr>
          <a:xfrm>
            <a:off x="0" y="5718976"/>
            <a:ext cx="9144000" cy="0"/>
          </a:xfrm>
          <a:prstGeom prst="line">
            <a:avLst/>
          </a:prstGeom>
          <a:solidFill>
            <a:srgbClr val="FF6600"/>
          </a:solidFill>
          <a:ln w="381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7086600" y="5840352"/>
            <a:ext cx="1582164" cy="861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Structured Software Systems Ltd (3SL)</a:t>
            </a:r>
          </a:p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Suite 2, 22a Duke Street</a:t>
            </a:r>
          </a:p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Barrow-in-Furness</a:t>
            </a:r>
          </a:p>
          <a:p>
            <a:pPr algn="r"/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Cumbria LA14 1HH, UK</a:t>
            </a:r>
          </a:p>
          <a:p>
            <a:pPr algn="r"/>
            <a:r>
              <a:rPr lang="de-DE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Tel: +44 (0) 1229 838867</a:t>
            </a:r>
          </a:p>
          <a:p>
            <a:pPr algn="r"/>
            <a:r>
              <a:rPr lang="fr-FR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Fax: +44 (0) 1229 870096</a:t>
            </a:r>
          </a:p>
          <a:p>
            <a:pPr algn="r"/>
            <a:r>
              <a:rPr lang="nl-NL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Regd: 2153654 VAT: GB 473 2757 28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457200" y="5840352"/>
            <a:ext cx="368530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© 2016 3SL. All rights reserved.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Cradle is a registered trademark of 3SL in the UK and other countries. All rights reserved.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All other trademarks are the property of their respective owners.</a:t>
            </a:r>
          </a:p>
        </p:txBody>
      </p:sp>
      <p:sp>
        <p:nvSpPr>
          <p:cNvPr id="47" name="TextBox 46"/>
          <p:cNvSpPr txBox="1"/>
          <p:nvPr userDrawn="1"/>
        </p:nvSpPr>
        <p:spPr>
          <a:xfrm>
            <a:off x="457200" y="6332794"/>
            <a:ext cx="106920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http://www.threesl.com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salesdetails@threesl.com</a:t>
            </a:r>
          </a:p>
          <a:p>
            <a:r>
              <a:rPr lang="en-GB" sz="800" b="0" i="0" u="none" strike="noStrike" kern="1200" baseline="0" dirty="0" smtClean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support@threesl.com</a:t>
            </a:r>
          </a:p>
        </p:txBody>
      </p:sp>
      <p:pic>
        <p:nvPicPr>
          <p:cNvPr id="92" name="Picture 3" descr="D:\images\issued\Logos\Logo Medium.gif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778" y="457200"/>
            <a:ext cx="1026986" cy="54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0" name="Group 79"/>
          <p:cNvGrpSpPr/>
          <p:nvPr userDrawn="1"/>
        </p:nvGrpSpPr>
        <p:grpSpPr>
          <a:xfrm>
            <a:off x="-6994" y="-169"/>
            <a:ext cx="4502954" cy="2256248"/>
            <a:chOff x="-6994" y="-169"/>
            <a:chExt cx="4502954" cy="2256248"/>
          </a:xfrm>
        </p:grpSpPr>
        <p:pic>
          <p:nvPicPr>
            <p:cNvPr id="81" name="Picture 2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994" y="-169"/>
              <a:ext cx="4502954" cy="2256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" name="Picture 3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1" y="228600"/>
              <a:ext cx="901996" cy="1611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3" name="Group 82"/>
            <p:cNvGrpSpPr/>
            <p:nvPr userDrawn="1"/>
          </p:nvGrpSpPr>
          <p:grpSpPr>
            <a:xfrm>
              <a:off x="1124712" y="285441"/>
              <a:ext cx="1936428" cy="875270"/>
              <a:chOff x="1124712" y="285441"/>
              <a:chExt cx="1936428" cy="875270"/>
            </a:xfrm>
          </p:grpSpPr>
          <p:sp>
            <p:nvSpPr>
              <p:cNvPr id="84" name="TextBox 83"/>
              <p:cNvSpPr txBox="1"/>
              <p:nvPr userDrawn="1"/>
            </p:nvSpPr>
            <p:spPr>
              <a:xfrm>
                <a:off x="1124712" y="285441"/>
                <a:ext cx="1936428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3600" b="1" kern="1200" dirty="0" smtClean="0">
                    <a:solidFill>
                      <a:srgbClr val="0A0AB2"/>
                    </a:solidFill>
                    <a:latin typeface="Helvetica" pitchFamily="34" charset="0"/>
                    <a:ea typeface="+mn-ea"/>
                    <a:cs typeface="Tahoma" panose="020B0604030504040204" pitchFamily="34" charset="0"/>
                  </a:rPr>
                  <a:t>Cradle-</a:t>
                </a:r>
                <a:r>
                  <a:rPr lang="en-GB" sz="5400" b="1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85" name="Rectangle 84"/>
              <p:cNvSpPr/>
              <p:nvPr userDrawn="1"/>
            </p:nvSpPr>
            <p:spPr>
              <a:xfrm>
                <a:off x="1124712" y="991434"/>
                <a:ext cx="1559722" cy="169277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100" b="0" i="1" kern="1200" dirty="0" smtClean="0">
                    <a:solidFill>
                      <a:srgbClr val="0A0AB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From concept to creation…</a:t>
                </a:r>
                <a:endParaRPr lang="en-GB" sz="1100" b="0" i="1" kern="1200" dirty="0">
                  <a:solidFill>
                    <a:srgbClr val="0A0AB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25537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56595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7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tabLst>
          <a:tab pos="8229600" algn="r"/>
        </a:tabLs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400"/>
        </a:spcBef>
        <a:spcAft>
          <a:spcPts val="400"/>
        </a:spcAft>
        <a:buFontTx/>
        <a:buNone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457200" algn="l" defTabSz="914400" rtl="0" eaLnBrk="1" latinLnBrk="0" hangingPunct="1">
        <a:spcBef>
          <a:spcPts val="300"/>
        </a:spcBef>
        <a:spcAft>
          <a:spcPts val="300"/>
        </a:spcAft>
        <a:buClr>
          <a:srgbClr val="E60A0A"/>
        </a:buClr>
        <a:buFont typeface="Arial" panose="020B0604020202020204" pitchFamily="34" charset="0"/>
        <a:buChar char="•"/>
        <a:tabLst>
          <a:tab pos="914400" algn="l"/>
          <a:tab pos="1828800" algn="l"/>
          <a:tab pos="2743200" algn="l"/>
          <a:tab pos="3657600" algn="l"/>
          <a:tab pos="4572000" algn="l"/>
          <a:tab pos="8229600" algn="r"/>
        </a:tabLst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342900" algn="l" defTabSz="914400" rtl="0" eaLnBrk="1" latinLnBrk="0" hangingPunct="1">
        <a:spcBef>
          <a:spcPts val="300"/>
        </a:spcBef>
        <a:spcAft>
          <a:spcPts val="300"/>
        </a:spcAft>
        <a:buClr>
          <a:srgbClr val="0A0AB2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144588" indent="-342900" algn="l" defTabSz="914400" rtl="0" eaLnBrk="1" latinLnBrk="0" hangingPunct="1">
        <a:spcBef>
          <a:spcPts val="200"/>
        </a:spcBef>
        <a:spcAft>
          <a:spcPts val="200"/>
        </a:spcAft>
        <a:buClr>
          <a:srgbClr val="1106E8"/>
        </a:buClr>
        <a:buFont typeface="Wingdings" panose="05000000000000000000" pitchFamily="2" charset="2"/>
        <a:buChar char="§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4pPr>
      <a:lvl5pPr marL="1484312" indent="-342900" algn="l" defTabSz="914400" rtl="0" eaLnBrk="1" latinLnBrk="0" hangingPunct="1">
        <a:spcBef>
          <a:spcPts val="100"/>
        </a:spcBef>
        <a:spcAft>
          <a:spcPts val="100"/>
        </a:spcAft>
        <a:buClr>
          <a:srgbClr val="1106E8"/>
        </a:buClr>
        <a:buFont typeface="Arial" panose="020B0604020202020204" pitchFamily="34" charset="0"/>
        <a:buChar char="•"/>
        <a:tabLst>
          <a:tab pos="1828800" algn="l"/>
          <a:tab pos="2743200" algn="l"/>
          <a:tab pos="3657600" algn="l"/>
          <a:tab pos="4572000" algn="l"/>
          <a:tab pos="8229600" algn="r"/>
        </a:tabLst>
        <a:defRPr sz="16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13" Type="http://schemas.openxmlformats.org/officeDocument/2006/relationships/image" Target="../media/image42.gif"/><Relationship Id="rId18" Type="http://schemas.openxmlformats.org/officeDocument/2006/relationships/image" Target="../media/image47.png"/><Relationship Id="rId3" Type="http://schemas.openxmlformats.org/officeDocument/2006/relationships/image" Target="../media/image32.gif"/><Relationship Id="rId21" Type="http://schemas.openxmlformats.org/officeDocument/2006/relationships/image" Target="../media/image50.png"/><Relationship Id="rId7" Type="http://schemas.openxmlformats.org/officeDocument/2006/relationships/image" Target="../media/image36.gif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31.gif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gif"/><Relationship Id="rId24" Type="http://schemas.openxmlformats.org/officeDocument/2006/relationships/image" Target="../media/image53.png"/><Relationship Id="rId5" Type="http://schemas.openxmlformats.org/officeDocument/2006/relationships/image" Target="../media/image34.gif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26" Type="http://schemas.openxmlformats.org/officeDocument/2006/relationships/image" Target="../media/image78.png"/><Relationship Id="rId3" Type="http://schemas.openxmlformats.org/officeDocument/2006/relationships/image" Target="../media/image55.png"/><Relationship Id="rId21" Type="http://schemas.openxmlformats.org/officeDocument/2006/relationships/image" Target="../media/image73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5" Type="http://schemas.openxmlformats.org/officeDocument/2006/relationships/image" Target="../media/image77.png"/><Relationship Id="rId2" Type="http://schemas.openxmlformats.org/officeDocument/2006/relationships/image" Target="../media/image54.png"/><Relationship Id="rId16" Type="http://schemas.openxmlformats.org/officeDocument/2006/relationships/image" Target="../media/image68.jpe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gif"/><Relationship Id="rId24" Type="http://schemas.openxmlformats.org/officeDocument/2006/relationships/image" Target="../media/image76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23" Type="http://schemas.openxmlformats.org/officeDocument/2006/relationships/image" Target="../media/image75.png"/><Relationship Id="rId10" Type="http://schemas.openxmlformats.org/officeDocument/2006/relationships/image" Target="../media/image62.png"/><Relationship Id="rId19" Type="http://schemas.openxmlformats.org/officeDocument/2006/relationships/image" Target="../media/image71.png"/><Relationship Id="rId4" Type="http://schemas.openxmlformats.org/officeDocument/2006/relationships/image" Target="../media/image56.png"/><Relationship Id="rId9" Type="http://schemas.openxmlformats.org/officeDocument/2006/relationships/image" Target="../media/image61.jpeg"/><Relationship Id="rId14" Type="http://schemas.openxmlformats.org/officeDocument/2006/relationships/image" Target="../media/image66.jpeg"/><Relationship Id="rId22" Type="http://schemas.openxmlformats.org/officeDocument/2006/relationships/image" Target="../media/image74.png"/><Relationship Id="rId27" Type="http://schemas.openxmlformats.org/officeDocument/2006/relationships/image" Target="../media/image7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jpeg"/><Relationship Id="rId4" Type="http://schemas.openxmlformats.org/officeDocument/2006/relationships/image" Target="../media/image9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0.gif"/><Relationship Id="rId18" Type="http://schemas.openxmlformats.org/officeDocument/2006/relationships/image" Target="../media/image115.png"/><Relationship Id="rId26" Type="http://schemas.openxmlformats.org/officeDocument/2006/relationships/image" Target="../media/image123.png"/><Relationship Id="rId21" Type="http://schemas.openxmlformats.org/officeDocument/2006/relationships/image" Target="../media/image118.jpeg"/><Relationship Id="rId34" Type="http://schemas.openxmlformats.org/officeDocument/2006/relationships/image" Target="../media/image131.png"/><Relationship Id="rId7" Type="http://schemas.openxmlformats.org/officeDocument/2006/relationships/image" Target="../media/image104.png"/><Relationship Id="rId12" Type="http://schemas.openxmlformats.org/officeDocument/2006/relationships/image" Target="../media/image109.jpeg"/><Relationship Id="rId17" Type="http://schemas.openxmlformats.org/officeDocument/2006/relationships/image" Target="../media/image114.png"/><Relationship Id="rId25" Type="http://schemas.openxmlformats.org/officeDocument/2006/relationships/image" Target="../media/image122.png"/><Relationship Id="rId33" Type="http://schemas.openxmlformats.org/officeDocument/2006/relationships/image" Target="../media/image130.jpeg"/><Relationship Id="rId38" Type="http://schemas.openxmlformats.org/officeDocument/2006/relationships/image" Target="../media/image135.png"/><Relationship Id="rId2" Type="http://schemas.openxmlformats.org/officeDocument/2006/relationships/image" Target="../media/image99.png"/><Relationship Id="rId16" Type="http://schemas.openxmlformats.org/officeDocument/2006/relationships/image" Target="../media/image113.jpeg"/><Relationship Id="rId20" Type="http://schemas.openxmlformats.org/officeDocument/2006/relationships/image" Target="../media/image117.png"/><Relationship Id="rId29" Type="http://schemas.openxmlformats.org/officeDocument/2006/relationships/image" Target="../media/image1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24" Type="http://schemas.openxmlformats.org/officeDocument/2006/relationships/image" Target="../media/image121.png"/><Relationship Id="rId32" Type="http://schemas.openxmlformats.org/officeDocument/2006/relationships/image" Target="../media/image129.png"/><Relationship Id="rId37" Type="http://schemas.openxmlformats.org/officeDocument/2006/relationships/image" Target="../media/image134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23" Type="http://schemas.openxmlformats.org/officeDocument/2006/relationships/image" Target="../media/image120.png"/><Relationship Id="rId28" Type="http://schemas.openxmlformats.org/officeDocument/2006/relationships/image" Target="../media/image125.png"/><Relationship Id="rId36" Type="http://schemas.openxmlformats.org/officeDocument/2006/relationships/image" Target="../media/image133.jpeg"/><Relationship Id="rId10" Type="http://schemas.openxmlformats.org/officeDocument/2006/relationships/image" Target="../media/image107.jpeg"/><Relationship Id="rId19" Type="http://schemas.openxmlformats.org/officeDocument/2006/relationships/image" Target="../media/image116.gif"/><Relationship Id="rId31" Type="http://schemas.openxmlformats.org/officeDocument/2006/relationships/image" Target="../media/image128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Relationship Id="rId14" Type="http://schemas.openxmlformats.org/officeDocument/2006/relationships/image" Target="../media/image111.jpeg"/><Relationship Id="rId22" Type="http://schemas.openxmlformats.org/officeDocument/2006/relationships/image" Target="../media/image119.png"/><Relationship Id="rId27" Type="http://schemas.openxmlformats.org/officeDocument/2006/relationships/image" Target="../media/image124.png"/><Relationship Id="rId30" Type="http://schemas.openxmlformats.org/officeDocument/2006/relationships/image" Target="../media/image127.gif"/><Relationship Id="rId35" Type="http://schemas.openxmlformats.org/officeDocument/2006/relationships/image" Target="../media/image132.png"/><Relationship Id="rId8" Type="http://schemas.openxmlformats.org/officeDocument/2006/relationships/image" Target="../media/image105.gif"/><Relationship Id="rId3" Type="http://schemas.openxmlformats.org/officeDocument/2006/relationships/image" Target="../media/image10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png"/><Relationship Id="rId18" Type="http://schemas.openxmlformats.org/officeDocument/2006/relationships/image" Target="../media/image152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17" Type="http://schemas.openxmlformats.org/officeDocument/2006/relationships/image" Target="../media/image151.png"/><Relationship Id="rId2" Type="http://schemas.openxmlformats.org/officeDocument/2006/relationships/image" Target="../media/image136.png"/><Relationship Id="rId16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5" Type="http://schemas.openxmlformats.org/officeDocument/2006/relationships/image" Target="../media/image139.png"/><Relationship Id="rId15" Type="http://schemas.openxmlformats.org/officeDocument/2006/relationships/image" Target="../media/image149.png"/><Relationship Id="rId10" Type="http://schemas.openxmlformats.org/officeDocument/2006/relationships/image" Target="../media/image144.png"/><Relationship Id="rId19" Type="http://schemas.openxmlformats.org/officeDocument/2006/relationships/image" Target="../media/image153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Relationship Id="rId14" Type="http://schemas.openxmlformats.org/officeDocument/2006/relationships/image" Target="../media/image1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jpeg"/><Relationship Id="rId13" Type="http://schemas.openxmlformats.org/officeDocument/2006/relationships/image" Target="../media/image165.png"/><Relationship Id="rId3" Type="http://schemas.openxmlformats.org/officeDocument/2006/relationships/image" Target="../media/image155.png"/><Relationship Id="rId7" Type="http://schemas.openxmlformats.org/officeDocument/2006/relationships/image" Target="../media/image159.png"/><Relationship Id="rId12" Type="http://schemas.openxmlformats.org/officeDocument/2006/relationships/image" Target="../media/image164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11" Type="http://schemas.openxmlformats.org/officeDocument/2006/relationships/image" Target="../media/image163.png"/><Relationship Id="rId5" Type="http://schemas.openxmlformats.org/officeDocument/2006/relationships/image" Target="../media/image157.png"/><Relationship Id="rId15" Type="http://schemas.openxmlformats.org/officeDocument/2006/relationships/image" Target="../media/image167.png"/><Relationship Id="rId10" Type="http://schemas.openxmlformats.org/officeDocument/2006/relationships/image" Target="../media/image162.png"/><Relationship Id="rId4" Type="http://schemas.openxmlformats.org/officeDocument/2006/relationships/image" Target="../media/image156.png"/><Relationship Id="rId9" Type="http://schemas.openxmlformats.org/officeDocument/2006/relationships/image" Target="../media/image161.jpeg"/><Relationship Id="rId14" Type="http://schemas.openxmlformats.org/officeDocument/2006/relationships/image" Target="../media/image16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gif"/><Relationship Id="rId13" Type="http://schemas.openxmlformats.org/officeDocument/2006/relationships/image" Target="../media/image179.png"/><Relationship Id="rId3" Type="http://schemas.openxmlformats.org/officeDocument/2006/relationships/image" Target="../media/image169.png"/><Relationship Id="rId7" Type="http://schemas.openxmlformats.org/officeDocument/2006/relationships/image" Target="../media/image173.png"/><Relationship Id="rId12" Type="http://schemas.openxmlformats.org/officeDocument/2006/relationships/image" Target="../media/image178.png"/><Relationship Id="rId2" Type="http://schemas.openxmlformats.org/officeDocument/2006/relationships/image" Target="../media/image168.png"/><Relationship Id="rId16" Type="http://schemas.openxmlformats.org/officeDocument/2006/relationships/image" Target="../media/image1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png"/><Relationship Id="rId11" Type="http://schemas.openxmlformats.org/officeDocument/2006/relationships/image" Target="../media/image177.png"/><Relationship Id="rId5" Type="http://schemas.openxmlformats.org/officeDocument/2006/relationships/image" Target="../media/image171.png"/><Relationship Id="rId15" Type="http://schemas.openxmlformats.org/officeDocument/2006/relationships/image" Target="../media/image181.png"/><Relationship Id="rId10" Type="http://schemas.openxmlformats.org/officeDocument/2006/relationships/image" Target="../media/image176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3" Type="http://schemas.openxmlformats.org/officeDocument/2006/relationships/image" Target="../media/image184.png"/><Relationship Id="rId7" Type="http://schemas.openxmlformats.org/officeDocument/2006/relationships/image" Target="../media/image188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png"/><Relationship Id="rId5" Type="http://schemas.openxmlformats.org/officeDocument/2006/relationships/image" Target="../media/image186.jpeg"/><Relationship Id="rId4" Type="http://schemas.openxmlformats.org/officeDocument/2006/relationships/image" Target="../media/image18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3" Type="http://schemas.openxmlformats.org/officeDocument/2006/relationships/image" Target="../media/image191.png"/><Relationship Id="rId7" Type="http://schemas.openxmlformats.org/officeDocument/2006/relationships/image" Target="../media/image195.pn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4.gif"/><Relationship Id="rId5" Type="http://schemas.openxmlformats.org/officeDocument/2006/relationships/image" Target="../media/image193.gif"/><Relationship Id="rId4" Type="http://schemas.openxmlformats.org/officeDocument/2006/relationships/image" Target="../media/image192.png"/><Relationship Id="rId9" Type="http://schemas.openxmlformats.org/officeDocument/2006/relationships/image" Target="../media/image19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3" Type="http://schemas.openxmlformats.org/officeDocument/2006/relationships/image" Target="../media/image199.png"/><Relationship Id="rId7" Type="http://schemas.openxmlformats.org/officeDocument/2006/relationships/image" Target="../media/image203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2.png"/><Relationship Id="rId5" Type="http://schemas.openxmlformats.org/officeDocument/2006/relationships/image" Target="../media/image201.jpeg"/><Relationship Id="rId4" Type="http://schemas.openxmlformats.org/officeDocument/2006/relationships/image" Target="../media/image200.gif"/><Relationship Id="rId9" Type="http://schemas.openxmlformats.org/officeDocument/2006/relationships/image" Target="../media/image20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image" Target="../media/image217.png"/><Relationship Id="rId18" Type="http://schemas.openxmlformats.org/officeDocument/2006/relationships/image" Target="../media/image222.png"/><Relationship Id="rId26" Type="http://schemas.openxmlformats.org/officeDocument/2006/relationships/image" Target="../media/image230.png"/><Relationship Id="rId3" Type="http://schemas.openxmlformats.org/officeDocument/2006/relationships/image" Target="../media/image207.png"/><Relationship Id="rId21" Type="http://schemas.openxmlformats.org/officeDocument/2006/relationships/image" Target="../media/image225.png"/><Relationship Id="rId7" Type="http://schemas.openxmlformats.org/officeDocument/2006/relationships/image" Target="../media/image211.png"/><Relationship Id="rId12" Type="http://schemas.openxmlformats.org/officeDocument/2006/relationships/image" Target="../media/image216.png"/><Relationship Id="rId17" Type="http://schemas.openxmlformats.org/officeDocument/2006/relationships/image" Target="../media/image221.png"/><Relationship Id="rId25" Type="http://schemas.openxmlformats.org/officeDocument/2006/relationships/image" Target="../media/image229.png"/><Relationship Id="rId2" Type="http://schemas.openxmlformats.org/officeDocument/2006/relationships/image" Target="../media/image206.png"/><Relationship Id="rId16" Type="http://schemas.openxmlformats.org/officeDocument/2006/relationships/image" Target="../media/image220.png"/><Relationship Id="rId20" Type="http://schemas.openxmlformats.org/officeDocument/2006/relationships/image" Target="../media/image224.png"/><Relationship Id="rId29" Type="http://schemas.openxmlformats.org/officeDocument/2006/relationships/image" Target="../media/image2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png"/><Relationship Id="rId11" Type="http://schemas.openxmlformats.org/officeDocument/2006/relationships/image" Target="../media/image215.png"/><Relationship Id="rId24" Type="http://schemas.openxmlformats.org/officeDocument/2006/relationships/image" Target="../media/image228.png"/><Relationship Id="rId5" Type="http://schemas.openxmlformats.org/officeDocument/2006/relationships/image" Target="../media/image209.png"/><Relationship Id="rId15" Type="http://schemas.openxmlformats.org/officeDocument/2006/relationships/image" Target="../media/image219.png"/><Relationship Id="rId23" Type="http://schemas.openxmlformats.org/officeDocument/2006/relationships/image" Target="../media/image227.png"/><Relationship Id="rId28" Type="http://schemas.openxmlformats.org/officeDocument/2006/relationships/image" Target="../media/image232.png"/><Relationship Id="rId10" Type="http://schemas.openxmlformats.org/officeDocument/2006/relationships/image" Target="../media/image214.png"/><Relationship Id="rId19" Type="http://schemas.openxmlformats.org/officeDocument/2006/relationships/image" Target="../media/image223.png"/><Relationship Id="rId31" Type="http://schemas.openxmlformats.org/officeDocument/2006/relationships/image" Target="../media/image235.png"/><Relationship Id="rId4" Type="http://schemas.openxmlformats.org/officeDocument/2006/relationships/image" Target="../media/image208.png"/><Relationship Id="rId9" Type="http://schemas.openxmlformats.org/officeDocument/2006/relationships/image" Target="../media/image213.png"/><Relationship Id="rId14" Type="http://schemas.openxmlformats.org/officeDocument/2006/relationships/image" Target="../media/image218.png"/><Relationship Id="rId22" Type="http://schemas.openxmlformats.org/officeDocument/2006/relationships/image" Target="../media/image226.png"/><Relationship Id="rId27" Type="http://schemas.openxmlformats.org/officeDocument/2006/relationships/image" Target="../media/image231.png"/><Relationship Id="rId30" Type="http://schemas.openxmlformats.org/officeDocument/2006/relationships/image" Target="../media/image23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xing.com/profile/Mark_Walker23?sc_o=mxb_p" TargetMode="External"/><Relationship Id="rId13" Type="http://schemas.openxmlformats.org/officeDocument/2006/relationships/image" Target="../media/image8.png"/><Relationship Id="rId3" Type="http://schemas.openxmlformats.org/officeDocument/2006/relationships/hyperlink" Target="mailto:salesdetails@threesl.com?subject=3SL:%20Tell%20Me%20More%20About%20the%203SL%20Overview" TargetMode="External"/><Relationship Id="rId7" Type="http://schemas.openxmlformats.org/officeDocument/2006/relationships/hyperlink" Target="https://www.linkedin.com/groups/4027985" TargetMode="External"/><Relationship Id="rId12" Type="http://schemas.openxmlformats.org/officeDocument/2006/relationships/image" Target="../media/image7.png"/><Relationship Id="rId17" Type="http://schemas.openxmlformats.org/officeDocument/2006/relationships/image" Target="../media/image11.png"/><Relationship Id="rId2" Type="http://schemas.openxmlformats.org/officeDocument/2006/relationships/hyperlink" Target="http://www.threesl.com/" TargetMode="External"/><Relationship Id="rId16" Type="http://schemas.openxmlformats.org/officeDocument/2006/relationships/hyperlink" Target="https://twitter.com/intent/follow?original_referer=https://www.threesl.com/&amp;ref_src=twsrc%5etfw&amp;region=follow_link&amp;screen_name=threesl&amp;tw_p=followbutto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company/2319698?trk=tyah&amp;trkInfo=clickedVertical:company,clickedEntityId:2319698,idx:3-1-4,tarId:1471709175688,tas:3SL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www.facebook.com/3slcradle" TargetMode="Externa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hyperlink" Target="mailto:support@threesl.com" TargetMode="External"/><Relationship Id="rId9" Type="http://schemas.openxmlformats.org/officeDocument/2006/relationships/hyperlink" Target="https://branded.me/mark-walker-269026" TargetMode="External"/><Relationship Id="rId1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igitalmarketplace.service.gov.uk/g-cloud/services/484863958446975" TargetMode="External"/><Relationship Id="rId13" Type="http://schemas.openxmlformats.org/officeDocument/2006/relationships/hyperlink" Target="https://www.digitalmarketplace.service.gov.uk/g-cloud/services/488781424038451" TargetMode="External"/><Relationship Id="rId18" Type="http://schemas.openxmlformats.org/officeDocument/2006/relationships/hyperlink" Target="https://www.digitalmarketplace.service.gov.uk/g-cloud/services/836658297059771" TargetMode="External"/><Relationship Id="rId3" Type="http://schemas.openxmlformats.org/officeDocument/2006/relationships/hyperlink" Target="https://www.digitalmarketplace.service.gov.uk/g-cloud/services/633937693973115" TargetMode="External"/><Relationship Id="rId7" Type="http://schemas.openxmlformats.org/officeDocument/2006/relationships/hyperlink" Target="https://www.digitalmarketplace.service.gov.uk/g-cloud/services/965828535945972" TargetMode="External"/><Relationship Id="rId12" Type="http://schemas.openxmlformats.org/officeDocument/2006/relationships/hyperlink" Target="https://www.digitalmarketplace.service.gov.uk/g-cloud/services/903863536504583" TargetMode="External"/><Relationship Id="rId17" Type="http://schemas.openxmlformats.org/officeDocument/2006/relationships/hyperlink" Target="https://www.digitalmarketplace.service.gov.uk/g-cloud/services/594820998152899" TargetMode="External"/><Relationship Id="rId2" Type="http://schemas.openxmlformats.org/officeDocument/2006/relationships/hyperlink" Target="https://www.digitalmarketplace.service.gov.uk/g-cloud/services/377325169653413" TargetMode="External"/><Relationship Id="rId16" Type="http://schemas.openxmlformats.org/officeDocument/2006/relationships/hyperlink" Target="https://www.digitalmarketplace.service.gov.uk/g-cloud/services/152011550939008" TargetMode="External"/><Relationship Id="rId20" Type="http://schemas.openxmlformats.org/officeDocument/2006/relationships/hyperlink" Target="https://www.digitalmarketplace.service.gov.uk/g-cloud/search?q=3sl&amp;lot=saa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igitalmarketplace.service.gov.uk/g-cloud/services/247506613443787" TargetMode="External"/><Relationship Id="rId11" Type="http://schemas.openxmlformats.org/officeDocument/2006/relationships/hyperlink" Target="https://www.digitalmarketplace.service.gov.uk/g-cloud/services/151131136764004" TargetMode="External"/><Relationship Id="rId5" Type="http://schemas.openxmlformats.org/officeDocument/2006/relationships/hyperlink" Target="https://www.digitalmarketplace.service.gov.uk/g-cloud/services/652797091622346" TargetMode="External"/><Relationship Id="rId15" Type="http://schemas.openxmlformats.org/officeDocument/2006/relationships/hyperlink" Target="https://www.digitalmarketplace.service.gov.uk/g-cloud/services/463284955778616" TargetMode="External"/><Relationship Id="rId10" Type="http://schemas.openxmlformats.org/officeDocument/2006/relationships/hyperlink" Target="https://www.digitalmarketplace.service.gov.uk/g-cloud/services/287098252336571" TargetMode="External"/><Relationship Id="rId19" Type="http://schemas.openxmlformats.org/officeDocument/2006/relationships/hyperlink" Target="https://www.digitalmarketplace.service.gov.uk/g-cloud/services/704787845496098" TargetMode="External"/><Relationship Id="rId4" Type="http://schemas.openxmlformats.org/officeDocument/2006/relationships/hyperlink" Target="https://www.digitalmarketplace.service.gov.uk/g-cloud/services/934528538578058" TargetMode="External"/><Relationship Id="rId9" Type="http://schemas.openxmlformats.org/officeDocument/2006/relationships/hyperlink" Target="https://www.digitalmarketplace.service.gov.uk/g-cloud/services/214653210621766" TargetMode="External"/><Relationship Id="rId14" Type="http://schemas.openxmlformats.org/officeDocument/2006/relationships/hyperlink" Target="https://www.digitalmarketplace.service.gov.uk/g-cloud/services/442998196041788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reesl.com/en/shop/gsa.php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3SL and Cradle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An Overview</a:t>
            </a:r>
            <a:endParaRPr lang="en-GB" dirty="0"/>
          </a:p>
        </p:txBody>
      </p:sp>
      <p:sp>
        <p:nvSpPr>
          <p:cNvPr id="38" name="TextBox 37"/>
          <p:cNvSpPr txBox="1"/>
          <p:nvPr/>
        </p:nvSpPr>
        <p:spPr>
          <a:xfrm>
            <a:off x="457200" y="3936889"/>
            <a:ext cx="4114800" cy="215444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RR002/24: August 2016</a:t>
            </a:r>
          </a:p>
        </p:txBody>
      </p:sp>
    </p:spTree>
    <p:extLst>
      <p:ext uri="{BB962C8B-B14F-4D97-AF65-F5344CB8AC3E}">
        <p14:creationId xmlns:p14="http://schemas.microsoft.com/office/powerpoint/2010/main" val="33415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Academic	2.1</a:t>
            </a:r>
            <a:endParaRPr lang="en-GB" dirty="0"/>
          </a:p>
        </p:txBody>
      </p:sp>
      <p:pic>
        <p:nvPicPr>
          <p:cNvPr id="1026" name="Picture 2" descr="D:\7.1 docs\draft\Presentations\customers\KAERIlogo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1295400"/>
            <a:ext cx="27051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7.1 docs\draft\Presentations\customers\KIMM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431428"/>
            <a:ext cx="1905001" cy="32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7.1 docs\draft\Presentations\customers\KRR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804" y="2090328"/>
            <a:ext cx="2862345" cy="61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7.1 docs\draft\Presentations\customers\kitech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2196032"/>
            <a:ext cx="1797917" cy="51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D:\7.1 docs\draft\Presentations\customers\pennstat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2762537"/>
            <a:ext cx="1692422" cy="86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D:\7.1 docs\draft\Presentations\customers\postech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979" y="3231882"/>
            <a:ext cx="2819400" cy="14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7.1 docs\draft\Presentations\customers\seouluni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1" y="5507441"/>
            <a:ext cx="1092200" cy="59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:\7.1 docs\draft\Presentations\customers\ajou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889" y="3749770"/>
            <a:ext cx="1300578" cy="78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265" y="3668273"/>
            <a:ext cx="1566863" cy="59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D:\7.1 docs\draft\Presentations\customers\woosonguni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761" y="5496261"/>
            <a:ext cx="1072442" cy="4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467" y="4799525"/>
            <a:ext cx="1602317" cy="53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D:\7.1 docs\draft\Presentations\customers\hamburguni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4533721"/>
            <a:ext cx="2028826" cy="65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D:\7.1 docs\draft\Presentations\customers\inhauni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136" y="4720353"/>
            <a:ext cx="178117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392" y="1069081"/>
            <a:ext cx="1005840" cy="7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197008"/>
            <a:ext cx="1914544" cy="566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016" y="2830517"/>
            <a:ext cx="1572768" cy="67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048" y="2985965"/>
            <a:ext cx="1490472" cy="57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68" y="3711545"/>
            <a:ext cx="2084832" cy="552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552" y="1216152"/>
            <a:ext cx="1758408" cy="51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952" y="1986696"/>
            <a:ext cx="848985" cy="93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696" y="3749770"/>
            <a:ext cx="850392" cy="850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632" y="4533721"/>
            <a:ext cx="859536" cy="859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12" y="5418269"/>
            <a:ext cx="1828800" cy="6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7130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232" y="5621873"/>
            <a:ext cx="2350008" cy="513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Aerospace and Defence	2.2</a:t>
            </a:r>
            <a:endParaRPr lang="en-GB" dirty="0"/>
          </a:p>
        </p:txBody>
      </p:sp>
      <p:pic>
        <p:nvPicPr>
          <p:cNvPr id="2050" name="Picture 2" descr="D:\7.1 docs\draft\Presentations\customers\AEgi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019" y="1157293"/>
            <a:ext cx="1095021" cy="64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7.1 docs\draft\Presentations\customers\aishtechnologi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429" y="1222836"/>
            <a:ext cx="1030111" cy="57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:\7.1 docs\draft\Presentations\customers\avibra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905" y="2127783"/>
            <a:ext cx="1143001" cy="41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105608"/>
            <a:ext cx="2057400" cy="516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 descr="D:\7.1 docs\draft\Presentations\customers\logo_baesystems_e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218205"/>
            <a:ext cx="1524000" cy="37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D:\7.1 docs\draft\Presentations\customers\logo-ball-aerospac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182962"/>
            <a:ext cx="1495425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D:\7.1 docs\draft\Presentations\customers\cast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758" y="2941693"/>
            <a:ext cx="2732983" cy="56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D:\7.1 docs\draft\Presentations\customers\deimos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196" y="2818264"/>
            <a:ext cx="1254264" cy="61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:\7.1 docs\draft\Presentations\customers\doosan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2940462"/>
            <a:ext cx="97155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D:\7.1 docs\draft\Presentations\customers\honeywell_logo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091030"/>
            <a:ext cx="131445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D:\7.1 docs\draft\Presentations\customers\IANS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071" y="3725028"/>
            <a:ext cx="2312093" cy="84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 descr="D:\7.1 docs\draft\Presentations\customers\logo_nns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89962"/>
            <a:ext cx="21907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D:\7.1 docs\draft\Presentations\customers\jacobs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03" y="5011821"/>
            <a:ext cx="1590675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27" descr="D:\7.1 docs\draft\Presentations\customers\kangnam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545" y="4991647"/>
            <a:ext cx="2844185" cy="24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59" y="5484471"/>
            <a:ext cx="2345377" cy="583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296" y="1161288"/>
            <a:ext cx="2044127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92" y="2075688"/>
            <a:ext cx="987552" cy="65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72" y="2917303"/>
            <a:ext cx="877824" cy="71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6245" y="3074486"/>
            <a:ext cx="1691640" cy="25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8" y="3895344"/>
            <a:ext cx="694944" cy="68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872" y="4745736"/>
            <a:ext cx="25146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16" y="5596128"/>
            <a:ext cx="2618312" cy="35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88136"/>
            <a:ext cx="768096" cy="709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384" y="1170432"/>
            <a:ext cx="1124712" cy="62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702" y="3889962"/>
            <a:ext cx="862589" cy="71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467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Aerospace and Defence: 2</a:t>
            </a:r>
            <a:endParaRPr lang="en-GB" dirty="0"/>
          </a:p>
        </p:txBody>
      </p:sp>
      <p:pic>
        <p:nvPicPr>
          <p:cNvPr id="5" name="Picture 35" descr="D:\7.1 docs\draft\Presentations\customers\oceaneer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066" y="1160380"/>
            <a:ext cx="1909711" cy="55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2" descr="D:\7.1 docs\draft\Presentations\customers\nlr-logo-300x7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2633218" cy="67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7.1 docs\draft\Presentations\customers\orbit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314" y="1911621"/>
            <a:ext cx="1810006" cy="65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7.1 docs\draft\Presentations\customers\tsag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517" y="3009443"/>
            <a:ext cx="220980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:\7.1 docs\draft\Presentations\customers\ultra_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185" y="2746496"/>
            <a:ext cx="1122270" cy="87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8" y="2707410"/>
            <a:ext cx="1069848" cy="1079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152" y="1207008"/>
            <a:ext cx="2688336" cy="562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796" y="1894361"/>
            <a:ext cx="1636404" cy="718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8" y="2106024"/>
            <a:ext cx="19939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593" y="1920147"/>
            <a:ext cx="889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788" y="2818828"/>
            <a:ext cx="2175305" cy="62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4641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Automotive	2.3</a:t>
            </a:r>
            <a:endParaRPr lang="en-GB" dirty="0"/>
          </a:p>
        </p:txBody>
      </p:sp>
      <p:pic>
        <p:nvPicPr>
          <p:cNvPr id="4098" name="Picture 2" descr="D:\7.1 docs\draft\Presentations\customers\bwi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1828800" cy="68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7.1 docs\draft\Presentations\customers\haldex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295400"/>
            <a:ext cx="1047751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D:\7.1 docs\draft\Presentations\customers\hyundai-wi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1237"/>
            <a:ext cx="1585452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7.1 docs\draft\Presentations\customers\zyte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575" y="2252662"/>
            <a:ext cx="175260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D:\7.1 docs\draft\Presentations\customers\logo-vale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961" y="2252662"/>
            <a:ext cx="1524000" cy="66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176872"/>
            <a:ext cx="1265990" cy="124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304" y="1280160"/>
            <a:ext cx="1335024" cy="560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2978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Banking and Finance	2.4</a:t>
            </a:r>
            <a:endParaRPr lang="en-GB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1447800" cy="706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283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87" y="2581667"/>
            <a:ext cx="847949" cy="367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452" y="1701615"/>
            <a:ext cx="655915" cy="62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09" y="1889868"/>
            <a:ext cx="850189" cy="374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Consultancy, IT, Systems Integration	2.5</a:t>
            </a:r>
            <a:endParaRPr lang="en-GB" dirty="0"/>
          </a:p>
        </p:txBody>
      </p:sp>
      <p:pic>
        <p:nvPicPr>
          <p:cNvPr id="6146" name="Picture 2" descr="D:\7.1 docs\draft\Presentations\customers\battell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3" y="1264356"/>
            <a:ext cx="133350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333" y="1251656"/>
            <a:ext cx="2057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D:\7.1 docs\draft\Presentations\customers\carley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519" y="1068512"/>
            <a:ext cx="1595438" cy="76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7.1 docs\draft\Presentations\customers\cannresearch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307156"/>
            <a:ext cx="2133600" cy="25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D:\7.1 docs\draft\Presentations\customers\epcmlogo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733" y="1857930"/>
            <a:ext cx="2285254" cy="36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D:\7.1 docs\draft\Presentations\customers\engasol_logo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808" y="1836851"/>
            <a:ext cx="1220253" cy="44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609" y="1884930"/>
            <a:ext cx="1614311" cy="329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8" name="Picture 14" descr="D:\7.1 docs\draft\Presentations\customers\inforion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633" y="2594132"/>
            <a:ext cx="1775340" cy="28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9" name="Picture 15" descr="D:\7.1 docs\draft\Presentations\customers\lgcns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439" y="2568940"/>
            <a:ext cx="12573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D:\7.1 docs\draft\Presentations\customers\mantech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570" y="2530840"/>
            <a:ext cx="1153569" cy="32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1" name="Picture 17" descr="D:\7.1 docs\draft\Presentations\customers\MEI-Company-logo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609" y="2445949"/>
            <a:ext cx="1906849" cy="38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D:\7.1 docs\draft\Presentations\customers\MontaVista-Logo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3" y="3096284"/>
            <a:ext cx="620181" cy="58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3" name="Picture 19" descr="D:\7.1 docs\draft\Presentations\customers\naumen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856" y="3044825"/>
            <a:ext cx="1415917" cy="539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 descr="D:\7.1 docs\draft\Presentations\customers\nse_logo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798" y="3135435"/>
            <a:ext cx="1000125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5" name="Picture 21" descr="D:\7.1 docs\draft\Presentations\customers\novatekinc.gif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633" y="2984976"/>
            <a:ext cx="1257300" cy="65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 descr="D:\7.1 docs\draft\Presentations\customers\ORC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886" y="3054791"/>
            <a:ext cx="1550754" cy="61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7" name="Picture 23" descr="D:\7.1 docs\draft\Presentations\customers\omlis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594" y="3060700"/>
            <a:ext cx="1138799" cy="55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 descr="D:\7.1 docs\draft\Presentations\customers\parsons_logo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4" y="4037867"/>
            <a:ext cx="1511830" cy="16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9" name="Picture 25" descr="D:\7.1 docs\draft\Presentations\customers\pinnaclesolutions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629" y="3929295"/>
            <a:ext cx="1316651" cy="328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0" name="Picture 26" descr="D:\7.1 docs\draft\Presentations\customers\praemittias.pn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201" y="3855039"/>
            <a:ext cx="1166358" cy="50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1" name="Picture 27" descr="D:\7.1 docs\draft\Presentations\customers\proarc.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398" y="3939602"/>
            <a:ext cx="1278580" cy="444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2" name="Picture 28" descr="D:\7.1 docs\draft\Presentations\customers\saic.pn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66" y="4627084"/>
            <a:ext cx="848419" cy="46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3" name="Picture 29" descr="D:\7.1 docs\draft\Presentations\customers\sea-header-logo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4" y="4638100"/>
            <a:ext cx="994418" cy="39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4" name="Picture 30" descr="D:\7.1 docs\draft\Presentations\customers\Quintec.png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362" y="3929295"/>
            <a:ext cx="1303774" cy="43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5" name="Picture 31" descr="D:\7.1 docs\draft\Presentations\customers\Roke-Manor.jpg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4344" y="3740729"/>
            <a:ext cx="825501" cy="75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6" name="Picture 32" descr="D:\7.1 docs\draft\Presentations\customers\sogitec.gif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831" y="4582432"/>
            <a:ext cx="1398047" cy="58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7" name="Picture 33" descr="D:\7.1 docs\draft\Presentations\customers\sebtombs.pn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897" y="4645683"/>
            <a:ext cx="1498056" cy="32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8" name="Picture 34" descr="D:\7.1 docs\draft\Presentations\customers\smartteamservice.pn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594893"/>
            <a:ext cx="887351" cy="48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9" name="Picture 35" descr="D:\7.1 docs\draft\Presentations\customers\TeledyneBrownEngineering.jpg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271" y="5441114"/>
            <a:ext cx="2162971" cy="45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0" name="Picture 36" descr="D:\7.1 docs\draft\Presentations\customers\thc.png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148" y="5409139"/>
            <a:ext cx="1120355" cy="39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2" name="Picture 38" descr="D:\7.1 docs\draft\Presentations\customers\veraxx.png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764" y="4735174"/>
            <a:ext cx="1207522" cy="41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3" name="Picture 39" descr="D:\7.1 docs\draft\Presentations\customers\wyle.jpg"/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699" y="5322277"/>
            <a:ext cx="851587" cy="527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4" name="Picture 40" descr="D:\7.1 docs\draft\Presentations\customers\syncroness.png"/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18" y="5515710"/>
            <a:ext cx="1553311" cy="31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85" name="Picture 41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795" y="5461024"/>
            <a:ext cx="1528566" cy="29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141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Energy and Construction	2.6</a:t>
            </a:r>
            <a:endParaRPr lang="en-GB" dirty="0"/>
          </a:p>
        </p:txBody>
      </p:sp>
      <p:pic>
        <p:nvPicPr>
          <p:cNvPr id="7170" name="Picture 2" descr="D:\7.1 docs\draft\Presentations\customers\logo-arev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4" y="1290160"/>
            <a:ext cx="1128699" cy="691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7" name="Picture 9" descr="D:\7.1 docs\draft\Presentations\customers\Hyosung_Group_logo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265" y="2370375"/>
            <a:ext cx="1806046" cy="39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075" y="2346822"/>
            <a:ext cx="1245824" cy="411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16" descr="D:\7.1 docs\draft\Presentations\customers\niels-logo-b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089" y="3223500"/>
            <a:ext cx="1380296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5" name="Picture 17" descr="D:\7.1 docs\draft\Presentations\customers\orica_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384" y="4092979"/>
            <a:ext cx="16764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D:\7.1 docs\draft\Presentations\customers\OII_Umbilical-Solution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937" y="3160755"/>
            <a:ext cx="1430765" cy="62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7" name="Picture 19" descr="D:\7.1 docs\draft\Presentations\customers\omniearth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65" y="4128686"/>
            <a:ext cx="1580405" cy="48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8" name="Picture 20" descr="D:\7.1 docs\draft\Presentations\customers\logo-terra-power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258" y="4047901"/>
            <a:ext cx="1622680" cy="53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90" name="Picture 2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294" y="4079072"/>
            <a:ext cx="1865239" cy="512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93" name="Picture 2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872" y="1339002"/>
            <a:ext cx="1035238" cy="66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816" y="1143000"/>
            <a:ext cx="737551" cy="944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952" y="1271016"/>
            <a:ext cx="1139483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450" y="1571283"/>
            <a:ext cx="2095303" cy="34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25" y="2388019"/>
            <a:ext cx="2040271" cy="370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056" y="2348335"/>
            <a:ext cx="1606231" cy="43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4" y="3182710"/>
            <a:ext cx="1073963" cy="580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221" y="3160755"/>
            <a:ext cx="1071666" cy="59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76" y="3116765"/>
            <a:ext cx="810942" cy="667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37353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Government and Military	2.7</a:t>
            </a:r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28" y="1219200"/>
            <a:ext cx="21844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D:\7.1 docs\draft\Presentations\customers\dap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035" y="1267514"/>
            <a:ext cx="2146300" cy="48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7.1 docs\draft\Presentations\customers\doda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909" y="1219201"/>
            <a:ext cx="1892886" cy="45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459" y="1189822"/>
            <a:ext cx="2018806" cy="806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D:\7.1 docs\draft\Presentations\customers\logoFAA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083297"/>
            <a:ext cx="1003812" cy="100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3" name="Picture 11" descr="D:\7.1 docs\draft\Presentations\customers\navse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52" y="3522788"/>
            <a:ext cx="1270001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D:\7.1 docs\draft\Presentations\customers\nas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093582"/>
            <a:ext cx="1182848" cy="98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5" name="Picture 13" descr="D:\7.1 docs\draft\Presentations\customers\RAAF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641" y="3590072"/>
            <a:ext cx="1562853" cy="57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D:\7.1 docs\draft\Presentations\customers\NOAA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474" y="3313191"/>
            <a:ext cx="1060282" cy="106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1" name="Picture 19" descr="D:\7.1 docs\draft\Presentations\customers\cse_logo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86" y="2276869"/>
            <a:ext cx="2236788" cy="61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067" y="2150732"/>
            <a:ext cx="1088794" cy="86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37737"/>
            <a:ext cx="1608638" cy="69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861" y="3319282"/>
            <a:ext cx="11430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249" y="3319282"/>
            <a:ext cx="1002426" cy="1002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6501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Manufacturing	2.8</a:t>
            </a:r>
            <a:endParaRPr lang="en-GB" dirty="0"/>
          </a:p>
        </p:txBody>
      </p:sp>
      <p:pic>
        <p:nvPicPr>
          <p:cNvPr id="9218" name="Picture 2" descr="C:\Users\mgw\Desktop\Corning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46" y="1288112"/>
            <a:ext cx="1371600" cy="59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D:\7.1 docs\draft\Presentations\customers\logo_kat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41160"/>
            <a:ext cx="19050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D:\7.1 docs\draft\Presentations\customers\nanotec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081" y="2249672"/>
            <a:ext cx="2057400" cy="42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D:\7.1 docs\draft\Presentations\customers\emerso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459" y="1214558"/>
            <a:ext cx="1134043" cy="57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D:\7.1 docs\draft\Presentations\customers\logo_sagem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0" y="2225546"/>
            <a:ext cx="173355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D:\7.1 docs\draft\Presentations\customers\ses-p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667" y="2869454"/>
            <a:ext cx="114300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1" name="Picture 15" descr="D:\7.1 docs\draft\Presentations\customers - Copy\sevcon_logo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035" y="2977900"/>
            <a:ext cx="1524000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4" name="Picture 18" descr="D:\7.1 docs\draft\Presentations\customers\zebra-logo.png.adapt.full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243" y="3842311"/>
            <a:ext cx="478277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6" name="Picture 20" descr="D:\7.1 docs\draft\Presentations\customers\weh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547" y="3842311"/>
            <a:ext cx="1752600" cy="66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81819"/>
            <a:ext cx="1603734" cy="602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146454"/>
            <a:ext cx="741819" cy="741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99" y="1146454"/>
            <a:ext cx="1165241" cy="688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47" y="3076725"/>
            <a:ext cx="1930400" cy="28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054258"/>
            <a:ext cx="1910668" cy="298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46" y="3960583"/>
            <a:ext cx="1510453" cy="505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9545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Medical and </a:t>
            </a:r>
            <a:r>
              <a:rPr lang="en-GB" dirty="0" smtClean="0"/>
              <a:t>Pharmaceutical	2.9</a:t>
            </a:r>
            <a:endParaRPr lang="en-GB" dirty="0"/>
          </a:p>
        </p:txBody>
      </p:sp>
      <p:pic>
        <p:nvPicPr>
          <p:cNvPr id="10242" name="Picture 2" descr="D:\7.1 docs\draft\Presentations\customers\Instem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350599"/>
            <a:ext cx="1968501" cy="5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D:\7.1 docs\draft\Presentations\customers\NH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07" y="2286000"/>
            <a:ext cx="3892551" cy="534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D:\7.1 docs\draft\Presentations\customers\sensilemedic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0"/>
            <a:ext cx="1360245" cy="67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D:\7.1 docs\draft\Presentations\customers\vapother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429" y="2343149"/>
            <a:ext cx="2012932" cy="55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07" y="1323611"/>
            <a:ext cx="1829341" cy="633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239416"/>
            <a:ext cx="1389650" cy="751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273140"/>
            <a:ext cx="1357221" cy="71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0784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Contents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+mj-lt"/>
              <a:buAutoNum type="arabicPeriod"/>
            </a:pPr>
            <a:r>
              <a:rPr lang="en-GB" dirty="0"/>
              <a:t>3SL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Customers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Example Applications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Cradle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Services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Summary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983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Telecommunications	2.10</a:t>
            </a:r>
            <a:endParaRPr lang="en-GB" dirty="0"/>
          </a:p>
        </p:txBody>
      </p:sp>
      <p:pic>
        <p:nvPicPr>
          <p:cNvPr id="11266" name="Picture 2" descr="D:\7.1 docs\draft\Presentations\customers\bi_logo_1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56846"/>
            <a:ext cx="160020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7.1 docs\draft\Presentations\customers\artemiscommunication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97" y="1347788"/>
            <a:ext cx="1365403" cy="51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:\7.1 docs\draft\Presentations\customers\itt-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222535"/>
            <a:ext cx="914400" cy="65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D:\7.1 docs\draft\Presentations\customers\comsourcelogo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525" y="1392557"/>
            <a:ext cx="1974850" cy="47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D:\7.1 docs\draft\Presentations\customers\ssanyonginformationandcommunicationcorp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165" y="2417151"/>
            <a:ext cx="2219326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9" descr="D:\7.1 docs\draft\Presentations\customers\L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97" y="2174264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68820"/>
            <a:ext cx="2148326" cy="57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525" y="2174263"/>
            <a:ext cx="1108190" cy="73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7472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Transport	2.11</a:t>
            </a:r>
            <a:endParaRPr lang="en-GB" dirty="0"/>
          </a:p>
        </p:txBody>
      </p:sp>
      <p:pic>
        <p:nvPicPr>
          <p:cNvPr id="12290" name="Picture 2" descr="D:\7.1 docs\draft\Presentations\customers\Hanjin_Heavy_Industries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04912"/>
            <a:ext cx="1295400" cy="86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D:\7.1 docs\draft\Presentations\customers\Alstomsignall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222885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D:\7.1 docs\draft\Presentations\customers\seoulmetr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405304"/>
            <a:ext cx="1447800" cy="389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D:\7.1 docs\draft\Presentations\customers\siemenstransportatio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" y="2336983"/>
            <a:ext cx="1323975" cy="73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164619"/>
            <a:ext cx="1011649" cy="905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477231"/>
            <a:ext cx="2067886" cy="30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313781"/>
            <a:ext cx="1539491" cy="73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930" y="2163336"/>
            <a:ext cx="1164394" cy="82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62194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Example Applications	3</a:t>
            </a:r>
            <a:endParaRPr lang="en-GB" dirty="0"/>
          </a:p>
        </p:txBody>
      </p:sp>
      <p:grpSp>
        <p:nvGrpSpPr>
          <p:cNvPr id="159" name="Group 158"/>
          <p:cNvGrpSpPr/>
          <p:nvPr/>
        </p:nvGrpSpPr>
        <p:grpSpPr>
          <a:xfrm>
            <a:off x="457200" y="1143000"/>
            <a:ext cx="3200400" cy="1295400"/>
            <a:chOff x="457200" y="1143000"/>
            <a:chExt cx="3200400" cy="1295400"/>
          </a:xfrm>
        </p:grpSpPr>
        <p:sp>
          <p:nvSpPr>
            <p:cNvPr id="5" name="Rectangle 178"/>
            <p:cNvSpPr>
              <a:spLocks noChangeArrowheads="1"/>
            </p:cNvSpPr>
            <p:nvPr/>
          </p:nvSpPr>
          <p:spPr bwMode="auto">
            <a:xfrm>
              <a:off x="457200" y="1295400"/>
              <a:ext cx="3200400" cy="1143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6" name="Rectangle 179"/>
            <p:cNvSpPr>
              <a:spLocks noChangeArrowheads="1"/>
            </p:cNvSpPr>
            <p:nvPr/>
          </p:nvSpPr>
          <p:spPr bwMode="auto">
            <a:xfrm>
              <a:off x="457200" y="1143000"/>
              <a:ext cx="32004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000">
                  <a:solidFill>
                    <a:schemeClr val="bg1"/>
                  </a:solidFill>
                </a:rPr>
                <a:t>Automotive</a:t>
              </a:r>
            </a:p>
          </p:txBody>
        </p:sp>
        <p:grpSp>
          <p:nvGrpSpPr>
            <p:cNvPr id="7" name="Group 240"/>
            <p:cNvGrpSpPr>
              <a:grpSpLocks/>
            </p:cNvGrpSpPr>
            <p:nvPr/>
          </p:nvGrpSpPr>
          <p:grpSpPr bwMode="auto">
            <a:xfrm>
              <a:off x="609600" y="1443038"/>
              <a:ext cx="2876550" cy="855663"/>
              <a:chOff x="384" y="909"/>
              <a:chExt cx="1812" cy="539"/>
            </a:xfrm>
          </p:grpSpPr>
          <p:grpSp>
            <p:nvGrpSpPr>
              <p:cNvPr id="8" name="Group 234"/>
              <p:cNvGrpSpPr>
                <a:grpSpLocks/>
              </p:cNvGrpSpPr>
              <p:nvPr/>
            </p:nvGrpSpPr>
            <p:grpSpPr bwMode="auto">
              <a:xfrm>
                <a:off x="384" y="909"/>
                <a:ext cx="560" cy="480"/>
                <a:chOff x="384" y="909"/>
                <a:chExt cx="560" cy="480"/>
              </a:xfrm>
            </p:grpSpPr>
            <p:sp>
              <p:nvSpPr>
                <p:cNvPr id="18" name="Text Box 162"/>
                <p:cNvSpPr txBox="1">
                  <a:spLocks noChangeArrowheads="1"/>
                </p:cNvSpPr>
                <p:nvPr/>
              </p:nvSpPr>
              <p:spPr bwMode="auto">
                <a:xfrm>
                  <a:off x="384" y="1303"/>
                  <a:ext cx="560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/>
                    <a:t>Safety &amp; Controls</a:t>
                  </a:r>
                  <a:endParaRPr lang="en-GB" altLang="en-US" sz="900" b="0"/>
                </a:p>
              </p:txBody>
            </p:sp>
            <p:pic>
              <p:nvPicPr>
                <p:cNvPr id="19" name="Picture 227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" y="909"/>
                  <a:ext cx="559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9" name="Group 235"/>
              <p:cNvGrpSpPr>
                <a:grpSpLocks/>
              </p:cNvGrpSpPr>
              <p:nvPr/>
            </p:nvGrpSpPr>
            <p:grpSpPr bwMode="auto">
              <a:xfrm>
                <a:off x="1008" y="909"/>
                <a:ext cx="380" cy="480"/>
                <a:chOff x="1008" y="909"/>
                <a:chExt cx="380" cy="480"/>
              </a:xfrm>
            </p:grpSpPr>
            <p:sp>
              <p:nvSpPr>
                <p:cNvPr id="16" name="Text Box 164"/>
                <p:cNvSpPr txBox="1">
                  <a:spLocks noChangeArrowheads="1"/>
                </p:cNvSpPr>
                <p:nvPr/>
              </p:nvSpPr>
              <p:spPr bwMode="auto">
                <a:xfrm>
                  <a:off x="1056" y="1303"/>
                  <a:ext cx="300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/>
                    <a:t>Consoles</a:t>
                  </a:r>
                  <a:endParaRPr lang="en-GB" altLang="en-US" sz="900" b="0"/>
                </a:p>
              </p:txBody>
            </p:sp>
            <p:pic>
              <p:nvPicPr>
                <p:cNvPr id="17" name="Picture 229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08" y="909"/>
                  <a:ext cx="380" cy="3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" name="Group 236"/>
              <p:cNvGrpSpPr>
                <a:grpSpLocks/>
              </p:cNvGrpSpPr>
              <p:nvPr/>
            </p:nvGrpSpPr>
            <p:grpSpPr bwMode="auto">
              <a:xfrm>
                <a:off x="1440" y="912"/>
                <a:ext cx="340" cy="477"/>
                <a:chOff x="1440" y="912"/>
                <a:chExt cx="340" cy="477"/>
              </a:xfrm>
            </p:grpSpPr>
            <p:sp>
              <p:nvSpPr>
                <p:cNvPr id="14" name="Text Box 166"/>
                <p:cNvSpPr txBox="1">
                  <a:spLocks noChangeArrowheads="1"/>
                </p:cNvSpPr>
                <p:nvPr/>
              </p:nvSpPr>
              <p:spPr bwMode="auto">
                <a:xfrm>
                  <a:off x="1440" y="1303"/>
                  <a:ext cx="252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/>
                    <a:t>Lighting</a:t>
                  </a:r>
                  <a:endParaRPr lang="en-GB" altLang="en-US" sz="900" b="0"/>
                </a:p>
              </p:txBody>
            </p:sp>
            <p:pic>
              <p:nvPicPr>
                <p:cNvPr id="15" name="Picture 231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40" y="912"/>
                  <a:ext cx="340" cy="3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1" name="Group 237"/>
              <p:cNvGrpSpPr>
                <a:grpSpLocks/>
              </p:cNvGrpSpPr>
              <p:nvPr/>
            </p:nvGrpSpPr>
            <p:grpSpPr bwMode="auto">
              <a:xfrm>
                <a:off x="1776" y="912"/>
                <a:ext cx="420" cy="536"/>
                <a:chOff x="1776" y="912"/>
                <a:chExt cx="420" cy="536"/>
              </a:xfrm>
            </p:grpSpPr>
            <p:sp>
              <p:nvSpPr>
                <p:cNvPr id="12" name="Text Box 168"/>
                <p:cNvSpPr txBox="1">
                  <a:spLocks noChangeArrowheads="1"/>
                </p:cNvSpPr>
                <p:nvPr/>
              </p:nvSpPr>
              <p:spPr bwMode="auto">
                <a:xfrm>
                  <a:off x="1776" y="1310"/>
                  <a:ext cx="420" cy="1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/>
                    <a:t>Engine</a:t>
                  </a:r>
                </a:p>
                <a:p>
                  <a:pPr algn="r">
                    <a:lnSpc>
                      <a:spcPct val="80000"/>
                    </a:lnSpc>
                  </a:pPr>
                  <a:r>
                    <a:rPr lang="en-US" altLang="en-US" sz="900" b="0"/>
                    <a:t>Management</a:t>
                  </a:r>
                  <a:endParaRPr lang="en-GB" altLang="en-US" sz="900" b="0"/>
                </a:p>
              </p:txBody>
            </p:sp>
            <p:pic>
              <p:nvPicPr>
                <p:cNvPr id="13" name="Picture 233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825" y="912"/>
                  <a:ext cx="369" cy="3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158" name="Group 157"/>
          <p:cNvGrpSpPr/>
          <p:nvPr/>
        </p:nvGrpSpPr>
        <p:grpSpPr>
          <a:xfrm>
            <a:off x="4038600" y="1143000"/>
            <a:ext cx="4191000" cy="2590800"/>
            <a:chOff x="4038600" y="1143000"/>
            <a:chExt cx="4191000" cy="2590800"/>
          </a:xfrm>
        </p:grpSpPr>
        <p:sp>
          <p:nvSpPr>
            <p:cNvPr id="21" name="Rectangle 137"/>
            <p:cNvSpPr>
              <a:spLocks noChangeArrowheads="1"/>
            </p:cNvSpPr>
            <p:nvPr/>
          </p:nvSpPr>
          <p:spPr bwMode="auto">
            <a:xfrm>
              <a:off x="4038600" y="1295400"/>
              <a:ext cx="4191000" cy="24384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22" name="Rectangle 138"/>
            <p:cNvSpPr>
              <a:spLocks noChangeArrowheads="1"/>
            </p:cNvSpPr>
            <p:nvPr/>
          </p:nvSpPr>
          <p:spPr bwMode="auto">
            <a:xfrm>
              <a:off x="4038600" y="1143000"/>
              <a:ext cx="41910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000">
                  <a:solidFill>
                    <a:schemeClr val="bg1"/>
                  </a:solidFill>
                </a:rPr>
                <a:t>Space Systems</a:t>
              </a:r>
            </a:p>
          </p:txBody>
        </p:sp>
        <p:grpSp>
          <p:nvGrpSpPr>
            <p:cNvPr id="23" name="Group 265"/>
            <p:cNvGrpSpPr>
              <a:grpSpLocks/>
            </p:cNvGrpSpPr>
            <p:nvPr/>
          </p:nvGrpSpPr>
          <p:grpSpPr bwMode="auto">
            <a:xfrm>
              <a:off x="4186238" y="1447800"/>
              <a:ext cx="3919538" cy="2119313"/>
              <a:chOff x="2637" y="912"/>
              <a:chExt cx="2469" cy="1335"/>
            </a:xfrm>
          </p:grpSpPr>
          <p:grpSp>
            <p:nvGrpSpPr>
              <p:cNvPr id="24" name="Group 249"/>
              <p:cNvGrpSpPr>
                <a:grpSpLocks/>
              </p:cNvGrpSpPr>
              <p:nvPr/>
            </p:nvGrpSpPr>
            <p:grpSpPr bwMode="auto">
              <a:xfrm>
                <a:off x="4272" y="912"/>
                <a:ext cx="784" cy="507"/>
                <a:chOff x="4272" y="912"/>
                <a:chExt cx="784" cy="507"/>
              </a:xfrm>
            </p:grpSpPr>
            <p:pic>
              <p:nvPicPr>
                <p:cNvPr id="43" name="Picture 123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72" y="912"/>
                  <a:ext cx="355" cy="5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44" name="Text Box 125"/>
                <p:cNvSpPr txBox="1">
                  <a:spLocks noChangeArrowheads="1"/>
                </p:cNvSpPr>
                <p:nvPr/>
              </p:nvSpPr>
              <p:spPr bwMode="auto">
                <a:xfrm>
                  <a:off x="4656" y="912"/>
                  <a:ext cx="400" cy="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/>
                    <a:t>EVA / CSSS</a:t>
                  </a:r>
                </a:p>
              </p:txBody>
            </p:sp>
          </p:grpSp>
          <p:grpSp>
            <p:nvGrpSpPr>
              <p:cNvPr id="25" name="Group 244"/>
              <p:cNvGrpSpPr>
                <a:grpSpLocks/>
              </p:cNvGrpSpPr>
              <p:nvPr/>
            </p:nvGrpSpPr>
            <p:grpSpPr bwMode="auto">
              <a:xfrm>
                <a:off x="4750" y="1056"/>
                <a:ext cx="356" cy="1191"/>
                <a:chOff x="4750" y="1056"/>
                <a:chExt cx="356" cy="1191"/>
              </a:xfrm>
            </p:grpSpPr>
            <p:sp>
              <p:nvSpPr>
                <p:cNvPr id="41" name="Text Box 122"/>
                <p:cNvSpPr txBox="1">
                  <a:spLocks noChangeArrowheads="1"/>
                </p:cNvSpPr>
                <p:nvPr/>
              </p:nvSpPr>
              <p:spPr bwMode="auto">
                <a:xfrm>
                  <a:off x="4800" y="1056"/>
                  <a:ext cx="284" cy="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/>
                    <a:t>Taurus II</a:t>
                  </a:r>
                </a:p>
              </p:txBody>
            </p:sp>
            <p:pic>
              <p:nvPicPr>
                <p:cNvPr id="42" name="Picture 243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750" y="1134"/>
                  <a:ext cx="356" cy="111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6" name="Group 247"/>
              <p:cNvGrpSpPr>
                <a:grpSpLocks/>
              </p:cNvGrpSpPr>
              <p:nvPr/>
            </p:nvGrpSpPr>
            <p:grpSpPr bwMode="auto">
              <a:xfrm>
                <a:off x="3897" y="1440"/>
                <a:ext cx="813" cy="288"/>
                <a:chOff x="3897" y="1440"/>
                <a:chExt cx="813" cy="288"/>
              </a:xfrm>
            </p:grpSpPr>
            <p:sp>
              <p:nvSpPr>
                <p:cNvPr id="39" name="Text Box 120"/>
                <p:cNvSpPr txBox="1">
                  <a:spLocks noChangeArrowheads="1"/>
                </p:cNvSpPr>
                <p:nvPr/>
              </p:nvSpPr>
              <p:spPr bwMode="auto">
                <a:xfrm>
                  <a:off x="3897" y="1486"/>
                  <a:ext cx="536" cy="1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/>
                    <a:t>Space</a:t>
                  </a:r>
                  <a:br>
                    <a:rPr lang="en-GB" altLang="en-US" sz="900" b="0"/>
                  </a:br>
                  <a:r>
                    <a:rPr lang="en-GB" altLang="en-US" sz="900" b="0"/>
                    <a:t>Communications</a:t>
                  </a:r>
                </a:p>
              </p:txBody>
            </p:sp>
            <p:pic>
              <p:nvPicPr>
                <p:cNvPr id="40" name="Picture 24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62" y="1440"/>
                  <a:ext cx="24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7" name="Group 252"/>
              <p:cNvGrpSpPr>
                <a:grpSpLocks/>
              </p:cNvGrpSpPr>
              <p:nvPr/>
            </p:nvGrpSpPr>
            <p:grpSpPr bwMode="auto">
              <a:xfrm>
                <a:off x="3696" y="1056"/>
                <a:ext cx="489" cy="453"/>
                <a:chOff x="3696" y="1056"/>
                <a:chExt cx="489" cy="453"/>
              </a:xfrm>
            </p:grpSpPr>
            <p:sp>
              <p:nvSpPr>
                <p:cNvPr id="37" name="Text Box 118"/>
                <p:cNvSpPr txBox="1">
                  <a:spLocks noChangeArrowheads="1"/>
                </p:cNvSpPr>
                <p:nvPr/>
              </p:nvSpPr>
              <p:spPr bwMode="auto">
                <a:xfrm>
                  <a:off x="3696" y="1440"/>
                  <a:ext cx="200" cy="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/>
                    <a:t>COTS</a:t>
                  </a:r>
                </a:p>
              </p:txBody>
            </p:sp>
            <p:pic>
              <p:nvPicPr>
                <p:cNvPr id="38" name="Picture 251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6" y="1056"/>
                  <a:ext cx="489" cy="36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8" name="Group 256"/>
              <p:cNvGrpSpPr>
                <a:grpSpLocks/>
              </p:cNvGrpSpPr>
              <p:nvPr/>
            </p:nvGrpSpPr>
            <p:grpSpPr bwMode="auto">
              <a:xfrm>
                <a:off x="3264" y="912"/>
                <a:ext cx="688" cy="530"/>
                <a:chOff x="3264" y="912"/>
                <a:chExt cx="688" cy="530"/>
              </a:xfrm>
            </p:grpSpPr>
            <p:sp>
              <p:nvSpPr>
                <p:cNvPr id="35" name="Text Box 130"/>
                <p:cNvSpPr txBox="1">
                  <a:spLocks noChangeArrowheads="1"/>
                </p:cNvSpPr>
                <p:nvPr/>
              </p:nvSpPr>
              <p:spPr bwMode="auto">
                <a:xfrm>
                  <a:off x="3600" y="912"/>
                  <a:ext cx="352" cy="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/>
                    <a:t>Operations</a:t>
                  </a:r>
                </a:p>
              </p:txBody>
            </p:sp>
            <p:pic>
              <p:nvPicPr>
                <p:cNvPr id="36" name="Picture 255"/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64" y="912"/>
                  <a:ext cx="336" cy="53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29" name="Picture 259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637" y="912"/>
                <a:ext cx="570" cy="4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0" name="Group 264"/>
              <p:cNvGrpSpPr>
                <a:grpSpLocks/>
              </p:cNvGrpSpPr>
              <p:nvPr/>
            </p:nvGrpSpPr>
            <p:grpSpPr bwMode="auto">
              <a:xfrm>
                <a:off x="2637" y="1439"/>
                <a:ext cx="2067" cy="808"/>
                <a:chOff x="2637" y="1439"/>
                <a:chExt cx="2067" cy="808"/>
              </a:xfrm>
            </p:grpSpPr>
            <p:pic>
              <p:nvPicPr>
                <p:cNvPr id="31" name="Picture 52"/>
                <p:cNvPicPr>
                  <a:picLocks noChangeAspect="1" noChangeArrowheads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120" y="1728"/>
                  <a:ext cx="864" cy="5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32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3120" y="1488"/>
                  <a:ext cx="596" cy="2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zh-CN" sz="900" b="0">
                      <a:ea typeface="宋体" charset="-122"/>
                    </a:rPr>
                    <a:t>Orion</a:t>
                  </a:r>
                  <a:endParaRPr lang="en-GB" altLang="en-US" sz="900" b="0"/>
                </a:p>
                <a:p>
                  <a:pPr>
                    <a:lnSpc>
                      <a:spcPct val="80000"/>
                    </a:lnSpc>
                  </a:pPr>
                  <a:endParaRPr lang="en-GB" altLang="en-US" sz="900" b="0"/>
                </a:p>
                <a:p>
                  <a:pPr>
                    <a:lnSpc>
                      <a:spcPct val="80000"/>
                    </a:lnSpc>
                  </a:pPr>
                  <a:r>
                    <a:rPr lang="en-GB" altLang="en-US" sz="900" b="0"/>
                    <a:t>SLS, Ares V, Altair</a:t>
                  </a:r>
                </a:p>
              </p:txBody>
            </p:sp>
            <p:pic>
              <p:nvPicPr>
                <p:cNvPr id="33" name="Picture 261"/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637" y="1439"/>
                  <a:ext cx="449" cy="8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263"/>
                <p:cNvPicPr>
                  <a:picLocks noChangeAspect="1" noChangeArrowheads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30" y="1738"/>
                  <a:ext cx="674" cy="50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162" name="Group 161"/>
          <p:cNvGrpSpPr/>
          <p:nvPr/>
        </p:nvGrpSpPr>
        <p:grpSpPr>
          <a:xfrm>
            <a:off x="3352800" y="4419600"/>
            <a:ext cx="1066800" cy="1676400"/>
            <a:chOff x="3352800" y="4419600"/>
            <a:chExt cx="1066800" cy="1676400"/>
          </a:xfrm>
        </p:grpSpPr>
        <p:sp>
          <p:nvSpPr>
            <p:cNvPr id="46" name="Rectangle 199"/>
            <p:cNvSpPr>
              <a:spLocks noChangeArrowheads="1"/>
            </p:cNvSpPr>
            <p:nvPr/>
          </p:nvSpPr>
          <p:spPr bwMode="auto">
            <a:xfrm>
              <a:off x="3352800" y="4572000"/>
              <a:ext cx="1066800" cy="1524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47" name="Rectangle 200"/>
            <p:cNvSpPr>
              <a:spLocks noChangeArrowheads="1"/>
            </p:cNvSpPr>
            <p:nvPr/>
          </p:nvSpPr>
          <p:spPr bwMode="auto">
            <a:xfrm>
              <a:off x="3352800" y="4419600"/>
              <a:ext cx="10668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000">
                  <a:solidFill>
                    <a:schemeClr val="bg1"/>
                  </a:solidFill>
                </a:rPr>
                <a:t>Construction</a:t>
              </a:r>
            </a:p>
          </p:txBody>
        </p:sp>
        <p:grpSp>
          <p:nvGrpSpPr>
            <p:cNvPr id="48" name="Group 271"/>
            <p:cNvGrpSpPr>
              <a:grpSpLocks/>
            </p:cNvGrpSpPr>
            <p:nvPr/>
          </p:nvGrpSpPr>
          <p:grpSpPr bwMode="auto">
            <a:xfrm>
              <a:off x="3500438" y="4724400"/>
              <a:ext cx="754063" cy="1279525"/>
              <a:chOff x="2205" y="2976"/>
              <a:chExt cx="475" cy="806"/>
            </a:xfrm>
          </p:grpSpPr>
          <p:grpSp>
            <p:nvGrpSpPr>
              <p:cNvPr id="49" name="Group 267"/>
              <p:cNvGrpSpPr>
                <a:grpSpLocks/>
              </p:cNvGrpSpPr>
              <p:nvPr/>
            </p:nvGrpSpPr>
            <p:grpSpPr bwMode="auto">
              <a:xfrm>
                <a:off x="2208" y="3408"/>
                <a:ext cx="472" cy="374"/>
                <a:chOff x="2208" y="3408"/>
                <a:chExt cx="472" cy="374"/>
              </a:xfrm>
            </p:grpSpPr>
            <p:pic>
              <p:nvPicPr>
                <p:cNvPr id="53" name="Picture 194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8" y="3408"/>
                  <a:ext cx="432" cy="27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54" name="Text Box 196"/>
                <p:cNvSpPr txBox="1">
                  <a:spLocks noChangeArrowheads="1"/>
                </p:cNvSpPr>
                <p:nvPr/>
              </p:nvSpPr>
              <p:spPr bwMode="auto">
                <a:xfrm>
                  <a:off x="2208" y="3696"/>
                  <a:ext cx="472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/>
                    <a:t>Roads/Bridges</a:t>
                  </a:r>
                  <a:endParaRPr lang="en-GB" altLang="en-US" sz="900" b="0"/>
                </a:p>
              </p:txBody>
            </p:sp>
          </p:grpSp>
          <p:grpSp>
            <p:nvGrpSpPr>
              <p:cNvPr id="50" name="Group 270"/>
              <p:cNvGrpSpPr>
                <a:grpSpLocks/>
              </p:cNvGrpSpPr>
              <p:nvPr/>
            </p:nvGrpSpPr>
            <p:grpSpPr bwMode="auto">
              <a:xfrm>
                <a:off x="2205" y="2976"/>
                <a:ext cx="432" cy="374"/>
                <a:chOff x="2205" y="2976"/>
                <a:chExt cx="432" cy="374"/>
              </a:xfrm>
            </p:grpSpPr>
            <p:sp>
              <p:nvSpPr>
                <p:cNvPr id="51" name="Text Box 195"/>
                <p:cNvSpPr txBox="1">
                  <a:spLocks noChangeArrowheads="1"/>
                </p:cNvSpPr>
                <p:nvPr/>
              </p:nvSpPr>
              <p:spPr bwMode="auto">
                <a:xfrm>
                  <a:off x="2208" y="3264"/>
                  <a:ext cx="248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/>
                    <a:t>Nuclear</a:t>
                  </a:r>
                  <a:endParaRPr lang="en-GB" altLang="en-US" sz="900" b="0"/>
                </a:p>
              </p:txBody>
            </p:sp>
            <p:pic>
              <p:nvPicPr>
                <p:cNvPr id="52" name="Picture 269"/>
                <p:cNvPicPr>
                  <a:picLocks noChangeAspect="1" noChangeArrowheads="1"/>
                </p:cNvPicPr>
                <p:nvPr/>
              </p:nvPicPr>
              <p:blipFill>
                <a:blip r:embed="rId1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05" y="2976"/>
                  <a:ext cx="432" cy="2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161" name="Group 160"/>
          <p:cNvGrpSpPr/>
          <p:nvPr/>
        </p:nvGrpSpPr>
        <p:grpSpPr>
          <a:xfrm>
            <a:off x="457200" y="4419600"/>
            <a:ext cx="2667000" cy="1143000"/>
            <a:chOff x="457200" y="4419600"/>
            <a:chExt cx="2667000" cy="1143000"/>
          </a:xfrm>
        </p:grpSpPr>
        <p:sp>
          <p:nvSpPr>
            <p:cNvPr id="56" name="Rectangle 192"/>
            <p:cNvSpPr>
              <a:spLocks noChangeArrowheads="1"/>
            </p:cNvSpPr>
            <p:nvPr/>
          </p:nvSpPr>
          <p:spPr bwMode="auto">
            <a:xfrm>
              <a:off x="457200" y="4572000"/>
              <a:ext cx="2667000" cy="9906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57" name="Rectangle 193"/>
            <p:cNvSpPr>
              <a:spLocks noChangeArrowheads="1"/>
            </p:cNvSpPr>
            <p:nvPr/>
          </p:nvSpPr>
          <p:spPr bwMode="auto">
            <a:xfrm>
              <a:off x="457200" y="4419600"/>
              <a:ext cx="26670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000">
                  <a:solidFill>
                    <a:schemeClr val="bg1"/>
                  </a:solidFill>
                </a:rPr>
                <a:t>Communications</a:t>
              </a:r>
            </a:p>
          </p:txBody>
        </p:sp>
        <p:grpSp>
          <p:nvGrpSpPr>
            <p:cNvPr id="58" name="Group 275"/>
            <p:cNvGrpSpPr>
              <a:grpSpLocks/>
            </p:cNvGrpSpPr>
            <p:nvPr/>
          </p:nvGrpSpPr>
          <p:grpSpPr bwMode="auto">
            <a:xfrm>
              <a:off x="609600" y="4724400"/>
              <a:ext cx="2438400" cy="746125"/>
              <a:chOff x="384" y="2976"/>
              <a:chExt cx="1536" cy="470"/>
            </a:xfrm>
          </p:grpSpPr>
          <p:pic>
            <p:nvPicPr>
              <p:cNvPr id="59" name="Picture 186"/>
              <p:cNvPicPr>
                <a:picLocks noChangeAspect="1" noChangeArrowheads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" y="2976"/>
                <a:ext cx="372" cy="37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0" name="Picture 187"/>
              <p:cNvPicPr>
                <a:picLocks noChangeAspect="1" noChangeArrowheads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8" y="2976"/>
                <a:ext cx="393" cy="3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1" name="Text Box 188"/>
              <p:cNvSpPr txBox="1">
                <a:spLocks noChangeArrowheads="1"/>
              </p:cNvSpPr>
              <p:nvPr/>
            </p:nvSpPr>
            <p:spPr bwMode="auto">
              <a:xfrm>
                <a:off x="384" y="3360"/>
                <a:ext cx="680" cy="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en-US" sz="900" b="0"/>
                  <a:t>G3 Cellular Networks</a:t>
                </a:r>
                <a:endParaRPr lang="en-GB" altLang="en-US" sz="900" b="0"/>
              </a:p>
            </p:txBody>
          </p:sp>
          <p:grpSp>
            <p:nvGrpSpPr>
              <p:cNvPr id="62" name="Group 274"/>
              <p:cNvGrpSpPr>
                <a:grpSpLocks/>
              </p:cNvGrpSpPr>
              <p:nvPr/>
            </p:nvGrpSpPr>
            <p:grpSpPr bwMode="auto">
              <a:xfrm>
                <a:off x="1200" y="2976"/>
                <a:ext cx="720" cy="470"/>
                <a:chOff x="1200" y="2976"/>
                <a:chExt cx="720" cy="470"/>
              </a:xfrm>
            </p:grpSpPr>
            <p:sp>
              <p:nvSpPr>
                <p:cNvPr id="63" name="Text Box 189"/>
                <p:cNvSpPr txBox="1">
                  <a:spLocks noChangeArrowheads="1"/>
                </p:cNvSpPr>
                <p:nvPr/>
              </p:nvSpPr>
              <p:spPr bwMode="auto">
                <a:xfrm>
                  <a:off x="1248" y="3360"/>
                  <a:ext cx="224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US" altLang="en-US" sz="900" b="0"/>
                    <a:t>Radios</a:t>
                  </a:r>
                  <a:endParaRPr lang="en-GB" altLang="en-US" sz="900" b="0"/>
                </a:p>
              </p:txBody>
            </p:sp>
            <p:pic>
              <p:nvPicPr>
                <p:cNvPr id="64" name="Picture 273"/>
                <p:cNvPicPr>
                  <a:picLocks noChangeAspect="1" noChangeArrowheads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00" y="2976"/>
                  <a:ext cx="720" cy="37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157" name="Group 156"/>
          <p:cNvGrpSpPr/>
          <p:nvPr/>
        </p:nvGrpSpPr>
        <p:grpSpPr>
          <a:xfrm>
            <a:off x="4648200" y="3886200"/>
            <a:ext cx="3581400" cy="2257425"/>
            <a:chOff x="4648200" y="3886200"/>
            <a:chExt cx="3581400" cy="2257425"/>
          </a:xfrm>
        </p:grpSpPr>
        <p:sp>
          <p:nvSpPr>
            <p:cNvPr id="66" name="Rectangle 89"/>
            <p:cNvSpPr>
              <a:spLocks noChangeArrowheads="1"/>
            </p:cNvSpPr>
            <p:nvPr/>
          </p:nvSpPr>
          <p:spPr bwMode="auto">
            <a:xfrm>
              <a:off x="4648200" y="4038600"/>
              <a:ext cx="3581400" cy="21050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67" name="Rectangle 103"/>
            <p:cNvSpPr>
              <a:spLocks noChangeArrowheads="1"/>
            </p:cNvSpPr>
            <p:nvPr/>
          </p:nvSpPr>
          <p:spPr bwMode="auto">
            <a:xfrm>
              <a:off x="4648200" y="3886200"/>
              <a:ext cx="3581400" cy="152400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000">
                  <a:solidFill>
                    <a:schemeClr val="bg1"/>
                  </a:solidFill>
                </a:rPr>
                <a:t>Aviation</a:t>
              </a:r>
            </a:p>
          </p:txBody>
        </p:sp>
        <p:grpSp>
          <p:nvGrpSpPr>
            <p:cNvPr id="68" name="Group 303"/>
            <p:cNvGrpSpPr>
              <a:grpSpLocks/>
            </p:cNvGrpSpPr>
            <p:nvPr/>
          </p:nvGrpSpPr>
          <p:grpSpPr bwMode="auto">
            <a:xfrm>
              <a:off x="4799013" y="4186238"/>
              <a:ext cx="3281363" cy="1828800"/>
              <a:chOff x="3023" y="2637"/>
              <a:chExt cx="2067" cy="1152"/>
            </a:xfrm>
          </p:grpSpPr>
          <p:grpSp>
            <p:nvGrpSpPr>
              <p:cNvPr id="69" name="Group 279"/>
              <p:cNvGrpSpPr>
                <a:grpSpLocks/>
              </p:cNvGrpSpPr>
              <p:nvPr/>
            </p:nvGrpSpPr>
            <p:grpSpPr bwMode="auto">
              <a:xfrm>
                <a:off x="3023" y="3073"/>
                <a:ext cx="533" cy="309"/>
                <a:chOff x="3023" y="3073"/>
                <a:chExt cx="533" cy="309"/>
              </a:xfrm>
            </p:grpSpPr>
            <p:sp>
              <p:nvSpPr>
                <p:cNvPr id="9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408" y="3117"/>
                  <a:ext cx="148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altLang="en-US" sz="900" b="0"/>
                    <a:t>F-22</a:t>
                  </a:r>
                </a:p>
              </p:txBody>
            </p:sp>
            <p:pic>
              <p:nvPicPr>
                <p:cNvPr id="92" name="Picture 278"/>
                <p:cNvPicPr>
                  <a:picLocks noChangeAspect="1" noChangeArrowheads="1"/>
                </p:cNvPicPr>
                <p:nvPr/>
              </p:nvPicPr>
              <p:blipFill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23" y="3073"/>
                  <a:ext cx="343" cy="30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0" name="Group 282"/>
              <p:cNvGrpSpPr>
                <a:grpSpLocks/>
              </p:cNvGrpSpPr>
              <p:nvPr/>
            </p:nvGrpSpPr>
            <p:grpSpPr bwMode="auto">
              <a:xfrm>
                <a:off x="3023" y="2637"/>
                <a:ext cx="659" cy="425"/>
                <a:chOff x="3023" y="2637"/>
                <a:chExt cx="659" cy="425"/>
              </a:xfrm>
            </p:grpSpPr>
            <p:sp>
              <p:nvSpPr>
                <p:cNvPr id="89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3518" y="2976"/>
                  <a:ext cx="164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altLang="en-US" sz="900" b="0" dirty="0"/>
                    <a:t>E-2C</a:t>
                  </a:r>
                </a:p>
              </p:txBody>
            </p:sp>
            <p:pic>
              <p:nvPicPr>
                <p:cNvPr id="90" name="Picture 281"/>
                <p:cNvPicPr>
                  <a:picLocks noChangeAspect="1" noChangeArrowheads="1"/>
                </p:cNvPicPr>
                <p:nvPr/>
              </p:nvPicPr>
              <p:blipFill>
                <a:blip r:embed="rId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23" y="2637"/>
                  <a:ext cx="484" cy="39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1" name="Group 285"/>
              <p:cNvGrpSpPr>
                <a:grpSpLocks/>
              </p:cNvGrpSpPr>
              <p:nvPr/>
            </p:nvGrpSpPr>
            <p:grpSpPr bwMode="auto">
              <a:xfrm>
                <a:off x="3936" y="3403"/>
                <a:ext cx="1154" cy="379"/>
                <a:chOff x="3936" y="3403"/>
                <a:chExt cx="1154" cy="379"/>
              </a:xfrm>
            </p:grpSpPr>
            <p:sp>
              <p:nvSpPr>
                <p:cNvPr id="87" name="Text Box 108"/>
                <p:cNvSpPr txBox="1">
                  <a:spLocks noChangeArrowheads="1"/>
                </p:cNvSpPr>
                <p:nvPr/>
              </p:nvSpPr>
              <p:spPr bwMode="auto">
                <a:xfrm>
                  <a:off x="3936" y="3510"/>
                  <a:ext cx="596" cy="7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 dirty="0" smtClean="0"/>
                    <a:t>Air-to-Air </a:t>
                  </a:r>
                  <a:r>
                    <a:rPr lang="en-GB" altLang="en-US" sz="900" b="0" dirty="0"/>
                    <a:t>Refuelling</a:t>
                  </a:r>
                </a:p>
              </p:txBody>
            </p:sp>
            <p:pic>
              <p:nvPicPr>
                <p:cNvPr id="88" name="Picture 284"/>
                <p:cNvPicPr>
                  <a:picLocks noChangeAspect="1" noChangeArrowheads="1"/>
                </p:cNvPicPr>
                <p:nvPr/>
              </p:nvPicPr>
              <p:blipFill>
                <a:blip r:embed="rId2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60" y="3403"/>
                  <a:ext cx="530" cy="37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2" name="Group 288"/>
              <p:cNvGrpSpPr>
                <a:grpSpLocks/>
              </p:cNvGrpSpPr>
              <p:nvPr/>
            </p:nvGrpSpPr>
            <p:grpSpPr bwMode="auto">
              <a:xfrm>
                <a:off x="3023" y="3426"/>
                <a:ext cx="1055" cy="363"/>
                <a:chOff x="3023" y="3426"/>
                <a:chExt cx="1055" cy="363"/>
              </a:xfrm>
            </p:grpSpPr>
            <p:sp>
              <p:nvSpPr>
                <p:cNvPr id="85" name="Text Box 111"/>
                <p:cNvSpPr txBox="1">
                  <a:spLocks noChangeArrowheads="1"/>
                </p:cNvSpPr>
                <p:nvPr/>
              </p:nvSpPr>
              <p:spPr bwMode="auto">
                <a:xfrm>
                  <a:off x="3518" y="3702"/>
                  <a:ext cx="560" cy="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 dirty="0"/>
                    <a:t>Air Traffic Control</a:t>
                  </a:r>
                </a:p>
              </p:txBody>
            </p:sp>
            <p:pic>
              <p:nvPicPr>
                <p:cNvPr id="86" name="Picture 287"/>
                <p:cNvPicPr>
                  <a:picLocks noChangeAspect="1" noChangeArrowheads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23" y="3426"/>
                  <a:ext cx="484" cy="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3" name="Group 291"/>
              <p:cNvGrpSpPr>
                <a:grpSpLocks/>
              </p:cNvGrpSpPr>
              <p:nvPr/>
            </p:nvGrpSpPr>
            <p:grpSpPr bwMode="auto">
              <a:xfrm>
                <a:off x="4112" y="2942"/>
                <a:ext cx="966" cy="306"/>
                <a:chOff x="4112" y="2942"/>
                <a:chExt cx="966" cy="306"/>
              </a:xfrm>
            </p:grpSpPr>
            <p:sp>
              <p:nvSpPr>
                <p:cNvPr id="83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4112" y="2972"/>
                  <a:ext cx="280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altLang="en-US" sz="900" b="0" dirty="0"/>
                    <a:t>Typhoon</a:t>
                  </a:r>
                </a:p>
              </p:txBody>
            </p:sp>
            <p:pic>
              <p:nvPicPr>
                <p:cNvPr id="84" name="Picture 290"/>
                <p:cNvPicPr>
                  <a:picLocks noChangeAspect="1" noChangeArrowheads="1"/>
                </p:cNvPicPr>
                <p:nvPr/>
              </p:nvPicPr>
              <p:blipFill>
                <a:blip r:embed="rId2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416" y="2942"/>
                  <a:ext cx="662" cy="30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4" name="Group 294"/>
              <p:cNvGrpSpPr>
                <a:grpSpLocks/>
              </p:cNvGrpSpPr>
              <p:nvPr/>
            </p:nvGrpSpPr>
            <p:grpSpPr bwMode="auto">
              <a:xfrm>
                <a:off x="4092" y="2640"/>
                <a:ext cx="981" cy="294"/>
                <a:chOff x="4092" y="2640"/>
                <a:chExt cx="981" cy="294"/>
              </a:xfrm>
            </p:grpSpPr>
            <p:sp>
              <p:nvSpPr>
                <p:cNvPr id="81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4092" y="2662"/>
                  <a:ext cx="248" cy="14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 dirty="0" smtClean="0"/>
                    <a:t>Tornado</a:t>
                  </a:r>
                  <a:r>
                    <a:rPr lang="en-GB" altLang="en-US" sz="900" b="0" dirty="0"/>
                    <a:t/>
                  </a:r>
                  <a:br>
                    <a:rPr lang="en-GB" altLang="en-US" sz="900" b="0" dirty="0"/>
                  </a:br>
                  <a:r>
                    <a:rPr lang="en-GB" altLang="en-US" sz="900" b="0" dirty="0"/>
                    <a:t>GR4</a:t>
                  </a:r>
                </a:p>
              </p:txBody>
            </p:sp>
            <p:pic>
              <p:nvPicPr>
                <p:cNvPr id="82" name="Picture 293"/>
                <p:cNvPicPr>
                  <a:picLocks noChangeAspect="1" noChangeArrowheads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76" y="2640"/>
                  <a:ext cx="697" cy="2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75" name="Group 297"/>
              <p:cNvGrpSpPr>
                <a:grpSpLocks/>
              </p:cNvGrpSpPr>
              <p:nvPr/>
            </p:nvGrpSpPr>
            <p:grpSpPr bwMode="auto">
              <a:xfrm>
                <a:off x="3552" y="2637"/>
                <a:ext cx="655" cy="335"/>
                <a:chOff x="3552" y="2637"/>
                <a:chExt cx="655" cy="335"/>
              </a:xfrm>
            </p:grpSpPr>
            <p:pic>
              <p:nvPicPr>
                <p:cNvPr id="79" name="Picture 296"/>
                <p:cNvPicPr>
                  <a:picLocks noChangeAspect="1" noChangeArrowheads="1"/>
                </p:cNvPicPr>
                <p:nvPr/>
              </p:nvPicPr>
              <p:blipFill>
                <a:blip r:embed="rId2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52" y="2637"/>
                  <a:ext cx="432" cy="33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80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3987" y="2832"/>
                  <a:ext cx="220" cy="1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 dirty="0"/>
                    <a:t>Harrier</a:t>
                  </a:r>
                  <a:br>
                    <a:rPr lang="en-GB" altLang="en-US" sz="900" b="0" dirty="0"/>
                  </a:br>
                  <a:r>
                    <a:rPr lang="en-GB" altLang="en-US" sz="900" b="0" dirty="0"/>
                    <a:t>GR7/9</a:t>
                  </a:r>
                </a:p>
              </p:txBody>
            </p:sp>
          </p:grpSp>
          <p:grpSp>
            <p:nvGrpSpPr>
              <p:cNvPr id="76" name="Group 302"/>
              <p:cNvGrpSpPr>
                <a:grpSpLocks/>
              </p:cNvGrpSpPr>
              <p:nvPr/>
            </p:nvGrpSpPr>
            <p:grpSpPr bwMode="auto">
              <a:xfrm>
                <a:off x="3598" y="3114"/>
                <a:ext cx="1215" cy="340"/>
                <a:chOff x="3598" y="3114"/>
                <a:chExt cx="1215" cy="340"/>
              </a:xfrm>
            </p:grpSpPr>
            <p:sp>
              <p:nvSpPr>
                <p:cNvPr id="77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392" y="3312"/>
                  <a:ext cx="421" cy="7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 dirty="0" smtClean="0"/>
                    <a:t>Nimrod MRA4</a:t>
                  </a:r>
                  <a:endParaRPr lang="en-GB" altLang="en-US" sz="900" b="0" dirty="0"/>
                </a:p>
              </p:txBody>
            </p:sp>
            <p:pic>
              <p:nvPicPr>
                <p:cNvPr id="78" name="Picture 301"/>
                <p:cNvPicPr>
                  <a:picLocks noChangeAspect="1" noChangeArrowheads="1"/>
                </p:cNvPicPr>
                <p:nvPr/>
              </p:nvPicPr>
              <p:blipFill>
                <a:blip r:embed="rId2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98" y="3114"/>
                  <a:ext cx="766" cy="34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160" name="Group 159"/>
          <p:cNvGrpSpPr/>
          <p:nvPr/>
        </p:nvGrpSpPr>
        <p:grpSpPr>
          <a:xfrm>
            <a:off x="457200" y="2590800"/>
            <a:ext cx="2820988" cy="1676400"/>
            <a:chOff x="457200" y="2590800"/>
            <a:chExt cx="2820988" cy="1676400"/>
          </a:xfrm>
        </p:grpSpPr>
        <p:sp>
          <p:nvSpPr>
            <p:cNvPr id="94" name="Rectangle 85"/>
            <p:cNvSpPr>
              <a:spLocks noChangeArrowheads="1"/>
            </p:cNvSpPr>
            <p:nvPr/>
          </p:nvSpPr>
          <p:spPr bwMode="auto">
            <a:xfrm>
              <a:off x="457200" y="2743200"/>
              <a:ext cx="2820988" cy="1524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95" name="Rectangle 86"/>
            <p:cNvSpPr>
              <a:spLocks noChangeArrowheads="1"/>
            </p:cNvSpPr>
            <p:nvPr/>
          </p:nvSpPr>
          <p:spPr bwMode="auto">
            <a:xfrm>
              <a:off x="457200" y="2590800"/>
              <a:ext cx="2820988" cy="153988"/>
            </a:xfrm>
            <a:prstGeom prst="rect">
              <a:avLst/>
            </a:prstGeom>
            <a:solidFill>
              <a:srgbClr val="1106E8"/>
            </a:solidFill>
            <a:ln w="9525">
              <a:solidFill>
                <a:srgbClr val="1106E8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/>
            <a:p>
              <a:pPr algn="ctr"/>
              <a:r>
                <a:rPr lang="en-GB" altLang="en-US" sz="1000">
                  <a:solidFill>
                    <a:schemeClr val="bg1"/>
                  </a:solidFill>
                </a:rPr>
                <a:t>Naval</a:t>
              </a:r>
            </a:p>
          </p:txBody>
        </p:sp>
        <p:grpSp>
          <p:nvGrpSpPr>
            <p:cNvPr id="96" name="Group 319"/>
            <p:cNvGrpSpPr>
              <a:grpSpLocks/>
            </p:cNvGrpSpPr>
            <p:nvPr/>
          </p:nvGrpSpPr>
          <p:grpSpPr bwMode="auto">
            <a:xfrm>
              <a:off x="609600" y="2895600"/>
              <a:ext cx="2525713" cy="1247775"/>
              <a:chOff x="384" y="1824"/>
              <a:chExt cx="1591" cy="786"/>
            </a:xfrm>
          </p:grpSpPr>
          <p:grpSp>
            <p:nvGrpSpPr>
              <p:cNvPr id="97" name="Group 308"/>
              <p:cNvGrpSpPr>
                <a:grpSpLocks/>
              </p:cNvGrpSpPr>
              <p:nvPr/>
            </p:nvGrpSpPr>
            <p:grpSpPr bwMode="auto">
              <a:xfrm>
                <a:off x="1121" y="1824"/>
                <a:ext cx="848" cy="363"/>
                <a:chOff x="1121" y="1824"/>
                <a:chExt cx="848" cy="363"/>
              </a:xfrm>
            </p:grpSpPr>
            <p:sp>
              <p:nvSpPr>
                <p:cNvPr id="107" name="Text Box 47"/>
                <p:cNvSpPr txBox="1">
                  <a:spLocks noChangeArrowheads="1"/>
                </p:cNvSpPr>
                <p:nvPr/>
              </p:nvSpPr>
              <p:spPr bwMode="auto">
                <a:xfrm flipH="1">
                  <a:off x="1121" y="1824"/>
                  <a:ext cx="348" cy="1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/>
                    <a:t>Astute</a:t>
                  </a:r>
                </a:p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/>
                    <a:t>Submarine</a:t>
                  </a:r>
                </a:p>
              </p:txBody>
            </p:sp>
            <p:pic>
              <p:nvPicPr>
                <p:cNvPr id="108" name="Picture 307"/>
                <p:cNvPicPr>
                  <a:picLocks noChangeAspect="1" noChangeArrowheads="1"/>
                </p:cNvPicPr>
                <p:nvPr/>
              </p:nvPicPr>
              <p:blipFill>
                <a:blip r:embed="rId2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85" y="1824"/>
                  <a:ext cx="484" cy="36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98" name="Group 311"/>
              <p:cNvGrpSpPr>
                <a:grpSpLocks/>
              </p:cNvGrpSpPr>
              <p:nvPr/>
            </p:nvGrpSpPr>
            <p:grpSpPr bwMode="auto">
              <a:xfrm>
                <a:off x="384" y="1824"/>
                <a:ext cx="732" cy="448"/>
                <a:chOff x="384" y="1824"/>
                <a:chExt cx="732" cy="448"/>
              </a:xfrm>
            </p:grpSpPr>
            <p:sp>
              <p:nvSpPr>
                <p:cNvPr id="105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384" y="2186"/>
                  <a:ext cx="144" cy="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r>
                    <a:rPr lang="en-GB" altLang="en-US" sz="900" b="0"/>
                    <a:t>CVF</a:t>
                  </a:r>
                </a:p>
              </p:txBody>
            </p:sp>
            <p:pic>
              <p:nvPicPr>
                <p:cNvPr id="106" name="Picture 310"/>
                <p:cNvPicPr>
                  <a:picLocks noChangeAspect="1" noChangeArrowheads="1"/>
                </p:cNvPicPr>
                <p:nvPr/>
              </p:nvPicPr>
              <p:blipFill>
                <a:blip r:embed="rId2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" y="1824"/>
                  <a:ext cx="731" cy="35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99" name="Group 315"/>
              <p:cNvGrpSpPr>
                <a:grpSpLocks/>
              </p:cNvGrpSpPr>
              <p:nvPr/>
            </p:nvGrpSpPr>
            <p:grpSpPr bwMode="auto">
              <a:xfrm>
                <a:off x="1142" y="2228"/>
                <a:ext cx="833" cy="381"/>
                <a:chOff x="1142" y="2228"/>
                <a:chExt cx="833" cy="381"/>
              </a:xfrm>
            </p:grpSpPr>
            <p:sp>
              <p:nvSpPr>
                <p:cNvPr id="10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42" y="2466"/>
                  <a:ext cx="232" cy="1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/>
                    <a:t>CVN77</a:t>
                  </a:r>
                </a:p>
                <a:p>
                  <a:pPr algn="r">
                    <a:lnSpc>
                      <a:spcPct val="80000"/>
                    </a:lnSpc>
                  </a:pPr>
                  <a:r>
                    <a:rPr lang="en-GB" altLang="en-US" sz="900" b="0"/>
                    <a:t>CVNX</a:t>
                  </a:r>
                </a:p>
              </p:txBody>
            </p:sp>
            <p:pic>
              <p:nvPicPr>
                <p:cNvPr id="104" name="Picture 314"/>
                <p:cNvPicPr>
                  <a:picLocks noChangeAspect="1" noChangeArrowheads="1"/>
                </p:cNvPicPr>
                <p:nvPr/>
              </p:nvPicPr>
              <p:blipFill>
                <a:blip r:embed="rId3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99" y="2228"/>
                  <a:ext cx="576" cy="38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0" name="Group 318"/>
              <p:cNvGrpSpPr>
                <a:grpSpLocks/>
              </p:cNvGrpSpPr>
              <p:nvPr/>
            </p:nvGrpSpPr>
            <p:grpSpPr bwMode="auto">
              <a:xfrm>
                <a:off x="385" y="2274"/>
                <a:ext cx="904" cy="336"/>
                <a:chOff x="385" y="2274"/>
                <a:chExt cx="904" cy="336"/>
              </a:xfrm>
            </p:grpSpPr>
            <p:sp>
              <p:nvSpPr>
                <p:cNvPr id="101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977" y="2277"/>
                  <a:ext cx="312" cy="1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/>
                <a:p>
                  <a:pPr>
                    <a:lnSpc>
                      <a:spcPct val="80000"/>
                    </a:lnSpc>
                  </a:pPr>
                  <a:r>
                    <a:rPr lang="en-GB" altLang="en-US" sz="900" b="0"/>
                    <a:t>Type 45</a:t>
                  </a:r>
                  <a:br>
                    <a:rPr lang="en-GB" altLang="en-US" sz="900" b="0"/>
                  </a:br>
                  <a:r>
                    <a:rPr lang="en-GB" altLang="en-US" sz="900" b="0"/>
                    <a:t>Destroyer</a:t>
                  </a:r>
                </a:p>
              </p:txBody>
            </p:sp>
            <p:pic>
              <p:nvPicPr>
                <p:cNvPr id="102" name="Picture 317"/>
                <p:cNvPicPr>
                  <a:picLocks noChangeAspect="1" noChangeArrowheads="1"/>
                </p:cNvPicPr>
                <p:nvPr/>
              </p:nvPicPr>
              <p:blipFill>
                <a:blip r:embed="rId3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" y="2274"/>
                  <a:ext cx="582" cy="33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467364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Cradle	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Integrated, multi-user, systems engineering environment</a:t>
            </a:r>
          </a:p>
          <a:p>
            <a:r>
              <a:rPr lang="en-GB" dirty="0"/>
              <a:t>Set of tools for:</a:t>
            </a:r>
          </a:p>
          <a:p>
            <a:pPr lvl="1"/>
            <a:r>
              <a:rPr lang="en-GB" dirty="0"/>
              <a:t>Requirements management 	</a:t>
            </a:r>
            <a:r>
              <a:rPr lang="en-GB" dirty="0">
                <a:solidFill>
                  <a:srgbClr val="E60A0A"/>
                </a:solidFill>
              </a:rPr>
              <a:t>•</a:t>
            </a:r>
            <a:r>
              <a:rPr lang="en-GB" dirty="0"/>
              <a:t>  </a:t>
            </a:r>
            <a:r>
              <a:rPr lang="en-GB" dirty="0" smtClean="0"/>
              <a:t>  System</a:t>
            </a:r>
            <a:r>
              <a:rPr lang="en-GB" dirty="0"/>
              <a:t>, architecture, performance modelling</a:t>
            </a:r>
          </a:p>
          <a:p>
            <a:pPr lvl="1"/>
            <a:r>
              <a:rPr lang="en-GB" dirty="0"/>
              <a:t>Document generation		</a:t>
            </a:r>
            <a:r>
              <a:rPr lang="en-GB" dirty="0" smtClean="0">
                <a:solidFill>
                  <a:srgbClr val="E60A0A"/>
                </a:solidFill>
              </a:rPr>
              <a:t>•</a:t>
            </a:r>
            <a:r>
              <a:rPr lang="en-GB" dirty="0" smtClean="0"/>
              <a:t>    </a:t>
            </a:r>
            <a:r>
              <a:rPr lang="en-GB" dirty="0"/>
              <a:t>Software-design synchronisation</a:t>
            </a:r>
          </a:p>
          <a:p>
            <a:pPr lvl="1"/>
            <a:r>
              <a:rPr lang="en-GB" dirty="0"/>
              <a:t>User defined environments	</a:t>
            </a:r>
            <a:r>
              <a:rPr lang="en-GB" dirty="0" smtClean="0">
                <a:solidFill>
                  <a:srgbClr val="E60A0A"/>
                </a:solidFill>
              </a:rPr>
              <a:t>•</a:t>
            </a:r>
            <a:r>
              <a:rPr lang="en-GB" dirty="0" smtClean="0"/>
              <a:t>    Web </a:t>
            </a:r>
            <a:r>
              <a:rPr lang="en-GB" dirty="0"/>
              <a:t>publishing</a:t>
            </a:r>
          </a:p>
          <a:p>
            <a:pPr lvl="1"/>
            <a:r>
              <a:rPr lang="en-GB" dirty="0"/>
              <a:t>Web </a:t>
            </a:r>
            <a:r>
              <a:rPr lang="en-GB" dirty="0" smtClean="0"/>
              <a:t>access </a:t>
            </a:r>
            <a:r>
              <a:rPr lang="en-GB" dirty="0"/>
              <a:t>(portals</a:t>
            </a:r>
            <a:r>
              <a:rPr lang="en-GB" dirty="0" smtClean="0"/>
              <a:t>)	 </a:t>
            </a:r>
            <a:r>
              <a:rPr lang="en-GB" dirty="0"/>
              <a:t>	</a:t>
            </a:r>
            <a:r>
              <a:rPr lang="en-GB" dirty="0" smtClean="0">
                <a:solidFill>
                  <a:srgbClr val="E60A0A"/>
                </a:solidFill>
              </a:rPr>
              <a:t>•</a:t>
            </a:r>
            <a:r>
              <a:rPr lang="en-GB" dirty="0" smtClean="0"/>
              <a:t>    Distributed </a:t>
            </a:r>
            <a:r>
              <a:rPr lang="en-GB" dirty="0"/>
              <a:t>data management</a:t>
            </a:r>
          </a:p>
          <a:p>
            <a:pPr>
              <a:spcBef>
                <a:spcPts val="600"/>
              </a:spcBef>
            </a:pPr>
            <a:r>
              <a:rPr lang="en-GB" dirty="0" smtClean="0"/>
              <a:t>Major </a:t>
            </a:r>
            <a:r>
              <a:rPr lang="en-GB" dirty="0"/>
              <a:t>release </a:t>
            </a:r>
            <a:r>
              <a:rPr lang="en-GB" dirty="0" smtClean="0"/>
              <a:t>each </a:t>
            </a:r>
            <a:r>
              <a:rPr lang="en-GB" dirty="0"/>
              <a:t>year, up to 2 interim releases </a:t>
            </a:r>
            <a:r>
              <a:rPr lang="en-GB" dirty="0" smtClean="0"/>
              <a:t>per </a:t>
            </a:r>
            <a:r>
              <a:rPr lang="en-GB" dirty="0"/>
              <a:t>year</a:t>
            </a:r>
          </a:p>
          <a:p>
            <a:pPr>
              <a:spcBef>
                <a:spcPts val="1200"/>
              </a:spcBef>
            </a:pPr>
            <a:r>
              <a:rPr lang="en-GB" dirty="0"/>
              <a:t>Consider: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Lifecycle Coverage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Scope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Architecture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Modules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Interfaces</a:t>
            </a:r>
          </a:p>
          <a:p>
            <a:pPr lvl="1">
              <a:buFont typeface="+mj-lt"/>
              <a:buAutoNum type="arabicPeriod"/>
            </a:pPr>
            <a:r>
              <a:rPr lang="en-GB" dirty="0" smtClean="0"/>
              <a:t>Processes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161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Lifecycle Coverage	4.1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Cradle supports the </a:t>
            </a:r>
            <a:r>
              <a:rPr lang="en-GB" altLang="en-US" i="1" dirty="0">
                <a:solidFill>
                  <a:srgbClr val="E60A0A"/>
                </a:solidFill>
              </a:rPr>
              <a:t>full lifecycle</a:t>
            </a:r>
            <a:r>
              <a:rPr lang="en-GB" altLang="en-US" dirty="0"/>
              <a:t>, providing </a:t>
            </a:r>
            <a:r>
              <a:rPr lang="en-GB" altLang="en-US" i="1" dirty="0">
                <a:solidFill>
                  <a:srgbClr val="E60A0A"/>
                </a:solidFill>
              </a:rPr>
              <a:t>end-to-end traceability:</a:t>
            </a:r>
            <a:endParaRPr lang="en-GB" dirty="0"/>
          </a:p>
        </p:txBody>
      </p:sp>
      <p:grpSp>
        <p:nvGrpSpPr>
          <p:cNvPr id="53" name="Group 52"/>
          <p:cNvGrpSpPr/>
          <p:nvPr/>
        </p:nvGrpSpPr>
        <p:grpSpPr>
          <a:xfrm>
            <a:off x="457200" y="1600200"/>
            <a:ext cx="6770607" cy="4611688"/>
            <a:chOff x="457200" y="1600200"/>
            <a:chExt cx="6770607" cy="4611688"/>
          </a:xfrm>
        </p:grpSpPr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457200" y="4691063"/>
              <a:ext cx="6770607" cy="0"/>
            </a:xfrm>
            <a:prstGeom prst="line">
              <a:avLst/>
            </a:prstGeom>
            <a:noFill/>
            <a:ln w="12700">
              <a:solidFill>
                <a:srgbClr val="E60A0A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1600533" y="1600200"/>
              <a:ext cx="4792663" cy="838200"/>
              <a:chOff x="2522906" y="939165"/>
              <a:chExt cx="4792663" cy="838200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5624881" y="939165"/>
                <a:ext cx="1690688" cy="838200"/>
                <a:chOff x="5624881" y="939165"/>
                <a:chExt cx="1690688" cy="838200"/>
              </a:xfrm>
            </p:grpSpPr>
            <p:sp>
              <p:nvSpPr>
                <p:cNvPr id="46" name="Freeform 37"/>
                <p:cNvSpPr>
                  <a:spLocks/>
                </p:cNvSpPr>
                <p:nvPr/>
              </p:nvSpPr>
              <p:spPr bwMode="auto">
                <a:xfrm>
                  <a:off x="5624881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47" name="Text Box 38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6063031" y="1285240"/>
                  <a:ext cx="860425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Documentation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25" name="Group 24"/>
              <p:cNvGrpSpPr/>
              <p:nvPr/>
            </p:nvGrpSpPr>
            <p:grpSpPr>
              <a:xfrm>
                <a:off x="2965819" y="939165"/>
                <a:ext cx="1690688" cy="838200"/>
                <a:chOff x="2965819" y="939165"/>
                <a:chExt cx="1690688" cy="838200"/>
              </a:xfrm>
            </p:grpSpPr>
            <p:sp>
              <p:nvSpPr>
                <p:cNvPr id="44" name="Freeform 28"/>
                <p:cNvSpPr>
                  <a:spLocks/>
                </p:cNvSpPr>
                <p:nvPr/>
              </p:nvSpPr>
              <p:spPr bwMode="auto">
                <a:xfrm>
                  <a:off x="2965819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45" name="Text Box 29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3307132" y="1297940"/>
                  <a:ext cx="1030288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Risk Management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26" name="Group 25"/>
              <p:cNvGrpSpPr/>
              <p:nvPr/>
            </p:nvGrpSpPr>
            <p:grpSpPr>
              <a:xfrm>
                <a:off x="2522906" y="939165"/>
                <a:ext cx="1690688" cy="838200"/>
                <a:chOff x="2522906" y="939165"/>
                <a:chExt cx="1690688" cy="838200"/>
              </a:xfrm>
            </p:grpSpPr>
            <p:sp>
              <p:nvSpPr>
                <p:cNvPr id="42" name="Freeform 31"/>
                <p:cNvSpPr>
                  <a:spLocks/>
                </p:cNvSpPr>
                <p:nvPr/>
              </p:nvSpPr>
              <p:spPr bwMode="auto">
                <a:xfrm>
                  <a:off x="2522906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43" name="Text Box 32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2875331" y="1270953"/>
                  <a:ext cx="1095375" cy="1238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Issue Management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27" name="Group 26"/>
              <p:cNvGrpSpPr/>
              <p:nvPr/>
            </p:nvGrpSpPr>
            <p:grpSpPr>
              <a:xfrm>
                <a:off x="4294556" y="939165"/>
                <a:ext cx="1692275" cy="838200"/>
                <a:chOff x="4294556" y="939165"/>
                <a:chExt cx="1692275" cy="838200"/>
              </a:xfrm>
            </p:grpSpPr>
            <p:sp>
              <p:nvSpPr>
                <p:cNvPr id="40" name="Freeform 46"/>
                <p:cNvSpPr>
                  <a:spLocks/>
                </p:cNvSpPr>
                <p:nvPr/>
              </p:nvSpPr>
              <p:spPr bwMode="auto">
                <a:xfrm>
                  <a:off x="4294556" y="939165"/>
                  <a:ext cx="1692275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5 w 1099"/>
                    <a:gd name="T3" fmla="*/ 528 h 528"/>
                    <a:gd name="T4" fmla="*/ 1066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41" name="Text Box 47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4727944" y="1297940"/>
                  <a:ext cx="857250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Access Control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28" name="Group 27"/>
              <p:cNvGrpSpPr/>
              <p:nvPr/>
            </p:nvGrpSpPr>
            <p:grpSpPr>
              <a:xfrm>
                <a:off x="3408731" y="939165"/>
                <a:ext cx="1690688" cy="838200"/>
                <a:chOff x="3408731" y="939165"/>
                <a:chExt cx="1690688" cy="838200"/>
              </a:xfrm>
            </p:grpSpPr>
            <p:sp>
              <p:nvSpPr>
                <p:cNvPr id="38" name="Freeform 34"/>
                <p:cNvSpPr>
                  <a:spLocks/>
                </p:cNvSpPr>
                <p:nvPr/>
              </p:nvSpPr>
              <p:spPr bwMode="auto">
                <a:xfrm>
                  <a:off x="3408731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39" name="Text Box 35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3626219" y="1294765"/>
                  <a:ext cx="1279525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Interface Management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29" name="Group 28"/>
              <p:cNvGrpSpPr/>
              <p:nvPr/>
            </p:nvGrpSpPr>
            <p:grpSpPr>
              <a:xfrm>
                <a:off x="3851644" y="939165"/>
                <a:ext cx="1692275" cy="838200"/>
                <a:chOff x="3851644" y="939165"/>
                <a:chExt cx="1692275" cy="838200"/>
              </a:xfrm>
            </p:grpSpPr>
            <p:sp>
              <p:nvSpPr>
                <p:cNvPr id="36" name="Freeform 25"/>
                <p:cNvSpPr>
                  <a:spLocks/>
                </p:cNvSpPr>
                <p:nvPr/>
              </p:nvSpPr>
              <p:spPr bwMode="auto">
                <a:xfrm>
                  <a:off x="3851644" y="939165"/>
                  <a:ext cx="1692275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5 w 1099"/>
                    <a:gd name="T3" fmla="*/ 528 h 528"/>
                    <a:gd name="T4" fmla="*/ 1066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37" name="Text Box 26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4599357" y="1301115"/>
                  <a:ext cx="198438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CM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30" name="Group 29"/>
              <p:cNvGrpSpPr/>
              <p:nvPr/>
            </p:nvGrpSpPr>
            <p:grpSpPr>
              <a:xfrm>
                <a:off x="4739056" y="939165"/>
                <a:ext cx="1690688" cy="838200"/>
                <a:chOff x="4739056" y="939165"/>
                <a:chExt cx="1690688" cy="838200"/>
              </a:xfrm>
            </p:grpSpPr>
            <p:sp>
              <p:nvSpPr>
                <p:cNvPr id="34" name="Freeform 40"/>
                <p:cNvSpPr>
                  <a:spLocks/>
                </p:cNvSpPr>
                <p:nvPr/>
              </p:nvSpPr>
              <p:spPr bwMode="auto">
                <a:xfrm>
                  <a:off x="4739056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35" name="Text Box 41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4947019" y="1286828"/>
                  <a:ext cx="1314450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Traceability / Coverage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  <p:grpSp>
            <p:nvGrpSpPr>
              <p:cNvPr id="31" name="Group 30"/>
              <p:cNvGrpSpPr/>
              <p:nvPr/>
            </p:nvGrpSpPr>
            <p:grpSpPr>
              <a:xfrm>
                <a:off x="5181969" y="939165"/>
                <a:ext cx="1690688" cy="838200"/>
                <a:chOff x="5181969" y="939165"/>
                <a:chExt cx="1690688" cy="838200"/>
              </a:xfrm>
            </p:grpSpPr>
            <p:sp>
              <p:nvSpPr>
                <p:cNvPr id="32" name="Freeform 43"/>
                <p:cNvSpPr>
                  <a:spLocks/>
                </p:cNvSpPr>
                <p:nvPr/>
              </p:nvSpPr>
              <p:spPr bwMode="auto">
                <a:xfrm>
                  <a:off x="5181969" y="939165"/>
                  <a:ext cx="1690688" cy="838200"/>
                </a:xfrm>
                <a:custGeom>
                  <a:avLst/>
                  <a:gdLst>
                    <a:gd name="T0" fmla="*/ 0 w 1099"/>
                    <a:gd name="T1" fmla="*/ 528 h 528"/>
                    <a:gd name="T2" fmla="*/ 274 w 1099"/>
                    <a:gd name="T3" fmla="*/ 528 h 528"/>
                    <a:gd name="T4" fmla="*/ 1065 w 1099"/>
                    <a:gd name="T5" fmla="*/ 0 h 528"/>
                    <a:gd name="T6" fmla="*/ 791 w 1099"/>
                    <a:gd name="T7" fmla="*/ 0 h 528"/>
                    <a:gd name="T8" fmla="*/ 0 w 1099"/>
                    <a:gd name="T9" fmla="*/ 528 h 5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099" h="528">
                      <a:moveTo>
                        <a:pt x="0" y="528"/>
                      </a:moveTo>
                      <a:lnTo>
                        <a:pt x="283" y="528"/>
                      </a:lnTo>
                      <a:lnTo>
                        <a:pt x="1099" y="0"/>
                      </a:lnTo>
                      <a:lnTo>
                        <a:pt x="816" y="0"/>
                      </a:lnTo>
                      <a:lnTo>
                        <a:pt x="0" y="528"/>
                      </a:lnTo>
                      <a:close/>
                    </a:path>
                  </a:pathLst>
                </a:custGeom>
                <a:solidFill>
                  <a:srgbClr val="B4FFFF">
                    <a:alpha val="50000"/>
                  </a:srgbClr>
                </a:solidFill>
                <a:ln w="12700" cap="flat" cmpd="sng">
                  <a:solidFill>
                    <a:srgbClr val="107FFC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rIns="0" anchor="ctr"/>
                <a:lstStyle/>
                <a:p>
                  <a:endParaRPr lang="en-GB"/>
                </a:p>
              </p:txBody>
            </p:sp>
            <p:sp>
              <p:nvSpPr>
                <p:cNvPr id="33" name="Text Box 44"/>
                <p:cNvSpPr txBox="1">
                  <a:spLocks noChangeArrowheads="1"/>
                </p:cNvSpPr>
                <p:nvPr/>
              </p:nvSpPr>
              <p:spPr bwMode="auto">
                <a:xfrm rot="19560000">
                  <a:off x="5842369" y="1286828"/>
                  <a:ext cx="411163" cy="12223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accent2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1pPr>
                  <a:lvl2pPr marL="742950" indent="-28575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2pPr>
                  <a:lvl3pPr marL="11430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3pPr>
                  <a:lvl4pPr marL="16002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4pPr>
                  <a:lvl5pPr marL="2057400" indent="-228600" eaLnBrk="0" hangingPunct="0"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 b="1">
                      <a:solidFill>
                        <a:schemeClr val="tx1"/>
                      </a:solidFill>
                      <a:latin typeface="Arial Unicode MS" pitchFamily="34" charset="-128"/>
                    </a:defRPr>
                  </a:lvl9pPr>
                </a:lstStyle>
                <a:p>
                  <a:pPr eaLnBrk="1" hangingPunct="1">
                    <a:lnSpc>
                      <a:spcPct val="80000"/>
                    </a:lnSpc>
                  </a:pPr>
                  <a:r>
                    <a:rPr lang="en-US" altLang="en-US" sz="1000" dirty="0">
                      <a:solidFill>
                        <a:srgbClr val="1106E8"/>
                      </a:solidFill>
                      <a:latin typeface="+mn-lt"/>
                    </a:rPr>
                    <a:t>Metrics</a:t>
                  </a:r>
                  <a:endParaRPr lang="en-GB" altLang="en-US" sz="1000" dirty="0">
                    <a:solidFill>
                      <a:srgbClr val="1106E8"/>
                    </a:solidFill>
                    <a:latin typeface="+mn-lt"/>
                  </a:endParaRPr>
                </a:p>
              </p:txBody>
            </p:sp>
          </p:grpSp>
        </p:grpSp>
        <p:sp>
          <p:nvSpPr>
            <p:cNvPr id="6" name="AutoShape 5"/>
            <p:cNvSpPr>
              <a:spLocks noChangeArrowheads="1"/>
            </p:cNvSpPr>
            <p:nvPr/>
          </p:nvSpPr>
          <p:spPr bwMode="auto">
            <a:xfrm flipV="1">
              <a:off x="2637171" y="4687888"/>
              <a:ext cx="1422400" cy="1524000"/>
            </a:xfrm>
            <a:prstGeom prst="triangle">
              <a:avLst>
                <a:gd name="adj" fmla="val 50000"/>
              </a:avLst>
            </a:prstGeom>
            <a:solidFill>
              <a:srgbClr val="FFABCD">
                <a:alpha val="35000"/>
              </a:srgbClr>
            </a:solidFill>
            <a:ln w="12700">
              <a:solidFill>
                <a:srgbClr val="E60A0A"/>
              </a:solidFill>
              <a:miter lim="800000"/>
              <a:headEnd/>
              <a:tailEnd/>
            </a:ln>
            <a:effectLst/>
          </p:spPr>
          <p:txBody>
            <a:bodyPr rot="10800000" wrap="none" lIns="0" rIns="0" anchor="ctr"/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/>
              <a:r>
                <a:rPr lang="en-US" altLang="en-US" dirty="0">
                  <a:solidFill>
                    <a:srgbClr val="E60A0A"/>
                  </a:solidFill>
                  <a:latin typeface="+mn-lt"/>
                </a:rPr>
                <a:t>Discipline</a:t>
              </a:r>
              <a:br>
                <a:rPr lang="en-US" altLang="en-US" dirty="0">
                  <a:solidFill>
                    <a:srgbClr val="E60A0A"/>
                  </a:solidFill>
                  <a:latin typeface="+mn-lt"/>
                </a:rPr>
              </a:br>
              <a:r>
                <a:rPr lang="en-US" altLang="en-US" dirty="0">
                  <a:solidFill>
                    <a:srgbClr val="E60A0A"/>
                  </a:solidFill>
                  <a:latin typeface="+mn-lt"/>
                </a:rPr>
                <a:t>Point</a:t>
              </a:r>
              <a:br>
                <a:rPr lang="en-US" altLang="en-US" dirty="0">
                  <a:solidFill>
                    <a:srgbClr val="E60A0A"/>
                  </a:solidFill>
                  <a:latin typeface="+mn-lt"/>
                </a:rPr>
              </a:br>
              <a:r>
                <a:rPr lang="en-US" altLang="en-US" dirty="0">
                  <a:solidFill>
                    <a:srgbClr val="E60A0A"/>
                  </a:solidFill>
                  <a:latin typeface="+mn-lt"/>
                </a:rPr>
                <a:t>Tools</a:t>
              </a:r>
              <a:endParaRPr lang="en-GB" altLang="en-US" dirty="0">
                <a:solidFill>
                  <a:srgbClr val="E60A0A"/>
                </a:solidFill>
                <a:latin typeface="+mn-lt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57200" y="2578746"/>
              <a:ext cx="111408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400" b="0" dirty="0">
                  <a:solidFill>
                    <a:srgbClr val="1106E8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Requirements</a:t>
              </a:r>
              <a:endParaRPr lang="en-GB" altLang="en-US" sz="1600" b="0" dirty="0">
                <a:solidFill>
                  <a:srgbClr val="1106E8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139702" y="3104523"/>
              <a:ext cx="668453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400" b="0" dirty="0">
                  <a:solidFill>
                    <a:srgbClr val="1106E8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Analysis</a:t>
              </a:r>
              <a:endParaRPr lang="en-GB" altLang="en-US" b="0" dirty="0">
                <a:solidFill>
                  <a:srgbClr val="1106E8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736302" y="4156076"/>
              <a:ext cx="557845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400" b="0" dirty="0">
                  <a:solidFill>
                    <a:srgbClr val="1106E8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Design</a:t>
              </a:r>
              <a:endParaRPr lang="en-GB" altLang="en-US" b="0" dirty="0">
                <a:solidFill>
                  <a:srgbClr val="1106E8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527048" y="4864492"/>
              <a:ext cx="1080424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b="0" dirty="0">
                  <a:solidFill>
                    <a:srgbClr val="E60A0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Detailed Design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1874520" y="5524892"/>
              <a:ext cx="1048364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b="0" dirty="0">
                  <a:solidFill>
                    <a:srgbClr val="E60A0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Implementation</a:t>
              </a:r>
            </a:p>
          </p:txBody>
        </p:sp>
        <p:sp>
          <p:nvSpPr>
            <p:cNvPr id="18" name="Text Box 19"/>
            <p:cNvSpPr txBox="1">
              <a:spLocks noChangeArrowheads="1"/>
            </p:cNvSpPr>
            <p:nvPr/>
          </p:nvSpPr>
          <p:spPr bwMode="auto">
            <a:xfrm>
              <a:off x="6275844" y="3331517"/>
              <a:ext cx="880049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400" dirty="0" smtClean="0">
                  <a:solidFill>
                    <a:srgbClr val="00CC00"/>
                  </a:solidFill>
                  <a:latin typeface="+mn-lt"/>
                </a:rPr>
                <a:t>Systems</a:t>
              </a:r>
              <a:br>
                <a:rPr lang="en-GB" altLang="en-US" sz="1400" dirty="0" smtClean="0">
                  <a:solidFill>
                    <a:srgbClr val="00CC00"/>
                  </a:solidFill>
                  <a:latin typeface="+mn-lt"/>
                </a:rPr>
              </a:br>
              <a:r>
                <a:rPr lang="en-GB" altLang="en-US" sz="1400" dirty="0" smtClean="0">
                  <a:solidFill>
                    <a:srgbClr val="00CC00"/>
                  </a:solidFill>
                  <a:latin typeface="+mn-lt"/>
                </a:rPr>
                <a:t>Engineering</a:t>
              </a:r>
              <a:endParaRPr lang="en-GB" altLang="en-US" sz="1400" dirty="0">
                <a:solidFill>
                  <a:srgbClr val="00CC00"/>
                </a:solidFill>
                <a:latin typeface="+mn-lt"/>
              </a:endParaRPr>
            </a:p>
          </p:txBody>
        </p:sp>
        <p:sp>
          <p:nvSpPr>
            <p:cNvPr id="19" name="Text Box 20"/>
            <p:cNvSpPr txBox="1">
              <a:spLocks noChangeArrowheads="1"/>
            </p:cNvSpPr>
            <p:nvPr/>
          </p:nvSpPr>
          <p:spPr bwMode="auto">
            <a:xfrm>
              <a:off x="5440680" y="4802188"/>
              <a:ext cx="1715213" cy="12311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400" dirty="0" smtClean="0">
                  <a:solidFill>
                    <a:srgbClr val="00CC00"/>
                  </a:solidFill>
                  <a:latin typeface="+mn-lt"/>
                </a:rPr>
                <a:t>Engineering Disciplines</a:t>
              </a:r>
              <a:r>
                <a:rPr lang="en-GB" altLang="en-US" dirty="0" smtClean="0">
                  <a:solidFill>
                    <a:srgbClr val="00CC00"/>
                  </a:solidFill>
                  <a:latin typeface="+mn-lt"/>
                </a:rPr>
                <a:t/>
              </a:r>
              <a:br>
                <a:rPr lang="en-GB" altLang="en-US" dirty="0" smtClean="0">
                  <a:solidFill>
                    <a:srgbClr val="00CC00"/>
                  </a:solidFill>
                  <a:latin typeface="+mn-lt"/>
                </a:rPr>
              </a:br>
              <a:r>
                <a:rPr lang="en-GB" altLang="en-US" b="0" dirty="0" smtClean="0">
                  <a:solidFill>
                    <a:srgbClr val="00CC00"/>
                  </a:solidFill>
                  <a:latin typeface="+mn-lt"/>
                </a:rPr>
                <a:t>Mechanical</a:t>
              </a:r>
              <a:r>
                <a:rPr lang="en-GB" altLang="en-US" b="0" dirty="0">
                  <a:solidFill>
                    <a:srgbClr val="00CC00"/>
                  </a:solidFill>
                  <a:latin typeface="+mn-lt"/>
                </a:rPr>
                <a:t>,</a:t>
              </a:r>
              <a:br>
                <a:rPr lang="en-GB" altLang="en-US" b="0" dirty="0">
                  <a:solidFill>
                    <a:srgbClr val="00CC00"/>
                  </a:solidFill>
                  <a:latin typeface="+mn-lt"/>
                </a:rPr>
              </a:br>
              <a:r>
                <a:rPr lang="en-GB" altLang="en-US" b="0" dirty="0" smtClean="0">
                  <a:solidFill>
                    <a:srgbClr val="00CC00"/>
                  </a:solidFill>
                  <a:latin typeface="+mn-lt"/>
                </a:rPr>
                <a:t>Electrical,</a:t>
              </a:r>
              <a:br>
                <a:rPr lang="en-GB" altLang="en-US" b="0" dirty="0" smtClean="0">
                  <a:solidFill>
                    <a:srgbClr val="00CC00"/>
                  </a:solidFill>
                  <a:latin typeface="+mn-lt"/>
                </a:rPr>
              </a:br>
              <a:r>
                <a:rPr lang="en-GB" altLang="en-US" b="0" dirty="0" smtClean="0">
                  <a:solidFill>
                    <a:srgbClr val="00CC00"/>
                  </a:solidFill>
                  <a:latin typeface="+mn-lt"/>
                </a:rPr>
                <a:t>Electronic,</a:t>
              </a:r>
              <a:br>
                <a:rPr lang="en-GB" altLang="en-US" b="0" dirty="0" smtClean="0">
                  <a:solidFill>
                    <a:srgbClr val="00CC00"/>
                  </a:solidFill>
                  <a:latin typeface="+mn-lt"/>
                </a:rPr>
              </a:br>
              <a:r>
                <a:rPr lang="en-GB" altLang="en-US" b="0" dirty="0" smtClean="0">
                  <a:solidFill>
                    <a:srgbClr val="00CC00"/>
                  </a:solidFill>
                  <a:latin typeface="+mn-lt"/>
                </a:rPr>
                <a:t>Civil,</a:t>
              </a:r>
              <a:br>
                <a:rPr lang="en-GB" altLang="en-US" b="0" dirty="0" smtClean="0">
                  <a:solidFill>
                    <a:srgbClr val="00CC00"/>
                  </a:solidFill>
                  <a:latin typeface="+mn-lt"/>
                </a:rPr>
              </a:br>
              <a:r>
                <a:rPr lang="en-GB" altLang="en-US" b="0" dirty="0" smtClean="0">
                  <a:solidFill>
                    <a:srgbClr val="00CC00"/>
                  </a:solidFill>
                  <a:latin typeface="+mn-lt"/>
                </a:rPr>
                <a:t>Software</a:t>
              </a:r>
              <a:endParaRPr lang="en-GB" altLang="en-US" b="0" dirty="0">
                <a:solidFill>
                  <a:srgbClr val="00CC00"/>
                </a:solidFill>
                <a:latin typeface="+mn-lt"/>
              </a:endParaRPr>
            </a:p>
          </p:txBody>
        </p:sp>
        <p:sp>
          <p:nvSpPr>
            <p:cNvPr id="20" name="AutoShape 21"/>
            <p:cNvSpPr>
              <a:spLocks noChangeArrowheads="1"/>
            </p:cNvSpPr>
            <p:nvPr/>
          </p:nvSpPr>
          <p:spPr bwMode="auto">
            <a:xfrm>
              <a:off x="1592596" y="2438400"/>
              <a:ext cx="3505200" cy="2247900"/>
            </a:xfrm>
            <a:custGeom>
              <a:avLst/>
              <a:gdLst>
                <a:gd name="T0" fmla="*/ 1880 w 21600"/>
                <a:gd name="T1" fmla="*/ 708 h 21600"/>
                <a:gd name="T2" fmla="*/ 1104 w 21600"/>
                <a:gd name="T3" fmla="*/ 1416 h 21600"/>
                <a:gd name="T4" fmla="*/ 328 w 21600"/>
                <a:gd name="T5" fmla="*/ 708 h 21600"/>
                <a:gd name="T6" fmla="*/ 1104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009 w 21600"/>
                <a:gd name="T13" fmla="*/ 5003 h 21600"/>
                <a:gd name="T14" fmla="*/ 16591 w 21600"/>
                <a:gd name="T15" fmla="*/ 1659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417" y="21600"/>
                  </a:lnTo>
                  <a:lnTo>
                    <a:pt x="1518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4FFFF">
                <a:alpha val="50000"/>
              </a:srgbClr>
            </a:solidFill>
            <a:ln w="6350">
              <a:solidFill>
                <a:srgbClr val="00CCFF"/>
              </a:solidFill>
              <a:miter lim="800000"/>
              <a:headEnd/>
              <a:tailEnd/>
            </a:ln>
            <a:effectLst/>
          </p:spPr>
          <p:txBody>
            <a:bodyPr wrap="none" lIns="0" rIns="0" anchor="ctr"/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ctr" eaLnBrk="1" hangingPunct="1"/>
              <a:r>
                <a:rPr lang="en-US" altLang="en-US" sz="2000" dirty="0">
                  <a:solidFill>
                    <a:srgbClr val="1106E8"/>
                  </a:solidFill>
                  <a:latin typeface="+mn-lt"/>
                </a:rPr>
                <a:t>Cradle</a:t>
              </a:r>
              <a:endParaRPr lang="en-GB" altLang="en-US" sz="1800" dirty="0">
                <a:solidFill>
                  <a:srgbClr val="1106E8"/>
                </a:solidFill>
                <a:latin typeface="+mn-lt"/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1600533" y="2439988"/>
              <a:ext cx="3505200" cy="2251075"/>
            </a:xfrm>
            <a:custGeom>
              <a:avLst/>
              <a:gdLst>
                <a:gd name="T0" fmla="*/ 0 w 2208"/>
                <a:gd name="T1" fmla="*/ 0 h 1418"/>
                <a:gd name="T2" fmla="*/ 651 w 2208"/>
                <a:gd name="T3" fmla="*/ 1418 h 1418"/>
                <a:gd name="T4" fmla="*/ 1554 w 2208"/>
                <a:gd name="T5" fmla="*/ 1418 h 1418"/>
                <a:gd name="T6" fmla="*/ 2208 w 2208"/>
                <a:gd name="T7" fmla="*/ 0 h 14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08" h="1418">
                  <a:moveTo>
                    <a:pt x="0" y="0"/>
                  </a:moveTo>
                  <a:lnTo>
                    <a:pt x="651" y="1418"/>
                  </a:lnTo>
                  <a:lnTo>
                    <a:pt x="1554" y="1418"/>
                  </a:lnTo>
                  <a:lnTo>
                    <a:pt x="2208" y="0"/>
                  </a:lnTo>
                </a:path>
              </a:pathLst>
            </a:custGeom>
            <a:noFill/>
            <a:ln w="31750">
              <a:solidFill>
                <a:srgbClr val="0A0A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endParaRPr lang="en-GB">
                <a:solidFill>
                  <a:srgbClr val="0A0AB2"/>
                </a:solidFill>
              </a:endParaRPr>
            </a:p>
          </p:txBody>
        </p:sp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1094985" y="3630300"/>
              <a:ext cx="95539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sz="1400" b="0" dirty="0">
                  <a:solidFill>
                    <a:srgbClr val="1106E8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Architecture</a:t>
              </a:r>
              <a:endParaRPr lang="en-GB" altLang="en-US" b="0" dirty="0">
                <a:solidFill>
                  <a:srgbClr val="1106E8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3840480" y="5524892"/>
              <a:ext cx="59574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b="0" dirty="0">
                  <a:solidFill>
                    <a:srgbClr val="E60A0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Unit Test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4955861" y="3103993"/>
              <a:ext cx="773738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r>
                <a:rPr lang="en-GB" altLang="en-US" sz="1400" b="0" dirty="0">
                  <a:solidFill>
                    <a:srgbClr val="1106E8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Validation</a:t>
              </a:r>
              <a:endParaRPr lang="en-GB" altLang="en-US" b="0" dirty="0">
                <a:solidFill>
                  <a:srgbClr val="1106E8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4726306" y="3629240"/>
              <a:ext cx="1219180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r>
                <a:rPr lang="en-GB" altLang="en-US" sz="1400" b="0" dirty="0">
                  <a:solidFill>
                    <a:srgbClr val="1106E8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Integration Test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4467702" y="4154488"/>
              <a:ext cx="876587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r>
                <a:rPr lang="en-GB" altLang="en-US" sz="1400" b="0" dirty="0">
                  <a:solidFill>
                    <a:srgbClr val="1106E8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Verification</a:t>
              </a:r>
              <a:endParaRPr lang="en-GB" altLang="en-US" b="0" dirty="0">
                <a:solidFill>
                  <a:srgbClr val="1106E8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4131713" y="4864492"/>
              <a:ext cx="824969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algn="r" eaLnBrk="1" hangingPunct="1"/>
              <a:r>
                <a:rPr lang="en-GB" altLang="en-US" b="0" dirty="0">
                  <a:solidFill>
                    <a:srgbClr val="E60A0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Module Test</a:t>
              </a:r>
            </a:p>
          </p:txBody>
        </p:sp>
        <p:sp>
          <p:nvSpPr>
            <p:cNvPr id="23" name="Text Box 12"/>
            <p:cNvSpPr txBox="1">
              <a:spLocks noChangeArrowheads="1"/>
            </p:cNvSpPr>
            <p:nvPr/>
          </p:nvSpPr>
          <p:spPr bwMode="auto">
            <a:xfrm>
              <a:off x="5210652" y="2578746"/>
              <a:ext cx="936154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>
              <a:spAutoFit/>
            </a:bodyPr>
            <a:lstStyle>
              <a:lvl1pPr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1pPr>
              <a:lvl2pPr marL="742950" indent="-28575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2pPr>
              <a:lvl3pPr marL="11430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3pPr>
              <a:lvl4pPr marL="16002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4pPr>
              <a:lvl5pPr marL="2057400" indent="-228600" eaLnBrk="0" hangingPunct="0"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 b="1">
                  <a:solidFill>
                    <a:schemeClr val="tx1"/>
                  </a:solidFill>
                  <a:latin typeface="Arial Unicode MS" pitchFamily="34" charset="-128"/>
                </a:defRPr>
              </a:lvl9pPr>
            </a:lstStyle>
            <a:p>
              <a:pPr eaLnBrk="1" hangingPunct="1"/>
              <a:r>
                <a:rPr lang="en-GB" altLang="en-US" sz="1400" b="0" dirty="0">
                  <a:solidFill>
                    <a:srgbClr val="1106E8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Acceptance</a:t>
              </a:r>
              <a:endParaRPr lang="en-GB" altLang="en-US" b="0" dirty="0">
                <a:solidFill>
                  <a:srgbClr val="1106E8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46222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Lifecycle Coverage: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Both at multiple levels: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and in phased or</a:t>
            </a:r>
            <a:br>
              <a:rPr lang="en-GB" dirty="0"/>
            </a:br>
            <a:r>
              <a:rPr lang="en-GB" dirty="0"/>
              <a:t>agile processes</a:t>
            </a:r>
            <a:r>
              <a:rPr lang="en-GB" dirty="0" smtClean="0"/>
              <a:t>:</a:t>
            </a:r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3077772" y="2313520"/>
            <a:ext cx="1699561" cy="1086649"/>
            <a:chOff x="4933118" y="4675729"/>
            <a:chExt cx="1699561" cy="1086649"/>
          </a:xfrm>
          <a:scene3d>
            <a:camera prst="orthographicFront">
              <a:rot lat="19200000" lon="21318000" rev="21000000"/>
            </a:camera>
            <a:lightRig rig="threePt" dir="t"/>
          </a:scene3d>
        </p:grpSpPr>
        <p:sp>
          <p:nvSpPr>
            <p:cNvPr id="5" name="Trapezoid 4"/>
            <p:cNvSpPr/>
            <p:nvPr/>
          </p:nvSpPr>
          <p:spPr>
            <a:xfrm flipV="1">
              <a:off x="5372633" y="5496260"/>
              <a:ext cx="785259" cy="266118"/>
            </a:xfrm>
            <a:prstGeom prst="trapezoid">
              <a:avLst/>
            </a:prstGeom>
            <a:gradFill>
              <a:gsLst>
                <a:gs pos="0">
                  <a:srgbClr val="4959F5"/>
                </a:gs>
                <a:gs pos="100000">
                  <a:srgbClr val="9FE7EF"/>
                </a:gs>
              </a:gsLst>
              <a:lin ang="5400000" scaled="0"/>
            </a:gra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">
                <a:solidFill>
                  <a:prstClr val="white"/>
                </a:solidFill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933118" y="4675729"/>
              <a:ext cx="1699561" cy="1086649"/>
              <a:chOff x="4933118" y="4675729"/>
              <a:chExt cx="1699561" cy="1086649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4933118" y="4675729"/>
                <a:ext cx="1699561" cy="1086649"/>
                <a:chOff x="4933118" y="4675729"/>
                <a:chExt cx="1699561" cy="1086649"/>
              </a:xfrm>
            </p:grpSpPr>
            <p:sp>
              <p:nvSpPr>
                <p:cNvPr id="19" name="Parallelogram 18"/>
                <p:cNvSpPr/>
                <p:nvPr/>
              </p:nvSpPr>
              <p:spPr>
                <a:xfrm>
                  <a:off x="5683104" y="4675729"/>
                  <a:ext cx="949575" cy="1086649"/>
                </a:xfrm>
                <a:prstGeom prst="parallelogram">
                  <a:avLst>
                    <a:gd name="adj" fmla="val 42874"/>
                  </a:avLst>
                </a:prstGeom>
                <a:gradFill>
                  <a:gsLst>
                    <a:gs pos="0">
                      <a:srgbClr val="4959F5"/>
                    </a:gs>
                    <a:gs pos="100000">
                      <a:srgbClr val="9FE7EF"/>
                    </a:gs>
                  </a:gsLst>
                  <a:lin ang="5400000" scaled="0"/>
                </a:gradFill>
                <a:ln>
                  <a:noFill/>
                </a:ln>
                <a:sp3d extrusionH="127000">
                  <a:bevelT w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0" name="Parallelogram 19"/>
                <p:cNvSpPr/>
                <p:nvPr/>
              </p:nvSpPr>
              <p:spPr>
                <a:xfrm flipV="1">
                  <a:off x="4933118" y="4675729"/>
                  <a:ext cx="949575" cy="1086649"/>
                </a:xfrm>
                <a:prstGeom prst="parallelogram">
                  <a:avLst>
                    <a:gd name="adj" fmla="val 42874"/>
                  </a:avLst>
                </a:prstGeom>
                <a:gradFill>
                  <a:gsLst>
                    <a:gs pos="0">
                      <a:srgbClr val="9FE7EF"/>
                    </a:gs>
                    <a:gs pos="100000">
                      <a:srgbClr val="4959F5"/>
                    </a:gs>
                  </a:gsLst>
                  <a:lin ang="5400000" scaled="0"/>
                </a:gradFill>
                <a:ln>
                  <a:noFill/>
                </a:ln>
                <a:sp3d extrusionH="127000">
                  <a:bevelT w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6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8" name="Group 7"/>
              <p:cNvGrpSpPr/>
              <p:nvPr/>
            </p:nvGrpSpPr>
            <p:grpSpPr>
              <a:xfrm>
                <a:off x="5085662" y="4741161"/>
                <a:ext cx="1381609" cy="967513"/>
                <a:chOff x="5085662" y="4741161"/>
                <a:chExt cx="1381609" cy="967513"/>
              </a:xfrm>
            </p:grpSpPr>
            <p:sp>
              <p:nvSpPr>
                <p:cNvPr id="9" name="TextBox 8"/>
                <p:cNvSpPr txBox="1"/>
                <p:nvPr/>
              </p:nvSpPr>
              <p:spPr>
                <a:xfrm>
                  <a:off x="5459130" y="5593258"/>
                  <a:ext cx="647613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Implementation</a:t>
                  </a: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5085662" y="4741161"/>
                  <a:ext cx="327013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Analysis</a:t>
                  </a: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5094251" y="4958032"/>
                  <a:ext cx="485710" cy="100027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50" b="1" dirty="0" smtClean="0">
                      <a:solidFill>
                        <a:prstClr val="black"/>
                      </a:solidFill>
                    </a:rPr>
                    <a:t>Requirements</a:t>
                  </a:r>
                  <a:endParaRPr lang="en-GB" sz="650" b="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5165011" y="5159514"/>
                  <a:ext cx="495328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Architecture</a:t>
                  </a: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5355662" y="5376386"/>
                  <a:ext cx="267702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Design</a:t>
                  </a: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5824728" y="5422837"/>
                  <a:ext cx="464871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Verification</a:t>
                  </a:r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5888736" y="5252418"/>
                  <a:ext cx="445635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Integration</a:t>
                  </a:r>
                </a:p>
              </p:txBody>
            </p:sp>
            <p:sp>
              <p:nvSpPr>
                <p:cNvPr id="16" name="TextBox 15"/>
                <p:cNvSpPr txBox="1"/>
                <p:nvPr/>
              </p:nvSpPr>
              <p:spPr>
                <a:xfrm>
                  <a:off x="5971447" y="5081999"/>
                  <a:ext cx="411972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Validation</a:t>
                  </a:r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6005233" y="4911580"/>
                  <a:ext cx="458459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Acceptance</a:t>
                  </a: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6157891" y="4741161"/>
                  <a:ext cx="309380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 smtClean="0">
                      <a:solidFill>
                        <a:prstClr val="black"/>
                      </a:solidFill>
                    </a:rPr>
                    <a:t>Release</a:t>
                  </a:r>
                  <a:endParaRPr lang="en-GB" sz="750" b="1" dirty="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grpSp>
        <p:nvGrpSpPr>
          <p:cNvPr id="21" name="Group 20"/>
          <p:cNvGrpSpPr/>
          <p:nvPr/>
        </p:nvGrpSpPr>
        <p:grpSpPr>
          <a:xfrm>
            <a:off x="3077772" y="1752773"/>
            <a:ext cx="1699561" cy="1086649"/>
            <a:chOff x="4933118" y="4675729"/>
            <a:chExt cx="1699561" cy="1086649"/>
          </a:xfrm>
          <a:scene3d>
            <a:camera prst="orthographicFront">
              <a:rot lat="19200000" lon="21318000" rev="21000000"/>
            </a:camera>
            <a:lightRig rig="threePt" dir="t"/>
          </a:scene3d>
        </p:grpSpPr>
        <p:sp>
          <p:nvSpPr>
            <p:cNvPr id="22" name="Trapezoid 21"/>
            <p:cNvSpPr/>
            <p:nvPr/>
          </p:nvSpPr>
          <p:spPr>
            <a:xfrm flipV="1">
              <a:off x="5372633" y="5496260"/>
              <a:ext cx="785259" cy="266118"/>
            </a:xfrm>
            <a:prstGeom prst="trapezoid">
              <a:avLst/>
            </a:prstGeom>
            <a:gradFill>
              <a:gsLst>
                <a:gs pos="0">
                  <a:srgbClr val="4959F5"/>
                </a:gs>
                <a:gs pos="100000">
                  <a:srgbClr val="9FE7EF"/>
                </a:gs>
              </a:gsLst>
              <a:lin ang="5400000" scaled="0"/>
            </a:gra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">
                <a:solidFill>
                  <a:prstClr val="white"/>
                </a:solidFill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933118" y="4675729"/>
              <a:ext cx="1699561" cy="1086649"/>
              <a:chOff x="4933118" y="4675729"/>
              <a:chExt cx="1699561" cy="1086649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4933118" y="4675729"/>
                <a:ext cx="1699561" cy="1086649"/>
                <a:chOff x="4933118" y="4675729"/>
                <a:chExt cx="1699561" cy="1086649"/>
              </a:xfrm>
            </p:grpSpPr>
            <p:sp>
              <p:nvSpPr>
                <p:cNvPr id="36" name="Parallelogram 35"/>
                <p:cNvSpPr/>
                <p:nvPr/>
              </p:nvSpPr>
              <p:spPr>
                <a:xfrm>
                  <a:off x="5683104" y="4675729"/>
                  <a:ext cx="949575" cy="1086649"/>
                </a:xfrm>
                <a:prstGeom prst="parallelogram">
                  <a:avLst>
                    <a:gd name="adj" fmla="val 42874"/>
                  </a:avLst>
                </a:prstGeom>
                <a:gradFill>
                  <a:gsLst>
                    <a:gs pos="0">
                      <a:srgbClr val="4959F5"/>
                    </a:gs>
                    <a:gs pos="100000">
                      <a:srgbClr val="9FE7EF"/>
                    </a:gs>
                  </a:gsLst>
                  <a:lin ang="5400000" scaled="0"/>
                </a:gradFill>
                <a:ln>
                  <a:noFill/>
                </a:ln>
                <a:sp3d extrusionH="127000">
                  <a:bevelT w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7" name="Parallelogram 36"/>
                <p:cNvSpPr/>
                <p:nvPr/>
              </p:nvSpPr>
              <p:spPr>
                <a:xfrm flipV="1">
                  <a:off x="4933118" y="4675729"/>
                  <a:ext cx="949575" cy="1086649"/>
                </a:xfrm>
                <a:prstGeom prst="parallelogram">
                  <a:avLst>
                    <a:gd name="adj" fmla="val 42874"/>
                  </a:avLst>
                </a:prstGeom>
                <a:gradFill>
                  <a:gsLst>
                    <a:gs pos="0">
                      <a:srgbClr val="9FE7EF"/>
                    </a:gs>
                    <a:gs pos="100000">
                      <a:srgbClr val="4959F5"/>
                    </a:gs>
                  </a:gsLst>
                  <a:lin ang="5400000" scaled="0"/>
                </a:gradFill>
                <a:ln>
                  <a:noFill/>
                </a:ln>
                <a:sp3d extrusionH="127000">
                  <a:bevelT w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6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25" name="Group 24"/>
              <p:cNvGrpSpPr/>
              <p:nvPr/>
            </p:nvGrpSpPr>
            <p:grpSpPr>
              <a:xfrm>
                <a:off x="5085662" y="4741161"/>
                <a:ext cx="1381609" cy="967513"/>
                <a:chOff x="5085662" y="4741161"/>
                <a:chExt cx="1381609" cy="967513"/>
              </a:xfrm>
            </p:grpSpPr>
            <p:sp>
              <p:nvSpPr>
                <p:cNvPr id="26" name="TextBox 25"/>
                <p:cNvSpPr txBox="1"/>
                <p:nvPr/>
              </p:nvSpPr>
              <p:spPr>
                <a:xfrm>
                  <a:off x="5459130" y="5593258"/>
                  <a:ext cx="647613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Implementation</a:t>
                  </a: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5085662" y="4741161"/>
                  <a:ext cx="327013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Analysis</a:t>
                  </a: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5094251" y="4958032"/>
                  <a:ext cx="485710" cy="100027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50" b="1" dirty="0" smtClean="0">
                      <a:solidFill>
                        <a:prstClr val="black"/>
                      </a:solidFill>
                    </a:rPr>
                    <a:t>Requirements</a:t>
                  </a:r>
                  <a:endParaRPr lang="en-GB" sz="650" b="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5165011" y="5159514"/>
                  <a:ext cx="495328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Architecture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>
                  <a:off x="5355662" y="5376386"/>
                  <a:ext cx="267702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Design</a:t>
                  </a:r>
                </a:p>
              </p:txBody>
            </p:sp>
            <p:sp>
              <p:nvSpPr>
                <p:cNvPr id="31" name="TextBox 30"/>
                <p:cNvSpPr txBox="1"/>
                <p:nvPr/>
              </p:nvSpPr>
              <p:spPr>
                <a:xfrm>
                  <a:off x="5824728" y="5422837"/>
                  <a:ext cx="464871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Verification</a:t>
                  </a:r>
                </a:p>
              </p:txBody>
            </p:sp>
            <p:sp>
              <p:nvSpPr>
                <p:cNvPr id="32" name="TextBox 31"/>
                <p:cNvSpPr txBox="1"/>
                <p:nvPr/>
              </p:nvSpPr>
              <p:spPr>
                <a:xfrm>
                  <a:off x="5888736" y="5252418"/>
                  <a:ext cx="445635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Integration</a:t>
                  </a:r>
                </a:p>
              </p:txBody>
            </p:sp>
            <p:sp>
              <p:nvSpPr>
                <p:cNvPr id="33" name="TextBox 32"/>
                <p:cNvSpPr txBox="1"/>
                <p:nvPr/>
              </p:nvSpPr>
              <p:spPr>
                <a:xfrm>
                  <a:off x="5971447" y="5081999"/>
                  <a:ext cx="411972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Validation</a:t>
                  </a: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6005233" y="4911580"/>
                  <a:ext cx="458459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Acceptance</a:t>
                  </a:r>
                </a:p>
              </p:txBody>
            </p:sp>
            <p:sp>
              <p:nvSpPr>
                <p:cNvPr id="35" name="TextBox 34"/>
                <p:cNvSpPr txBox="1"/>
                <p:nvPr/>
              </p:nvSpPr>
              <p:spPr>
                <a:xfrm>
                  <a:off x="6157891" y="4741161"/>
                  <a:ext cx="309380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 smtClean="0">
                      <a:solidFill>
                        <a:prstClr val="black"/>
                      </a:solidFill>
                    </a:rPr>
                    <a:t>Release</a:t>
                  </a:r>
                  <a:endParaRPr lang="en-GB" sz="750" b="1" dirty="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grpSp>
        <p:nvGrpSpPr>
          <p:cNvPr id="38" name="Group 37"/>
          <p:cNvGrpSpPr/>
          <p:nvPr/>
        </p:nvGrpSpPr>
        <p:grpSpPr>
          <a:xfrm>
            <a:off x="2344272" y="3600828"/>
            <a:ext cx="5086349" cy="2717423"/>
            <a:chOff x="2637014" y="3289565"/>
            <a:chExt cx="6289865" cy="3360411"/>
          </a:xfrm>
          <a:scene3d>
            <a:camera prst="orthographicFront">
              <a:rot lat="19200000" lon="21318000" rev="21000000"/>
            </a:camera>
            <a:lightRig rig="threePt" dir="t"/>
          </a:scene3d>
        </p:grpSpPr>
        <p:sp>
          <p:nvSpPr>
            <p:cNvPr id="39" name="Block Arc 38"/>
            <p:cNvSpPr/>
            <p:nvPr/>
          </p:nvSpPr>
          <p:spPr>
            <a:xfrm>
              <a:off x="3104861" y="3329555"/>
              <a:ext cx="2371846" cy="2695234"/>
            </a:xfrm>
            <a:prstGeom prst="blockArc">
              <a:avLst>
                <a:gd name="adj1" fmla="val 11805547"/>
                <a:gd name="adj2" fmla="val 28959"/>
                <a:gd name="adj3" fmla="val 22967"/>
              </a:avLst>
            </a:prstGeom>
            <a:gradFill flip="none" rotWithShape="1">
              <a:gsLst>
                <a:gs pos="84000">
                  <a:srgbClr val="4959F5"/>
                </a:gs>
                <a:gs pos="0">
                  <a:srgbClr val="9FE7EF"/>
                </a:gs>
              </a:gsLst>
              <a:lin ang="5400000" scaled="1"/>
              <a:tileRect/>
            </a:gra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sz="1200" b="1">
                <a:solidFill>
                  <a:prstClr val="black"/>
                </a:solidFill>
              </a:endParaRPr>
            </a:p>
          </p:txBody>
        </p:sp>
        <p:sp>
          <p:nvSpPr>
            <p:cNvPr id="40" name="Block Arc 39"/>
            <p:cNvSpPr/>
            <p:nvPr/>
          </p:nvSpPr>
          <p:spPr>
            <a:xfrm flipH="1">
              <a:off x="6087187" y="3329555"/>
              <a:ext cx="2371846" cy="2695234"/>
            </a:xfrm>
            <a:prstGeom prst="blockArc">
              <a:avLst>
                <a:gd name="adj1" fmla="val 11805547"/>
                <a:gd name="adj2" fmla="val 28959"/>
                <a:gd name="adj3" fmla="val 22967"/>
              </a:avLst>
            </a:prstGeom>
            <a:gradFill flip="none" rotWithShape="1">
              <a:gsLst>
                <a:gs pos="84000">
                  <a:srgbClr val="4959F5"/>
                </a:gs>
                <a:gs pos="0">
                  <a:srgbClr val="9FE7EF"/>
                </a:gs>
              </a:gsLst>
              <a:lin ang="5400000" scaled="1"/>
              <a:tileRect/>
            </a:gra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sz="1200" b="1">
                <a:solidFill>
                  <a:prstClr val="black"/>
                </a:solidFill>
              </a:endParaRPr>
            </a:p>
          </p:txBody>
        </p:sp>
        <p:sp>
          <p:nvSpPr>
            <p:cNvPr id="41" name="Trapezoid 40"/>
            <p:cNvSpPr/>
            <p:nvPr/>
          </p:nvSpPr>
          <p:spPr>
            <a:xfrm flipV="1">
              <a:off x="5372633" y="5496260"/>
              <a:ext cx="785259" cy="266118"/>
            </a:xfrm>
            <a:prstGeom prst="trapezoid">
              <a:avLst/>
            </a:prstGeom>
            <a:gradFill>
              <a:gsLst>
                <a:gs pos="0">
                  <a:srgbClr val="4959F5"/>
                </a:gs>
                <a:gs pos="100000">
                  <a:srgbClr val="9FE7EF"/>
                </a:gs>
              </a:gsLst>
              <a:lin ang="5400000" scaled="0"/>
            </a:gra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">
                <a:solidFill>
                  <a:prstClr val="white"/>
                </a:solidFill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4933118" y="4675729"/>
              <a:ext cx="1699561" cy="1086649"/>
              <a:chOff x="4933118" y="4675729"/>
              <a:chExt cx="1699561" cy="1086649"/>
            </a:xfrm>
          </p:grpSpPr>
          <p:grpSp>
            <p:nvGrpSpPr>
              <p:cNvPr id="55" name="Group 54"/>
              <p:cNvGrpSpPr/>
              <p:nvPr/>
            </p:nvGrpSpPr>
            <p:grpSpPr>
              <a:xfrm>
                <a:off x="4933118" y="4675729"/>
                <a:ext cx="1699561" cy="1086649"/>
                <a:chOff x="4933118" y="4675729"/>
                <a:chExt cx="1699561" cy="1086649"/>
              </a:xfrm>
            </p:grpSpPr>
            <p:sp>
              <p:nvSpPr>
                <p:cNvPr id="67" name="Parallelogram 66"/>
                <p:cNvSpPr/>
                <p:nvPr/>
              </p:nvSpPr>
              <p:spPr>
                <a:xfrm>
                  <a:off x="5683104" y="4675729"/>
                  <a:ext cx="949575" cy="1086649"/>
                </a:xfrm>
                <a:prstGeom prst="parallelogram">
                  <a:avLst>
                    <a:gd name="adj" fmla="val 42874"/>
                  </a:avLst>
                </a:prstGeom>
                <a:gradFill>
                  <a:gsLst>
                    <a:gs pos="0">
                      <a:srgbClr val="4959F5"/>
                    </a:gs>
                    <a:gs pos="100000">
                      <a:srgbClr val="9FE7EF"/>
                    </a:gs>
                  </a:gsLst>
                  <a:lin ang="5400000" scaled="0"/>
                </a:gradFill>
                <a:ln>
                  <a:noFill/>
                </a:ln>
                <a:sp3d extrusionH="127000">
                  <a:bevelT w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8" name="Parallelogram 67"/>
                <p:cNvSpPr/>
                <p:nvPr/>
              </p:nvSpPr>
              <p:spPr>
                <a:xfrm flipV="1">
                  <a:off x="4933118" y="4675729"/>
                  <a:ext cx="949575" cy="1086649"/>
                </a:xfrm>
                <a:prstGeom prst="parallelogram">
                  <a:avLst>
                    <a:gd name="adj" fmla="val 42874"/>
                  </a:avLst>
                </a:prstGeom>
                <a:gradFill>
                  <a:gsLst>
                    <a:gs pos="0">
                      <a:srgbClr val="9FE7EF"/>
                    </a:gs>
                    <a:gs pos="100000">
                      <a:srgbClr val="4959F5"/>
                    </a:gs>
                  </a:gsLst>
                  <a:lin ang="5400000" scaled="0"/>
                </a:gradFill>
                <a:ln>
                  <a:noFill/>
                </a:ln>
                <a:sp3d extrusionH="127000">
                  <a:bevelT w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6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6" name="Group 55"/>
              <p:cNvGrpSpPr/>
              <p:nvPr/>
            </p:nvGrpSpPr>
            <p:grpSpPr>
              <a:xfrm>
                <a:off x="5085662" y="4741161"/>
                <a:ext cx="1424811" cy="978626"/>
                <a:chOff x="5085662" y="4741161"/>
                <a:chExt cx="1424811" cy="978626"/>
              </a:xfrm>
            </p:grpSpPr>
            <p:sp>
              <p:nvSpPr>
                <p:cNvPr id="57" name="TextBox 56"/>
                <p:cNvSpPr txBox="1"/>
                <p:nvPr/>
              </p:nvSpPr>
              <p:spPr>
                <a:xfrm>
                  <a:off x="5459130" y="5593258"/>
                  <a:ext cx="713925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Implementation</a:t>
                  </a:r>
                </a:p>
              </p:txBody>
            </p:sp>
            <p:sp>
              <p:nvSpPr>
                <p:cNvPr id="58" name="TextBox 57"/>
                <p:cNvSpPr txBox="1"/>
                <p:nvPr/>
              </p:nvSpPr>
              <p:spPr>
                <a:xfrm>
                  <a:off x="5085662" y="4741161"/>
                  <a:ext cx="360257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Analysis</a:t>
                  </a:r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>
                  <a:off x="5094251" y="4958033"/>
                  <a:ext cx="617270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Requirements</a:t>
                  </a: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5165011" y="5159514"/>
                  <a:ext cx="546976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Architecture</a:t>
                  </a: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5355663" y="5376387"/>
                  <a:ext cx="294356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Design</a:t>
                  </a: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5824729" y="5422837"/>
                  <a:ext cx="511829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Verification</a:t>
                  </a:r>
                </a:p>
              </p:txBody>
            </p:sp>
            <p:sp>
              <p:nvSpPr>
                <p:cNvPr id="63" name="TextBox 62"/>
                <p:cNvSpPr txBox="1"/>
                <p:nvPr/>
              </p:nvSpPr>
              <p:spPr>
                <a:xfrm>
                  <a:off x="5888737" y="5252418"/>
                  <a:ext cx="494256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Integration</a:t>
                  </a:r>
                </a:p>
              </p:txBody>
            </p:sp>
            <p:sp>
              <p:nvSpPr>
                <p:cNvPr id="64" name="TextBox 63"/>
                <p:cNvSpPr txBox="1"/>
                <p:nvPr/>
              </p:nvSpPr>
              <p:spPr>
                <a:xfrm>
                  <a:off x="5971447" y="5081999"/>
                  <a:ext cx="454716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Validation</a:t>
                  </a:r>
                </a:p>
              </p:txBody>
            </p:sp>
            <p:sp>
              <p:nvSpPr>
                <p:cNvPr id="65" name="TextBox 64"/>
                <p:cNvSpPr txBox="1"/>
                <p:nvPr/>
              </p:nvSpPr>
              <p:spPr>
                <a:xfrm>
                  <a:off x="6005234" y="4911580"/>
                  <a:ext cx="505239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Acceptance</a:t>
                  </a:r>
                </a:p>
              </p:txBody>
            </p:sp>
            <p:sp>
              <p:nvSpPr>
                <p:cNvPr id="66" name="TextBox 65"/>
                <p:cNvSpPr txBox="1"/>
                <p:nvPr/>
              </p:nvSpPr>
              <p:spPr>
                <a:xfrm>
                  <a:off x="6157890" y="4741161"/>
                  <a:ext cx="338290" cy="126529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00" b="1" dirty="0">
                      <a:solidFill>
                        <a:prstClr val="black"/>
                      </a:solidFill>
                    </a:rPr>
                    <a:t>Release</a:t>
                  </a:r>
                </a:p>
              </p:txBody>
            </p:sp>
          </p:grpSp>
        </p:grpSp>
        <p:sp>
          <p:nvSpPr>
            <p:cNvPr id="43" name="TextBox 42"/>
            <p:cNvSpPr txBox="1"/>
            <p:nvPr/>
          </p:nvSpPr>
          <p:spPr>
            <a:xfrm>
              <a:off x="3836193" y="3481878"/>
              <a:ext cx="874458" cy="295236"/>
            </a:xfrm>
            <a:prstGeom prst="rect">
              <a:avLst/>
            </a:prstGeom>
            <a:noFill/>
            <a:sp3d extrusionH="127000">
              <a:bevelT w="0"/>
            </a:sp3d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b="1" dirty="0">
                  <a:solidFill>
                    <a:prstClr val="black"/>
                  </a:solidFill>
                </a:rPr>
                <a:t>Features</a:t>
              </a: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637014" y="4075648"/>
              <a:ext cx="1029271" cy="415896"/>
            </a:xfrm>
            <a:prstGeom prst="rect">
              <a:avLst/>
            </a:prstGeom>
            <a:solidFill>
              <a:srgbClr val="6588F7"/>
            </a:soli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prstClr val="black"/>
                  </a:solidFill>
                </a:rPr>
                <a:t>Needs</a:t>
              </a:r>
              <a:endParaRPr lang="en-GB" b="1" dirty="0">
                <a:solidFill>
                  <a:prstClr val="black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 flipH="1">
              <a:off x="6930691" y="3481878"/>
              <a:ext cx="847044" cy="295236"/>
            </a:xfrm>
            <a:prstGeom prst="rect">
              <a:avLst/>
            </a:prstGeom>
            <a:noFill/>
            <a:sp3d extrusionH="127000">
              <a:bevelT w="0"/>
            </a:sp3d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b="1" dirty="0">
                  <a:solidFill>
                    <a:prstClr val="black"/>
                  </a:solidFill>
                </a:rPr>
                <a:t>Updates</a:t>
              </a:r>
            </a:p>
          </p:txBody>
        </p:sp>
        <p:sp>
          <p:nvSpPr>
            <p:cNvPr id="46" name="Rectangle 45"/>
            <p:cNvSpPr/>
            <p:nvPr/>
          </p:nvSpPr>
          <p:spPr>
            <a:xfrm flipH="1">
              <a:off x="7897608" y="4075648"/>
              <a:ext cx="1029271" cy="415896"/>
            </a:xfrm>
            <a:prstGeom prst="rect">
              <a:avLst/>
            </a:prstGeom>
            <a:solidFill>
              <a:srgbClr val="6588F7"/>
            </a:soli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prstClr val="black"/>
                  </a:solidFill>
                </a:rPr>
                <a:t>Systems</a:t>
              </a: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4069076" y="3289565"/>
              <a:ext cx="3280936" cy="3360411"/>
              <a:chOff x="2139477" y="1038084"/>
              <a:chExt cx="3005649" cy="3078456"/>
            </a:xfrm>
          </p:grpSpPr>
          <p:sp>
            <p:nvSpPr>
              <p:cNvPr id="48" name="Donut 47"/>
              <p:cNvSpPr/>
              <p:nvPr/>
            </p:nvSpPr>
            <p:spPr>
              <a:xfrm>
                <a:off x="2273186" y="1244600"/>
                <a:ext cx="2871940" cy="2871940"/>
              </a:xfrm>
              <a:prstGeom prst="donut">
                <a:avLst>
                  <a:gd name="adj" fmla="val 16214"/>
                </a:avLst>
              </a:prstGeom>
              <a:gradFill>
                <a:gsLst>
                  <a:gs pos="0">
                    <a:srgbClr val="384AF4"/>
                  </a:gs>
                  <a:gs pos="100000">
                    <a:srgbClr val="9FE7EF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 rot="1658198">
                <a:off x="2875467" y="3572069"/>
                <a:ext cx="480958" cy="270464"/>
              </a:xfrm>
              <a:prstGeom prst="rect">
                <a:avLst/>
              </a:prstGeom>
              <a:noFill/>
              <a:sp3d extrusionH="127000">
                <a:bevelT w="0"/>
              </a:sp3d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400" b="1" dirty="0">
                    <a:solidFill>
                      <a:prstClr val="black"/>
                    </a:solidFill>
                  </a:rPr>
                  <a:t>Build</a:t>
                </a: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 rot="19614959">
                <a:off x="2692788" y="1568257"/>
                <a:ext cx="669236" cy="270464"/>
              </a:xfrm>
              <a:prstGeom prst="rect">
                <a:avLst/>
              </a:prstGeom>
              <a:noFill/>
              <a:sp3d extrusionH="127000">
                <a:bevelT w="0"/>
              </a:sp3d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400" b="1" dirty="0">
                    <a:solidFill>
                      <a:prstClr val="black"/>
                    </a:solidFill>
                  </a:rPr>
                  <a:t>Specify</a:t>
                </a: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 rot="4963208">
                <a:off x="4487335" y="2356581"/>
                <a:ext cx="749409" cy="270464"/>
              </a:xfrm>
              <a:prstGeom prst="rect">
                <a:avLst/>
              </a:prstGeom>
              <a:noFill/>
              <a:sp3d extrusionH="127000">
                <a:bevelT w="0"/>
              </a:sp3d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400" b="1" dirty="0">
                    <a:solidFill>
                      <a:prstClr val="black"/>
                    </a:solidFill>
                  </a:rPr>
                  <a:t>Confirm</a:t>
                </a:r>
              </a:p>
            </p:txBody>
          </p:sp>
          <p:sp>
            <p:nvSpPr>
              <p:cNvPr id="52" name="Isosceles Triangle 51"/>
              <p:cNvSpPr/>
              <p:nvPr/>
            </p:nvSpPr>
            <p:spPr>
              <a:xfrm rot="16752267">
                <a:off x="3297304" y="1221515"/>
                <a:ext cx="890302" cy="523440"/>
              </a:xfrm>
              <a:prstGeom prst="triangle">
                <a:avLst/>
              </a:prstGeom>
              <a:gradFill>
                <a:gsLst>
                  <a:gs pos="0">
                    <a:srgbClr val="0A1BBA"/>
                  </a:gs>
                  <a:gs pos="100000">
                    <a:srgbClr val="3C51F4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Isosceles Triangle 52"/>
              <p:cNvSpPr/>
              <p:nvPr/>
            </p:nvSpPr>
            <p:spPr>
              <a:xfrm rot="10209552">
                <a:off x="2139477" y="2869556"/>
                <a:ext cx="890455" cy="523440"/>
              </a:xfrm>
              <a:prstGeom prst="triangle">
                <a:avLst/>
              </a:prstGeom>
              <a:gradFill>
                <a:gsLst>
                  <a:gs pos="0">
                    <a:srgbClr val="4959F5"/>
                  </a:gs>
                  <a:gs pos="100000">
                    <a:srgbClr val="81BAF1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Isosceles Triangle 53"/>
              <p:cNvSpPr/>
              <p:nvPr/>
            </p:nvSpPr>
            <p:spPr>
              <a:xfrm rot="2709026">
                <a:off x="4323812" y="3017614"/>
                <a:ext cx="890302" cy="523440"/>
              </a:xfrm>
              <a:prstGeom prst="triangle">
                <a:avLst/>
              </a:prstGeom>
              <a:gradFill>
                <a:gsLst>
                  <a:gs pos="0">
                    <a:srgbClr val="4959F5"/>
                  </a:gs>
                  <a:gs pos="100000">
                    <a:srgbClr val="96DAF0"/>
                  </a:gs>
                </a:gsLst>
                <a:lin ang="5400000" scaled="0"/>
              </a:gradFill>
              <a:ln>
                <a:noFill/>
              </a:ln>
              <a:sp3d extrusionH="127000">
                <a:bevelT w="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3077772" y="1192026"/>
            <a:ext cx="1699561" cy="1086649"/>
            <a:chOff x="4933118" y="4675729"/>
            <a:chExt cx="1699561" cy="1086649"/>
          </a:xfrm>
          <a:scene3d>
            <a:camera prst="orthographicFront">
              <a:rot lat="19200000" lon="21318000" rev="21000000"/>
            </a:camera>
            <a:lightRig rig="threePt" dir="t"/>
          </a:scene3d>
        </p:grpSpPr>
        <p:sp>
          <p:nvSpPr>
            <p:cNvPr id="70" name="Trapezoid 69"/>
            <p:cNvSpPr/>
            <p:nvPr/>
          </p:nvSpPr>
          <p:spPr>
            <a:xfrm flipV="1">
              <a:off x="5372633" y="5496260"/>
              <a:ext cx="785259" cy="266118"/>
            </a:xfrm>
            <a:prstGeom prst="trapezoid">
              <a:avLst/>
            </a:prstGeom>
            <a:gradFill>
              <a:gsLst>
                <a:gs pos="0">
                  <a:srgbClr val="4959F5"/>
                </a:gs>
                <a:gs pos="100000">
                  <a:srgbClr val="9FE7EF"/>
                </a:gs>
              </a:gsLst>
              <a:lin ang="5400000" scaled="0"/>
            </a:gradFill>
            <a:ln>
              <a:noFill/>
            </a:ln>
            <a:sp3d extrusionH="127000">
              <a:bevelT w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">
                <a:solidFill>
                  <a:prstClr val="white"/>
                </a:solidFill>
              </a:endParaRPr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4933118" y="4675729"/>
              <a:ext cx="1699561" cy="1086649"/>
              <a:chOff x="4933118" y="4675729"/>
              <a:chExt cx="1699561" cy="1086649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4933118" y="4675729"/>
                <a:ext cx="1699561" cy="1086649"/>
                <a:chOff x="4933118" y="4675729"/>
                <a:chExt cx="1699561" cy="1086649"/>
              </a:xfrm>
            </p:grpSpPr>
            <p:sp>
              <p:nvSpPr>
                <p:cNvPr id="84" name="Parallelogram 83"/>
                <p:cNvSpPr/>
                <p:nvPr/>
              </p:nvSpPr>
              <p:spPr>
                <a:xfrm>
                  <a:off x="5683104" y="4675729"/>
                  <a:ext cx="949575" cy="1086649"/>
                </a:xfrm>
                <a:prstGeom prst="parallelogram">
                  <a:avLst>
                    <a:gd name="adj" fmla="val 42874"/>
                  </a:avLst>
                </a:prstGeom>
                <a:gradFill>
                  <a:gsLst>
                    <a:gs pos="0">
                      <a:srgbClr val="4959F5"/>
                    </a:gs>
                    <a:gs pos="100000">
                      <a:srgbClr val="9FE7EF"/>
                    </a:gs>
                  </a:gsLst>
                  <a:lin ang="5400000" scaled="0"/>
                </a:gradFill>
                <a:ln>
                  <a:noFill/>
                </a:ln>
                <a:sp3d extrusionH="127000">
                  <a:bevelT w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6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Parallelogram 84"/>
                <p:cNvSpPr/>
                <p:nvPr/>
              </p:nvSpPr>
              <p:spPr>
                <a:xfrm flipV="1">
                  <a:off x="4933118" y="4675729"/>
                  <a:ext cx="949575" cy="1086649"/>
                </a:xfrm>
                <a:prstGeom prst="parallelogram">
                  <a:avLst>
                    <a:gd name="adj" fmla="val 42874"/>
                  </a:avLst>
                </a:prstGeom>
                <a:gradFill>
                  <a:gsLst>
                    <a:gs pos="0">
                      <a:srgbClr val="9FE7EF"/>
                    </a:gs>
                    <a:gs pos="100000">
                      <a:srgbClr val="4959F5"/>
                    </a:gs>
                  </a:gsLst>
                  <a:lin ang="5400000" scaled="0"/>
                </a:gradFill>
                <a:ln>
                  <a:noFill/>
                </a:ln>
                <a:sp3d extrusionH="127000">
                  <a:bevelT w="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600" dirty="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72"/>
              <p:cNvGrpSpPr/>
              <p:nvPr/>
            </p:nvGrpSpPr>
            <p:grpSpPr>
              <a:xfrm>
                <a:off x="5085662" y="4741161"/>
                <a:ext cx="1381609" cy="967513"/>
                <a:chOff x="5085662" y="4741161"/>
                <a:chExt cx="1381609" cy="967513"/>
              </a:xfrm>
            </p:grpSpPr>
            <p:sp>
              <p:nvSpPr>
                <p:cNvPr id="74" name="TextBox 73"/>
                <p:cNvSpPr txBox="1"/>
                <p:nvPr/>
              </p:nvSpPr>
              <p:spPr>
                <a:xfrm>
                  <a:off x="5459130" y="5593258"/>
                  <a:ext cx="647613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Implementation</a:t>
                  </a:r>
                </a:p>
              </p:txBody>
            </p:sp>
            <p:sp>
              <p:nvSpPr>
                <p:cNvPr id="75" name="TextBox 74"/>
                <p:cNvSpPr txBox="1"/>
                <p:nvPr/>
              </p:nvSpPr>
              <p:spPr>
                <a:xfrm>
                  <a:off x="5085662" y="4741161"/>
                  <a:ext cx="327013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Analysis</a:t>
                  </a:r>
                </a:p>
              </p:txBody>
            </p:sp>
            <p:sp>
              <p:nvSpPr>
                <p:cNvPr id="76" name="TextBox 75"/>
                <p:cNvSpPr txBox="1"/>
                <p:nvPr/>
              </p:nvSpPr>
              <p:spPr>
                <a:xfrm>
                  <a:off x="5094251" y="4958032"/>
                  <a:ext cx="485710" cy="100027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650" b="1" dirty="0" smtClean="0">
                      <a:solidFill>
                        <a:prstClr val="black"/>
                      </a:solidFill>
                    </a:rPr>
                    <a:t>Requirements</a:t>
                  </a:r>
                  <a:endParaRPr lang="en-GB" sz="650" b="1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77" name="TextBox 76"/>
                <p:cNvSpPr txBox="1"/>
                <p:nvPr/>
              </p:nvSpPr>
              <p:spPr>
                <a:xfrm>
                  <a:off x="5165011" y="5159514"/>
                  <a:ext cx="495328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Architecture</a:t>
                  </a:r>
                </a:p>
              </p:txBody>
            </p:sp>
            <p:sp>
              <p:nvSpPr>
                <p:cNvPr id="78" name="TextBox 77"/>
                <p:cNvSpPr txBox="1"/>
                <p:nvPr/>
              </p:nvSpPr>
              <p:spPr>
                <a:xfrm>
                  <a:off x="5355662" y="5376386"/>
                  <a:ext cx="267702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Design</a:t>
                  </a:r>
                </a:p>
              </p:txBody>
            </p:sp>
            <p:sp>
              <p:nvSpPr>
                <p:cNvPr id="79" name="TextBox 78"/>
                <p:cNvSpPr txBox="1"/>
                <p:nvPr/>
              </p:nvSpPr>
              <p:spPr>
                <a:xfrm>
                  <a:off x="5824728" y="5422837"/>
                  <a:ext cx="464871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Verification</a:t>
                  </a:r>
                </a:p>
              </p:txBody>
            </p:sp>
            <p:sp>
              <p:nvSpPr>
                <p:cNvPr id="80" name="TextBox 79"/>
                <p:cNvSpPr txBox="1"/>
                <p:nvPr/>
              </p:nvSpPr>
              <p:spPr>
                <a:xfrm>
                  <a:off x="5888736" y="5252418"/>
                  <a:ext cx="445635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Integration</a:t>
                  </a:r>
                </a:p>
              </p:txBody>
            </p:sp>
            <p:sp>
              <p:nvSpPr>
                <p:cNvPr id="81" name="TextBox 80"/>
                <p:cNvSpPr txBox="1"/>
                <p:nvPr/>
              </p:nvSpPr>
              <p:spPr>
                <a:xfrm>
                  <a:off x="5971447" y="5081999"/>
                  <a:ext cx="411972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Validation</a:t>
                  </a:r>
                </a:p>
              </p:txBody>
            </p:sp>
            <p:sp>
              <p:nvSpPr>
                <p:cNvPr id="82" name="TextBox 81"/>
                <p:cNvSpPr txBox="1"/>
                <p:nvPr/>
              </p:nvSpPr>
              <p:spPr>
                <a:xfrm>
                  <a:off x="6005233" y="4911580"/>
                  <a:ext cx="458459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>
                      <a:solidFill>
                        <a:prstClr val="black"/>
                      </a:solidFill>
                    </a:rPr>
                    <a:t>Acceptance</a:t>
                  </a:r>
                </a:p>
              </p:txBody>
            </p:sp>
            <p:sp>
              <p:nvSpPr>
                <p:cNvPr id="83" name="TextBox 82"/>
                <p:cNvSpPr txBox="1"/>
                <p:nvPr/>
              </p:nvSpPr>
              <p:spPr>
                <a:xfrm>
                  <a:off x="6157891" y="4741161"/>
                  <a:ext cx="309380" cy="115416"/>
                </a:xfrm>
                <a:prstGeom prst="rect">
                  <a:avLst/>
                </a:prstGeom>
                <a:noFill/>
                <a:sp3d extrusionH="127000">
                  <a:bevelT w="0"/>
                </a:sp3d>
              </p:spPr>
              <p:txBody>
                <a:bodyPr wrap="none" lIns="0" tIns="0" rIns="0" bIns="0" rtlCol="0">
                  <a:spAutoFit/>
                </a:bodyPr>
                <a:lstStyle/>
                <a:p>
                  <a:r>
                    <a:rPr lang="en-GB" sz="750" b="1" dirty="0" smtClean="0">
                      <a:solidFill>
                        <a:prstClr val="black"/>
                      </a:solidFill>
                    </a:rPr>
                    <a:t>Release</a:t>
                  </a:r>
                  <a:endParaRPr lang="en-GB" sz="750" b="1" dirty="0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86" name="Text Box 17"/>
          <p:cNvSpPr txBox="1">
            <a:spLocks noChangeArrowheads="1"/>
          </p:cNvSpPr>
          <p:nvPr/>
        </p:nvSpPr>
        <p:spPr bwMode="auto">
          <a:xfrm>
            <a:off x="5139419" y="1394186"/>
            <a:ext cx="1263744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>
            <a:spAutoFit/>
          </a:bodyPr>
          <a:lstStyle>
            <a:lvl1pPr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 eaLnBrk="0" hangingPunct="0">
              <a:defRPr sz="1200" b="1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 b="1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 eaLnBrk="1" hangingPunct="1">
              <a:spcBef>
                <a:spcPts val="2800"/>
              </a:spcBef>
            </a:pPr>
            <a:r>
              <a:rPr lang="en-GB" altLang="en-US" sz="1400" dirty="0">
                <a:solidFill>
                  <a:srgbClr val="00CC00"/>
                </a:solidFill>
                <a:latin typeface="+mn-lt"/>
              </a:rPr>
              <a:t>System </a:t>
            </a:r>
            <a:r>
              <a:rPr lang="en-GB" altLang="en-US" sz="1400" dirty="0" smtClean="0">
                <a:solidFill>
                  <a:srgbClr val="00CC00"/>
                </a:solidFill>
                <a:latin typeface="+mn-lt"/>
              </a:rPr>
              <a:t>level</a:t>
            </a:r>
            <a:endParaRPr lang="en-GB" altLang="en-US" dirty="0" smtClean="0">
              <a:solidFill>
                <a:srgbClr val="00CC00"/>
              </a:solidFill>
              <a:latin typeface="+mn-lt"/>
            </a:endParaRPr>
          </a:p>
          <a:p>
            <a:pPr eaLnBrk="1" hangingPunct="1">
              <a:spcBef>
                <a:spcPts val="2800"/>
              </a:spcBef>
            </a:pPr>
            <a:r>
              <a:rPr lang="en-GB" altLang="en-US" sz="1400" dirty="0" smtClean="0">
                <a:solidFill>
                  <a:srgbClr val="00CC00"/>
                </a:solidFill>
                <a:latin typeface="+mn-lt"/>
              </a:rPr>
              <a:t>Subsystem level</a:t>
            </a:r>
            <a:endParaRPr lang="en-GB" altLang="en-US" dirty="0" smtClean="0">
              <a:solidFill>
                <a:srgbClr val="00CC00"/>
              </a:solidFill>
              <a:latin typeface="+mn-lt"/>
            </a:endParaRPr>
          </a:p>
          <a:p>
            <a:pPr eaLnBrk="1" hangingPunct="1">
              <a:spcBef>
                <a:spcPts val="2800"/>
              </a:spcBef>
            </a:pPr>
            <a:r>
              <a:rPr lang="en-GB" altLang="en-US" sz="1400" dirty="0" smtClean="0">
                <a:solidFill>
                  <a:srgbClr val="00CC00"/>
                </a:solidFill>
                <a:latin typeface="+mn-lt"/>
              </a:rPr>
              <a:t>Component level</a:t>
            </a:r>
          </a:p>
          <a:p>
            <a:pPr eaLnBrk="1" hangingPunct="1">
              <a:spcBef>
                <a:spcPts val="2800"/>
              </a:spcBef>
            </a:pPr>
            <a:r>
              <a:rPr lang="en-GB" altLang="en-US" sz="1400" dirty="0" smtClean="0">
                <a:solidFill>
                  <a:srgbClr val="00CC00"/>
                </a:solidFill>
                <a:latin typeface="+mn-lt"/>
              </a:rPr>
              <a:t>.. </a:t>
            </a:r>
            <a:r>
              <a:rPr lang="en-GB" altLang="en-US" sz="1400" b="0" dirty="0" smtClean="0">
                <a:solidFill>
                  <a:srgbClr val="00CC00"/>
                </a:solidFill>
                <a:latin typeface="+mn-lt"/>
              </a:rPr>
              <a:t>other levels</a:t>
            </a:r>
            <a:endParaRPr lang="en-GB" altLang="en-US" sz="1400" b="0" dirty="0">
              <a:solidFill>
                <a:srgbClr val="00CC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4664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Scope	4.2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Capture and manage </a:t>
            </a:r>
            <a:r>
              <a:rPr lang="en-GB" i="1" dirty="0">
                <a:solidFill>
                  <a:srgbClr val="E60A0A"/>
                </a:solidFill>
              </a:rPr>
              <a:t>requirements</a:t>
            </a:r>
            <a:r>
              <a:rPr lang="en-GB" dirty="0"/>
              <a:t>, </a:t>
            </a:r>
            <a:r>
              <a:rPr lang="en-GB" i="1" dirty="0">
                <a:solidFill>
                  <a:srgbClr val="E60A0A"/>
                </a:solidFill>
              </a:rPr>
              <a:t>assumptions</a:t>
            </a:r>
            <a:r>
              <a:rPr lang="en-GB" dirty="0"/>
              <a:t>, </a:t>
            </a:r>
            <a:r>
              <a:rPr lang="en-GB" i="1" dirty="0">
                <a:solidFill>
                  <a:srgbClr val="E60A0A"/>
                </a:solidFill>
              </a:rPr>
              <a:t>justifications</a:t>
            </a:r>
            <a:r>
              <a:rPr lang="en-GB" dirty="0"/>
              <a:t>…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Create </a:t>
            </a:r>
            <a:r>
              <a:rPr lang="en-GB" i="1" dirty="0">
                <a:solidFill>
                  <a:srgbClr val="E60A0A"/>
                </a:solidFill>
              </a:rPr>
              <a:t>models</a:t>
            </a:r>
            <a:r>
              <a:rPr lang="en-GB" dirty="0"/>
              <a:t> of use cases, functions, classes, data relationships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Build system-of-systems, system or subsystem </a:t>
            </a:r>
            <a:r>
              <a:rPr lang="en-GB" i="1" dirty="0">
                <a:solidFill>
                  <a:srgbClr val="E60A0A"/>
                </a:solidFill>
              </a:rPr>
              <a:t>architectures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Identify and manage system / subsystem </a:t>
            </a:r>
            <a:r>
              <a:rPr lang="en-GB" i="1" dirty="0">
                <a:solidFill>
                  <a:srgbClr val="E60A0A"/>
                </a:solidFill>
              </a:rPr>
              <a:t>interfaces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i="1" dirty="0">
                <a:solidFill>
                  <a:srgbClr val="E60A0A"/>
                </a:solidFill>
              </a:rPr>
              <a:t>Allocate</a:t>
            </a:r>
            <a:r>
              <a:rPr lang="en-GB" dirty="0"/>
              <a:t> functions to subsystems and </a:t>
            </a:r>
            <a:r>
              <a:rPr lang="en-GB" dirty="0" err="1"/>
              <a:t>equipments</a:t>
            </a:r>
            <a:endParaRPr lang="en-GB" dirty="0"/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Define </a:t>
            </a:r>
            <a:r>
              <a:rPr lang="en-GB" i="1" dirty="0">
                <a:solidFill>
                  <a:srgbClr val="E60A0A"/>
                </a:solidFill>
              </a:rPr>
              <a:t>performance</a:t>
            </a:r>
            <a:r>
              <a:rPr lang="en-GB" dirty="0"/>
              <a:t>, </a:t>
            </a:r>
            <a:r>
              <a:rPr lang="en-GB" i="1" dirty="0">
                <a:solidFill>
                  <a:srgbClr val="E60A0A"/>
                </a:solidFill>
              </a:rPr>
              <a:t>AR&amp;M</a:t>
            </a:r>
            <a:r>
              <a:rPr lang="en-GB" dirty="0"/>
              <a:t> (Availability, Reliability, Maintainability) and </a:t>
            </a:r>
            <a:r>
              <a:rPr lang="en-GB" i="1" dirty="0">
                <a:solidFill>
                  <a:srgbClr val="E60A0A"/>
                </a:solidFill>
              </a:rPr>
              <a:t>effectiveness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Manage System, Product, Work and Cost Breakdown Structures (SBSs, PBSs, WBSs and CBSs) and link to project data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Perform </a:t>
            </a:r>
            <a:r>
              <a:rPr lang="en-GB" i="1" dirty="0">
                <a:solidFill>
                  <a:srgbClr val="E60A0A"/>
                </a:solidFill>
              </a:rPr>
              <a:t>test management </a:t>
            </a:r>
            <a:r>
              <a:rPr lang="en-GB" dirty="0"/>
              <a:t>at all levels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Automate project </a:t>
            </a:r>
            <a:r>
              <a:rPr lang="en-GB" i="1" dirty="0">
                <a:solidFill>
                  <a:srgbClr val="E60A0A"/>
                </a:solidFill>
              </a:rPr>
              <a:t>documentation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Create </a:t>
            </a:r>
            <a:r>
              <a:rPr lang="en-GB" i="1" dirty="0">
                <a:solidFill>
                  <a:srgbClr val="E60A0A"/>
                </a:solidFill>
              </a:rPr>
              <a:t>traceability</a:t>
            </a:r>
            <a:r>
              <a:rPr lang="en-GB" dirty="0"/>
              <a:t> across the entire lifecycle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Collect </a:t>
            </a:r>
            <a:r>
              <a:rPr lang="en-GB" i="1" dirty="0">
                <a:solidFill>
                  <a:srgbClr val="E60A0A"/>
                </a:solidFill>
              </a:rPr>
              <a:t>metrics</a:t>
            </a:r>
            <a:r>
              <a:rPr lang="en-GB" dirty="0"/>
              <a:t> across the entire lifecycle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i="1" dirty="0">
                <a:solidFill>
                  <a:srgbClr val="E60A0A"/>
                </a:solidFill>
              </a:rPr>
              <a:t>Configuration manage </a:t>
            </a:r>
            <a:r>
              <a:rPr lang="en-GB" dirty="0"/>
              <a:t>and control the project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i="1" dirty="0">
                <a:solidFill>
                  <a:srgbClr val="E60A0A"/>
                </a:solidFill>
              </a:rPr>
              <a:t>Track</a:t>
            </a:r>
            <a:r>
              <a:rPr lang="en-GB" dirty="0"/>
              <a:t> all formal changes and/or individual edits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i="1" dirty="0">
                <a:solidFill>
                  <a:srgbClr val="E60A0A"/>
                </a:solidFill>
              </a:rPr>
              <a:t>Management information </a:t>
            </a:r>
            <a:r>
              <a:rPr lang="en-GB" dirty="0"/>
              <a:t>from dashboards, KPIs, burn-down / earned-value charts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i="1" dirty="0">
                <a:solidFill>
                  <a:srgbClr val="E60A0A"/>
                </a:solidFill>
              </a:rPr>
              <a:t>Integrate</a:t>
            </a:r>
            <a:r>
              <a:rPr lang="en-GB" dirty="0"/>
              <a:t> with desktop and specialist tools</a:t>
            </a:r>
          </a:p>
          <a:p>
            <a:pPr lvl="1">
              <a:spcBef>
                <a:spcPts val="100"/>
              </a:spcBef>
              <a:spcAft>
                <a:spcPts val="100"/>
              </a:spcAft>
              <a:buFont typeface="+mj-lt"/>
              <a:buAutoNum type="arabicPeriod"/>
            </a:pPr>
            <a:r>
              <a:rPr lang="en-GB" dirty="0"/>
              <a:t>Provide </a:t>
            </a:r>
            <a:r>
              <a:rPr lang="en-GB" i="1" dirty="0">
                <a:solidFill>
                  <a:srgbClr val="E60A0A"/>
                </a:solidFill>
              </a:rPr>
              <a:t>customised</a:t>
            </a:r>
            <a:r>
              <a:rPr lang="en-GB" dirty="0"/>
              <a:t> web environments to project </a:t>
            </a:r>
            <a:r>
              <a:rPr lang="en-GB" dirty="0" smtClean="0"/>
              <a:t>groups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05684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Line 24"/>
          <p:cNvSpPr>
            <a:spLocks noChangeShapeType="1"/>
          </p:cNvSpPr>
          <p:nvPr/>
        </p:nvSpPr>
        <p:spPr bwMode="auto">
          <a:xfrm>
            <a:off x="6400800" y="3101975"/>
            <a:ext cx="107156" cy="274638"/>
          </a:xfrm>
          <a:prstGeom prst="line">
            <a:avLst/>
          </a:prstGeom>
          <a:noFill/>
          <a:ln w="1270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Architecture	4.3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Cradle manages information in </a:t>
            </a:r>
            <a:r>
              <a:rPr lang="en-GB" i="1" dirty="0">
                <a:solidFill>
                  <a:srgbClr val="E60A0A"/>
                </a:solidFill>
              </a:rPr>
              <a:t>projects</a:t>
            </a:r>
            <a:r>
              <a:rPr lang="en-GB" dirty="0"/>
              <a:t>:</a:t>
            </a:r>
          </a:p>
          <a:p>
            <a:pPr lvl="1"/>
            <a:r>
              <a:rPr lang="en-GB" dirty="0"/>
              <a:t>Each in a </a:t>
            </a:r>
            <a:r>
              <a:rPr lang="en-GB" i="1" dirty="0">
                <a:solidFill>
                  <a:srgbClr val="E60A0A"/>
                </a:solidFill>
              </a:rPr>
              <a:t>project database </a:t>
            </a:r>
            <a:r>
              <a:rPr lang="en-GB" dirty="0"/>
              <a:t>(PDB)</a:t>
            </a:r>
          </a:p>
          <a:p>
            <a:pPr lvl="1"/>
            <a:r>
              <a:rPr lang="en-GB" dirty="0"/>
              <a:t>With a client-server architecture:</a:t>
            </a:r>
          </a:p>
          <a:p>
            <a:pPr lvl="1"/>
            <a:r>
              <a:rPr lang="en-GB" dirty="0"/>
              <a:t>And custom </a:t>
            </a:r>
            <a:r>
              <a:rPr lang="en-GB" i="1" dirty="0">
                <a:solidFill>
                  <a:srgbClr val="E60A0A"/>
                </a:solidFill>
              </a:rPr>
              <a:t>web UIs</a:t>
            </a:r>
          </a:p>
          <a:p>
            <a:pPr>
              <a:spcBef>
                <a:spcPts val="3600"/>
              </a:spcBef>
            </a:pPr>
            <a:r>
              <a:rPr lang="en-GB" dirty="0"/>
              <a:t>Industrial strength:</a:t>
            </a:r>
          </a:p>
          <a:p>
            <a:pPr lvl="1"/>
            <a:r>
              <a:rPr lang="en-GB" dirty="0"/>
              <a:t>Multi-user (8,192)</a:t>
            </a:r>
          </a:p>
          <a:p>
            <a:pPr lvl="1"/>
            <a:r>
              <a:rPr lang="en-GB" dirty="0"/>
              <a:t>Multi-project</a:t>
            </a:r>
          </a:p>
          <a:p>
            <a:pPr lvl="1"/>
            <a:r>
              <a:rPr lang="en-GB" dirty="0"/>
              <a:t>Distributed</a:t>
            </a:r>
          </a:p>
          <a:p>
            <a:pPr lvl="1"/>
            <a:r>
              <a:rPr lang="en-GB" dirty="0"/>
              <a:t>Open</a:t>
            </a:r>
          </a:p>
          <a:p>
            <a:pPr lvl="1"/>
            <a:r>
              <a:rPr lang="en-GB" dirty="0"/>
              <a:t>Extensible</a:t>
            </a:r>
          </a:p>
          <a:p>
            <a:pPr lvl="1"/>
            <a:r>
              <a:rPr lang="en-GB" dirty="0"/>
              <a:t>Scalable and </a:t>
            </a:r>
            <a:r>
              <a:rPr lang="en-GB" dirty="0" smtClean="0"/>
              <a:t>fast</a:t>
            </a:r>
            <a:endParaRPr lang="en-GB" dirty="0"/>
          </a:p>
        </p:txBody>
      </p:sp>
      <p:grpSp>
        <p:nvGrpSpPr>
          <p:cNvPr id="102" name="Group 101"/>
          <p:cNvGrpSpPr/>
          <p:nvPr/>
        </p:nvGrpSpPr>
        <p:grpSpPr>
          <a:xfrm>
            <a:off x="7086600" y="2438400"/>
            <a:ext cx="482600" cy="533401"/>
            <a:chOff x="7086600" y="2438400"/>
            <a:chExt cx="482600" cy="533401"/>
          </a:xfrm>
        </p:grpSpPr>
        <p:sp>
          <p:nvSpPr>
            <p:cNvPr id="44" name="Oval 3"/>
            <p:cNvSpPr>
              <a:spLocks noChangeArrowheads="1"/>
            </p:cNvSpPr>
            <p:nvPr/>
          </p:nvSpPr>
          <p:spPr bwMode="auto">
            <a:xfrm>
              <a:off x="7086600" y="2811463"/>
              <a:ext cx="481013" cy="160338"/>
            </a:xfrm>
            <a:prstGeom prst="ellipse">
              <a:avLst/>
            </a:prstGeom>
            <a:solidFill>
              <a:srgbClr val="FFA500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5" name="Rectangle 4"/>
            <p:cNvSpPr>
              <a:spLocks noChangeArrowheads="1"/>
            </p:cNvSpPr>
            <p:nvPr/>
          </p:nvSpPr>
          <p:spPr bwMode="auto">
            <a:xfrm>
              <a:off x="7086600" y="2582863"/>
              <a:ext cx="481013" cy="311150"/>
            </a:xfrm>
            <a:prstGeom prst="rect">
              <a:avLst/>
            </a:prstGeom>
            <a:solidFill>
              <a:srgbClr val="FFA5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6" name="Oval 5"/>
            <p:cNvSpPr>
              <a:spLocks noChangeArrowheads="1"/>
            </p:cNvSpPr>
            <p:nvPr/>
          </p:nvSpPr>
          <p:spPr bwMode="auto">
            <a:xfrm>
              <a:off x="7086600" y="2492375"/>
              <a:ext cx="481013" cy="158750"/>
            </a:xfrm>
            <a:prstGeom prst="ellipse">
              <a:avLst/>
            </a:prstGeom>
            <a:solidFill>
              <a:srgbClr val="FFA500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7" name="Rectangle 6"/>
            <p:cNvSpPr>
              <a:spLocks noChangeArrowheads="1"/>
            </p:cNvSpPr>
            <p:nvPr/>
          </p:nvSpPr>
          <p:spPr bwMode="auto">
            <a:xfrm>
              <a:off x="7086600" y="2517775"/>
              <a:ext cx="481013" cy="61913"/>
            </a:xfrm>
            <a:prstGeom prst="rect">
              <a:avLst/>
            </a:prstGeom>
            <a:solidFill>
              <a:srgbClr val="FFA5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8" name="Oval 7"/>
            <p:cNvSpPr>
              <a:spLocks noChangeArrowheads="1"/>
            </p:cNvSpPr>
            <p:nvPr/>
          </p:nvSpPr>
          <p:spPr bwMode="auto">
            <a:xfrm>
              <a:off x="7086600" y="2438400"/>
              <a:ext cx="481013" cy="160338"/>
            </a:xfrm>
            <a:prstGeom prst="ellipse">
              <a:avLst/>
            </a:prstGeom>
            <a:solidFill>
              <a:srgbClr val="FFA500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9" name="Line 8"/>
            <p:cNvSpPr>
              <a:spLocks noChangeShapeType="1"/>
            </p:cNvSpPr>
            <p:nvPr/>
          </p:nvSpPr>
          <p:spPr bwMode="auto">
            <a:xfrm>
              <a:off x="7569200" y="2525713"/>
              <a:ext cx="0" cy="36830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0" name="Line 9"/>
            <p:cNvSpPr>
              <a:spLocks noChangeShapeType="1"/>
            </p:cNvSpPr>
            <p:nvPr/>
          </p:nvSpPr>
          <p:spPr bwMode="auto">
            <a:xfrm>
              <a:off x="7086600" y="2525713"/>
              <a:ext cx="0" cy="36830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4114800" y="2285999"/>
            <a:ext cx="838200" cy="423863"/>
          </a:xfrm>
          <a:prstGeom prst="rect">
            <a:avLst/>
          </a:prstGeom>
          <a:solidFill>
            <a:srgbClr val="B4FFFF"/>
          </a:solidFill>
          <a:ln w="12700">
            <a:solidFill>
              <a:srgbClr val="1106E8"/>
            </a:solidFill>
            <a:miter lim="800000"/>
            <a:headEnd/>
            <a:tailEnd/>
          </a:ln>
          <a:effectLst/>
        </p:spPr>
        <p:txBody>
          <a:bodyPr wrap="none" lIns="0" rIns="0" anchor="ctr"/>
          <a:lstStyle/>
          <a:p>
            <a:pPr algn="ctr"/>
            <a:r>
              <a:rPr lang="en-GB" altLang="en-US" sz="1600" dirty="0">
                <a:solidFill>
                  <a:srgbClr val="0A0AB2"/>
                </a:solidFill>
              </a:rPr>
              <a:t>Tools</a:t>
            </a:r>
            <a:endParaRPr lang="en-GB" altLang="en-US" dirty="0">
              <a:solidFill>
                <a:srgbClr val="0A0AB2"/>
              </a:solidFill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5562600" y="2657475"/>
            <a:ext cx="914400" cy="444499"/>
          </a:xfrm>
          <a:prstGeom prst="rect">
            <a:avLst/>
          </a:prstGeom>
          <a:solidFill>
            <a:srgbClr val="B4FFFF"/>
          </a:solidFill>
          <a:ln w="12700">
            <a:solidFill>
              <a:srgbClr val="1106E8"/>
            </a:solidFill>
            <a:miter lim="800000"/>
            <a:headEnd/>
            <a:tailEnd/>
          </a:ln>
          <a:effectLst/>
        </p:spPr>
        <p:txBody>
          <a:bodyPr wrap="none" lIns="0" rIns="0" anchor="ctr"/>
          <a:lstStyle/>
          <a:p>
            <a:pPr algn="ctr"/>
            <a:r>
              <a:rPr lang="en-GB" altLang="en-US" sz="1600" dirty="0">
                <a:solidFill>
                  <a:srgbClr val="0A0AB2"/>
                </a:solidFill>
              </a:rPr>
              <a:t>Servers</a:t>
            </a:r>
            <a:endParaRPr lang="en-GB" altLang="en-US" dirty="0">
              <a:solidFill>
                <a:srgbClr val="0A0AB2"/>
              </a:solidFill>
            </a:endParaRP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5181600" y="1430655"/>
            <a:ext cx="914400" cy="304800"/>
          </a:xfrm>
          <a:prstGeom prst="rect">
            <a:avLst/>
          </a:prstGeom>
          <a:solidFill>
            <a:schemeClr val="bg1"/>
          </a:solidFill>
          <a:ln w="12700">
            <a:solidFill>
              <a:srgbClr val="B8B8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dirty="0">
                <a:solidFill>
                  <a:srgbClr val="595959"/>
                </a:solidFill>
              </a:rPr>
              <a:t>Browser</a:t>
            </a:r>
            <a:endParaRPr lang="en-GB" altLang="en-US" dirty="0">
              <a:solidFill>
                <a:srgbClr val="595959"/>
              </a:solidFill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6477000" y="1583055"/>
            <a:ext cx="914400" cy="304800"/>
          </a:xfrm>
          <a:prstGeom prst="rect">
            <a:avLst/>
          </a:prstGeom>
          <a:solidFill>
            <a:schemeClr val="bg1"/>
          </a:solidFill>
          <a:ln w="12700">
            <a:solidFill>
              <a:srgbClr val="B8B8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dirty="0">
                <a:solidFill>
                  <a:srgbClr val="595959"/>
                </a:solidFill>
              </a:rPr>
              <a:t>Browser</a:t>
            </a:r>
            <a:endParaRPr lang="en-GB" altLang="en-US" dirty="0">
              <a:solidFill>
                <a:srgbClr val="595959"/>
              </a:solidFill>
            </a:endParaRPr>
          </a:p>
        </p:txBody>
      </p:sp>
      <p:sp>
        <p:nvSpPr>
          <p:cNvPr id="10" name="Rectangle 16"/>
          <p:cNvSpPr>
            <a:spLocks noChangeArrowheads="1"/>
          </p:cNvSpPr>
          <p:nvPr/>
        </p:nvSpPr>
        <p:spPr bwMode="auto">
          <a:xfrm>
            <a:off x="4648200" y="4046220"/>
            <a:ext cx="762000" cy="304800"/>
          </a:xfrm>
          <a:prstGeom prst="rect">
            <a:avLst/>
          </a:prstGeom>
          <a:solidFill>
            <a:schemeClr val="bg1"/>
          </a:solidFill>
          <a:ln w="12700">
            <a:solidFill>
              <a:srgbClr val="B8B8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dirty="0">
                <a:solidFill>
                  <a:srgbClr val="595959"/>
                </a:solidFill>
              </a:rPr>
              <a:t>Word</a:t>
            </a:r>
            <a:endParaRPr lang="en-GB" altLang="en-US" dirty="0">
              <a:solidFill>
                <a:srgbClr val="595959"/>
              </a:solidFill>
            </a:endParaRP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4876800" y="4351020"/>
            <a:ext cx="762000" cy="304800"/>
          </a:xfrm>
          <a:prstGeom prst="rect">
            <a:avLst/>
          </a:prstGeom>
          <a:solidFill>
            <a:schemeClr val="bg1"/>
          </a:solidFill>
          <a:ln w="12700">
            <a:solidFill>
              <a:srgbClr val="B8B8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dirty="0">
                <a:solidFill>
                  <a:srgbClr val="595959"/>
                </a:solidFill>
              </a:rPr>
              <a:t>Excel</a:t>
            </a:r>
            <a:endParaRPr lang="en-GB" altLang="en-US" dirty="0">
              <a:solidFill>
                <a:srgbClr val="595959"/>
              </a:solidFill>
            </a:endParaRPr>
          </a:p>
        </p:txBody>
      </p:sp>
      <p:grpSp>
        <p:nvGrpSpPr>
          <p:cNvPr id="12" name="Group 18"/>
          <p:cNvGrpSpPr>
            <a:grpSpLocks/>
          </p:cNvGrpSpPr>
          <p:nvPr/>
        </p:nvGrpSpPr>
        <p:grpSpPr bwMode="auto">
          <a:xfrm>
            <a:off x="3352800" y="3352800"/>
            <a:ext cx="1219200" cy="762000"/>
            <a:chOff x="2400" y="2640"/>
            <a:chExt cx="768" cy="480"/>
          </a:xfrm>
        </p:grpSpPr>
        <p:sp>
          <p:nvSpPr>
            <p:cNvPr id="41" name="Rectangle 19"/>
            <p:cNvSpPr>
              <a:spLocks noChangeArrowheads="1"/>
            </p:cNvSpPr>
            <p:nvPr/>
          </p:nvSpPr>
          <p:spPr bwMode="auto">
            <a:xfrm>
              <a:off x="2592" y="2832"/>
              <a:ext cx="576" cy="28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B8B8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 algn="ctr">
                <a:lnSpc>
                  <a:spcPts val="1700"/>
                </a:lnSpc>
              </a:pPr>
              <a:r>
                <a:rPr lang="en-GB" altLang="en-US" sz="1600" dirty="0">
                  <a:solidFill>
                    <a:srgbClr val="595959"/>
                  </a:solidFill>
                </a:rPr>
                <a:t>External</a:t>
              </a:r>
            </a:p>
            <a:p>
              <a:pPr algn="ctr">
                <a:lnSpc>
                  <a:spcPts val="1700"/>
                </a:lnSpc>
              </a:pPr>
              <a:r>
                <a:rPr lang="en-GB" altLang="en-US" sz="1600" dirty="0">
                  <a:solidFill>
                    <a:srgbClr val="595959"/>
                  </a:solidFill>
                </a:rPr>
                <a:t>Tools</a:t>
              </a:r>
            </a:p>
          </p:txBody>
        </p:sp>
        <p:sp>
          <p:nvSpPr>
            <p:cNvPr id="42" name="Rectangle 20"/>
            <p:cNvSpPr>
              <a:spLocks noChangeArrowheads="1"/>
            </p:cNvSpPr>
            <p:nvPr/>
          </p:nvSpPr>
          <p:spPr bwMode="auto">
            <a:xfrm>
              <a:off x="2496" y="2736"/>
              <a:ext cx="576" cy="28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B8B8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 algn="ctr">
                <a:lnSpc>
                  <a:spcPts val="1700"/>
                </a:lnSpc>
              </a:pPr>
              <a:r>
                <a:rPr lang="en-GB" altLang="en-US" sz="1600" dirty="0">
                  <a:solidFill>
                    <a:srgbClr val="595959"/>
                  </a:solidFill>
                </a:rPr>
                <a:t>External</a:t>
              </a:r>
            </a:p>
            <a:p>
              <a:pPr algn="ctr">
                <a:lnSpc>
                  <a:spcPts val="1700"/>
                </a:lnSpc>
              </a:pPr>
              <a:r>
                <a:rPr lang="en-GB" altLang="en-US" sz="1600" dirty="0">
                  <a:solidFill>
                    <a:srgbClr val="595959"/>
                  </a:solidFill>
                </a:rPr>
                <a:t>Tools</a:t>
              </a:r>
            </a:p>
          </p:txBody>
        </p:sp>
        <p:sp>
          <p:nvSpPr>
            <p:cNvPr id="43" name="Rectangle 21"/>
            <p:cNvSpPr>
              <a:spLocks noChangeArrowheads="1"/>
            </p:cNvSpPr>
            <p:nvPr/>
          </p:nvSpPr>
          <p:spPr bwMode="auto">
            <a:xfrm>
              <a:off x="2400" y="2640"/>
              <a:ext cx="576" cy="28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B8B8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 algn="ctr">
                <a:lnSpc>
                  <a:spcPts val="1700"/>
                </a:lnSpc>
              </a:pPr>
              <a:r>
                <a:rPr lang="en-GB" altLang="en-US" sz="1600" dirty="0">
                  <a:solidFill>
                    <a:srgbClr val="595959"/>
                  </a:solidFill>
                </a:rPr>
                <a:t>External</a:t>
              </a:r>
            </a:p>
            <a:p>
              <a:pPr algn="ctr">
                <a:lnSpc>
                  <a:spcPts val="1700"/>
                </a:lnSpc>
              </a:pPr>
              <a:r>
                <a:rPr lang="en-GB" altLang="en-US" sz="1600" dirty="0">
                  <a:solidFill>
                    <a:srgbClr val="595959"/>
                  </a:solidFill>
                </a:rPr>
                <a:t>Tools</a:t>
              </a:r>
            </a:p>
          </p:txBody>
        </p:sp>
      </p:grpSp>
      <p:sp>
        <p:nvSpPr>
          <p:cNvPr id="13" name="Line 22"/>
          <p:cNvSpPr>
            <a:spLocks noChangeShapeType="1"/>
          </p:cNvSpPr>
          <p:nvPr/>
        </p:nvSpPr>
        <p:spPr bwMode="auto">
          <a:xfrm>
            <a:off x="6477000" y="2819400"/>
            <a:ext cx="609600" cy="0"/>
          </a:xfrm>
          <a:prstGeom prst="line">
            <a:avLst/>
          </a:prstGeom>
          <a:noFill/>
          <a:ln w="1270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" name="Line 23"/>
          <p:cNvSpPr>
            <a:spLocks noChangeShapeType="1"/>
          </p:cNvSpPr>
          <p:nvPr/>
        </p:nvSpPr>
        <p:spPr bwMode="auto">
          <a:xfrm>
            <a:off x="6477000" y="2971800"/>
            <a:ext cx="457200" cy="228600"/>
          </a:xfrm>
          <a:prstGeom prst="line">
            <a:avLst/>
          </a:prstGeom>
          <a:noFill/>
          <a:ln w="1270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03" name="Group 102"/>
          <p:cNvGrpSpPr/>
          <p:nvPr/>
        </p:nvGrpSpPr>
        <p:grpSpPr>
          <a:xfrm>
            <a:off x="6934200" y="3048000"/>
            <a:ext cx="482600" cy="533401"/>
            <a:chOff x="6934200" y="3048000"/>
            <a:chExt cx="482600" cy="533401"/>
          </a:xfrm>
        </p:grpSpPr>
        <p:sp>
          <p:nvSpPr>
            <p:cNvPr id="34" name="Oval 26"/>
            <p:cNvSpPr>
              <a:spLocks noChangeArrowheads="1"/>
            </p:cNvSpPr>
            <p:nvPr/>
          </p:nvSpPr>
          <p:spPr bwMode="auto">
            <a:xfrm>
              <a:off x="6934200" y="3421063"/>
              <a:ext cx="481013" cy="160338"/>
            </a:xfrm>
            <a:prstGeom prst="ellipse">
              <a:avLst/>
            </a:prstGeom>
            <a:solidFill>
              <a:srgbClr val="FFA500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5" name="Rectangle 27"/>
            <p:cNvSpPr>
              <a:spLocks noChangeArrowheads="1"/>
            </p:cNvSpPr>
            <p:nvPr/>
          </p:nvSpPr>
          <p:spPr bwMode="auto">
            <a:xfrm>
              <a:off x="6934200" y="3192463"/>
              <a:ext cx="481013" cy="311150"/>
            </a:xfrm>
            <a:prstGeom prst="rect">
              <a:avLst/>
            </a:prstGeom>
            <a:solidFill>
              <a:srgbClr val="FFA5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6" name="Oval 28"/>
            <p:cNvSpPr>
              <a:spLocks noChangeArrowheads="1"/>
            </p:cNvSpPr>
            <p:nvPr/>
          </p:nvSpPr>
          <p:spPr bwMode="auto">
            <a:xfrm>
              <a:off x="6934200" y="3101975"/>
              <a:ext cx="481013" cy="158750"/>
            </a:xfrm>
            <a:prstGeom prst="ellipse">
              <a:avLst/>
            </a:prstGeom>
            <a:solidFill>
              <a:srgbClr val="FFA500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7" name="Rectangle 29"/>
            <p:cNvSpPr>
              <a:spLocks noChangeArrowheads="1"/>
            </p:cNvSpPr>
            <p:nvPr/>
          </p:nvSpPr>
          <p:spPr bwMode="auto">
            <a:xfrm>
              <a:off x="6934200" y="3127375"/>
              <a:ext cx="481013" cy="61913"/>
            </a:xfrm>
            <a:prstGeom prst="rect">
              <a:avLst/>
            </a:prstGeom>
            <a:solidFill>
              <a:srgbClr val="FFA5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8" name="Oval 30"/>
            <p:cNvSpPr>
              <a:spLocks noChangeArrowheads="1"/>
            </p:cNvSpPr>
            <p:nvPr/>
          </p:nvSpPr>
          <p:spPr bwMode="auto">
            <a:xfrm>
              <a:off x="6934200" y="3048000"/>
              <a:ext cx="481013" cy="160338"/>
            </a:xfrm>
            <a:prstGeom prst="ellipse">
              <a:avLst/>
            </a:prstGeom>
            <a:solidFill>
              <a:srgbClr val="FFA500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9" name="Line 31"/>
            <p:cNvSpPr>
              <a:spLocks noChangeShapeType="1"/>
            </p:cNvSpPr>
            <p:nvPr/>
          </p:nvSpPr>
          <p:spPr bwMode="auto">
            <a:xfrm>
              <a:off x="7416800" y="3135313"/>
              <a:ext cx="0" cy="36830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" name="Line 32"/>
            <p:cNvSpPr>
              <a:spLocks noChangeShapeType="1"/>
            </p:cNvSpPr>
            <p:nvPr/>
          </p:nvSpPr>
          <p:spPr bwMode="auto">
            <a:xfrm>
              <a:off x="6934200" y="3135313"/>
              <a:ext cx="0" cy="36830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7" name="Line 33"/>
          <p:cNvSpPr>
            <a:spLocks noChangeShapeType="1"/>
          </p:cNvSpPr>
          <p:nvPr/>
        </p:nvSpPr>
        <p:spPr bwMode="auto">
          <a:xfrm>
            <a:off x="4953000" y="2571750"/>
            <a:ext cx="609600" cy="171450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8" name="Line 34"/>
          <p:cNvSpPr>
            <a:spLocks noChangeShapeType="1"/>
          </p:cNvSpPr>
          <p:nvPr/>
        </p:nvSpPr>
        <p:spPr bwMode="auto">
          <a:xfrm>
            <a:off x="5638800" y="1735455"/>
            <a:ext cx="304800" cy="914400"/>
          </a:xfrm>
          <a:prstGeom prst="line">
            <a:avLst/>
          </a:prstGeom>
          <a:noFill/>
          <a:ln w="12700">
            <a:solidFill>
              <a:srgbClr val="B8B8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9" name="Line 35"/>
          <p:cNvSpPr>
            <a:spLocks noChangeShapeType="1"/>
          </p:cNvSpPr>
          <p:nvPr/>
        </p:nvSpPr>
        <p:spPr bwMode="auto">
          <a:xfrm flipH="1">
            <a:off x="6248400" y="1887855"/>
            <a:ext cx="685800" cy="761999"/>
          </a:xfrm>
          <a:prstGeom prst="line">
            <a:avLst/>
          </a:prstGeom>
          <a:noFill/>
          <a:ln w="12700">
            <a:solidFill>
              <a:srgbClr val="B8B8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04" name="Group 103"/>
          <p:cNvGrpSpPr/>
          <p:nvPr/>
        </p:nvGrpSpPr>
        <p:grpSpPr>
          <a:xfrm>
            <a:off x="6400800" y="3352800"/>
            <a:ext cx="482600" cy="533401"/>
            <a:chOff x="6400800" y="3352800"/>
            <a:chExt cx="482600" cy="533401"/>
          </a:xfrm>
        </p:grpSpPr>
        <p:sp>
          <p:nvSpPr>
            <p:cNvPr id="27" name="Oval 37"/>
            <p:cNvSpPr>
              <a:spLocks noChangeArrowheads="1"/>
            </p:cNvSpPr>
            <p:nvPr/>
          </p:nvSpPr>
          <p:spPr bwMode="auto">
            <a:xfrm>
              <a:off x="6400800" y="3725863"/>
              <a:ext cx="481013" cy="160338"/>
            </a:xfrm>
            <a:prstGeom prst="ellipse">
              <a:avLst/>
            </a:prstGeom>
            <a:solidFill>
              <a:srgbClr val="FFA500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8" name="Rectangle 38"/>
            <p:cNvSpPr>
              <a:spLocks noChangeArrowheads="1"/>
            </p:cNvSpPr>
            <p:nvPr/>
          </p:nvSpPr>
          <p:spPr bwMode="auto">
            <a:xfrm>
              <a:off x="6400800" y="3497263"/>
              <a:ext cx="481013" cy="311150"/>
            </a:xfrm>
            <a:prstGeom prst="rect">
              <a:avLst/>
            </a:prstGeom>
            <a:solidFill>
              <a:srgbClr val="FFA5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9" name="Oval 39"/>
            <p:cNvSpPr>
              <a:spLocks noChangeArrowheads="1"/>
            </p:cNvSpPr>
            <p:nvPr/>
          </p:nvSpPr>
          <p:spPr bwMode="auto">
            <a:xfrm>
              <a:off x="6400800" y="3406775"/>
              <a:ext cx="481013" cy="158750"/>
            </a:xfrm>
            <a:prstGeom prst="ellipse">
              <a:avLst/>
            </a:prstGeom>
            <a:solidFill>
              <a:srgbClr val="FFA500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0" name="Rectangle 40"/>
            <p:cNvSpPr>
              <a:spLocks noChangeArrowheads="1"/>
            </p:cNvSpPr>
            <p:nvPr/>
          </p:nvSpPr>
          <p:spPr bwMode="auto">
            <a:xfrm>
              <a:off x="6400800" y="3432175"/>
              <a:ext cx="481013" cy="61913"/>
            </a:xfrm>
            <a:prstGeom prst="rect">
              <a:avLst/>
            </a:prstGeom>
            <a:solidFill>
              <a:srgbClr val="FFA5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1" name="Oval 41"/>
            <p:cNvSpPr>
              <a:spLocks noChangeArrowheads="1"/>
            </p:cNvSpPr>
            <p:nvPr/>
          </p:nvSpPr>
          <p:spPr bwMode="auto">
            <a:xfrm>
              <a:off x="6400800" y="3352800"/>
              <a:ext cx="481013" cy="160338"/>
            </a:xfrm>
            <a:prstGeom prst="ellipse">
              <a:avLst/>
            </a:prstGeom>
            <a:solidFill>
              <a:srgbClr val="FFA500"/>
            </a:solidFill>
            <a:ln w="63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2" name="Line 42"/>
            <p:cNvSpPr>
              <a:spLocks noChangeShapeType="1"/>
            </p:cNvSpPr>
            <p:nvPr/>
          </p:nvSpPr>
          <p:spPr bwMode="auto">
            <a:xfrm>
              <a:off x="6883400" y="3440113"/>
              <a:ext cx="0" cy="36830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3" name="Line 43"/>
            <p:cNvSpPr>
              <a:spLocks noChangeShapeType="1"/>
            </p:cNvSpPr>
            <p:nvPr/>
          </p:nvSpPr>
          <p:spPr bwMode="auto">
            <a:xfrm>
              <a:off x="6400800" y="3440113"/>
              <a:ext cx="0" cy="36830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1" name="Line 44"/>
          <p:cNvSpPr>
            <a:spLocks noChangeShapeType="1"/>
          </p:cNvSpPr>
          <p:nvPr/>
        </p:nvSpPr>
        <p:spPr bwMode="auto">
          <a:xfrm flipH="1">
            <a:off x="5530215" y="3101974"/>
            <a:ext cx="413385" cy="1249046"/>
          </a:xfrm>
          <a:prstGeom prst="line">
            <a:avLst/>
          </a:prstGeom>
          <a:noFill/>
          <a:ln w="12700">
            <a:solidFill>
              <a:srgbClr val="B8B8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" name="Line 45"/>
          <p:cNvSpPr>
            <a:spLocks noChangeShapeType="1"/>
          </p:cNvSpPr>
          <p:nvPr/>
        </p:nvSpPr>
        <p:spPr bwMode="auto">
          <a:xfrm flipH="1">
            <a:off x="5257800" y="3101974"/>
            <a:ext cx="544830" cy="944246"/>
          </a:xfrm>
          <a:prstGeom prst="line">
            <a:avLst/>
          </a:prstGeom>
          <a:noFill/>
          <a:ln w="12700">
            <a:solidFill>
              <a:srgbClr val="B8B8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3" name="Line 46"/>
          <p:cNvSpPr>
            <a:spLocks noChangeShapeType="1"/>
          </p:cNvSpPr>
          <p:nvPr/>
        </p:nvSpPr>
        <p:spPr bwMode="auto">
          <a:xfrm flipH="1">
            <a:off x="4267200" y="2971800"/>
            <a:ext cx="1295400" cy="457200"/>
          </a:xfrm>
          <a:prstGeom prst="line">
            <a:avLst/>
          </a:prstGeom>
          <a:noFill/>
          <a:ln w="12700">
            <a:solidFill>
              <a:srgbClr val="B8B8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4" name="Text Box 53"/>
          <p:cNvSpPr txBox="1">
            <a:spLocks noChangeArrowheads="1"/>
          </p:cNvSpPr>
          <p:nvPr/>
        </p:nvSpPr>
        <p:spPr bwMode="auto">
          <a:xfrm>
            <a:off x="7010400" y="3733800"/>
            <a:ext cx="149265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600" b="0" dirty="0">
                <a:solidFill>
                  <a:srgbClr val="0A0AB2"/>
                </a:solidFill>
              </a:rPr>
              <a:t>Project Databases</a:t>
            </a:r>
          </a:p>
        </p:txBody>
      </p:sp>
      <p:sp>
        <p:nvSpPr>
          <p:cNvPr id="25" name="Rectangle 55"/>
          <p:cNvSpPr>
            <a:spLocks noChangeArrowheads="1"/>
          </p:cNvSpPr>
          <p:nvPr/>
        </p:nvSpPr>
        <p:spPr bwMode="auto">
          <a:xfrm>
            <a:off x="5120640" y="4655820"/>
            <a:ext cx="762000" cy="304800"/>
          </a:xfrm>
          <a:prstGeom prst="rect">
            <a:avLst/>
          </a:prstGeom>
          <a:solidFill>
            <a:schemeClr val="bg1"/>
          </a:solidFill>
          <a:ln w="12700">
            <a:solidFill>
              <a:srgbClr val="B8B8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dirty="0">
                <a:solidFill>
                  <a:srgbClr val="595959"/>
                </a:solidFill>
              </a:rPr>
              <a:t>Visio</a:t>
            </a:r>
            <a:endParaRPr lang="en-GB" altLang="en-US" dirty="0">
              <a:solidFill>
                <a:srgbClr val="595959"/>
              </a:solidFill>
            </a:endParaRPr>
          </a:p>
        </p:txBody>
      </p:sp>
      <p:sp>
        <p:nvSpPr>
          <p:cNvPr id="26" name="Line 56"/>
          <p:cNvSpPr>
            <a:spLocks noChangeShapeType="1"/>
          </p:cNvSpPr>
          <p:nvPr/>
        </p:nvSpPr>
        <p:spPr bwMode="auto">
          <a:xfrm flipH="1">
            <a:off x="5736907" y="3101974"/>
            <a:ext cx="359093" cy="1553846"/>
          </a:xfrm>
          <a:prstGeom prst="line">
            <a:avLst/>
          </a:prstGeom>
          <a:noFill/>
          <a:ln w="12700">
            <a:solidFill>
              <a:srgbClr val="B8B8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0" name="Rectangle 55"/>
          <p:cNvSpPr>
            <a:spLocks noChangeArrowheads="1"/>
          </p:cNvSpPr>
          <p:nvPr/>
        </p:nvSpPr>
        <p:spPr bwMode="auto">
          <a:xfrm>
            <a:off x="5356860" y="4960620"/>
            <a:ext cx="891540" cy="304800"/>
          </a:xfrm>
          <a:prstGeom prst="rect">
            <a:avLst/>
          </a:prstGeom>
          <a:solidFill>
            <a:schemeClr val="bg1"/>
          </a:solidFill>
          <a:ln w="12700">
            <a:solidFill>
              <a:srgbClr val="B8B8C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600" dirty="0" smtClean="0">
                <a:solidFill>
                  <a:srgbClr val="595959"/>
                </a:solidFill>
              </a:rPr>
              <a:t>Project</a:t>
            </a:r>
            <a:endParaRPr lang="en-GB" altLang="en-US" dirty="0">
              <a:solidFill>
                <a:srgbClr val="595959"/>
              </a:solidFill>
            </a:endParaRPr>
          </a:p>
        </p:txBody>
      </p:sp>
      <p:sp>
        <p:nvSpPr>
          <p:cNvPr id="101" name="Line 56"/>
          <p:cNvSpPr>
            <a:spLocks noChangeShapeType="1"/>
          </p:cNvSpPr>
          <p:nvPr/>
        </p:nvSpPr>
        <p:spPr bwMode="auto">
          <a:xfrm flipH="1">
            <a:off x="6096000" y="3101974"/>
            <a:ext cx="152400" cy="1858646"/>
          </a:xfrm>
          <a:prstGeom prst="line">
            <a:avLst/>
          </a:prstGeom>
          <a:noFill/>
          <a:ln w="12700">
            <a:solidFill>
              <a:srgbClr val="B8B8C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132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Modules	4.4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Single-user and multi-user products. Same software. Configured by </a:t>
            </a:r>
            <a:r>
              <a:rPr lang="en-GB" i="1" dirty="0">
                <a:solidFill>
                  <a:srgbClr val="E60A0A"/>
                </a:solidFill>
              </a:rPr>
              <a:t>Security Code</a:t>
            </a:r>
            <a:r>
              <a:rPr lang="en-GB" dirty="0" smtClean="0"/>
              <a:t>.</a:t>
            </a:r>
          </a:p>
          <a:p>
            <a:r>
              <a:rPr lang="en-GB" dirty="0" smtClean="0"/>
              <a:t>Multi-user </a:t>
            </a:r>
            <a:r>
              <a:rPr lang="en-GB" dirty="0" smtClean="0">
                <a:solidFill>
                  <a:srgbClr val="4169E1"/>
                </a:solidFill>
              </a:rPr>
              <a:t>Cradle Enterprise </a:t>
            </a:r>
            <a:r>
              <a:rPr lang="en-GB" dirty="0" smtClean="0"/>
              <a:t>is licensed in </a:t>
            </a:r>
            <a:r>
              <a:rPr lang="en-GB" i="1" dirty="0" smtClean="0">
                <a:solidFill>
                  <a:srgbClr val="E60A0A"/>
                </a:solidFill>
              </a:rPr>
              <a:t>modules</a:t>
            </a:r>
          </a:p>
          <a:p>
            <a:r>
              <a:rPr lang="en-GB" dirty="0" smtClean="0"/>
              <a:t>You </a:t>
            </a:r>
            <a:r>
              <a:rPr lang="en-GB" dirty="0"/>
              <a:t>choose how many </a:t>
            </a:r>
            <a:r>
              <a:rPr lang="en-GB" dirty="0" smtClean="0"/>
              <a:t>concurrent user licences are needed of each module: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Project </a:t>
            </a:r>
            <a:r>
              <a:rPr lang="en-GB" dirty="0"/>
              <a:t>Data Management:	</a:t>
            </a:r>
            <a:r>
              <a:rPr lang="en-GB" b="1" dirty="0">
                <a:solidFill>
                  <a:srgbClr val="E60A0A"/>
                </a:solidFill>
              </a:rPr>
              <a:t>PDM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Requirements Management:	</a:t>
            </a:r>
            <a:r>
              <a:rPr lang="en-GB" b="1" dirty="0">
                <a:solidFill>
                  <a:srgbClr val="E60A0A"/>
                </a:solidFill>
              </a:rPr>
              <a:t>REQ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Metrics:			</a:t>
            </a:r>
            <a:r>
              <a:rPr lang="en-GB" b="1" dirty="0">
                <a:solidFill>
                  <a:srgbClr val="E60A0A"/>
                </a:solidFill>
              </a:rPr>
              <a:t>MET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Dashboard:			</a:t>
            </a:r>
            <a:r>
              <a:rPr lang="en-GB" b="1" dirty="0">
                <a:solidFill>
                  <a:srgbClr val="E60A0A"/>
                </a:solidFill>
              </a:rPr>
              <a:t>DASH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System Modelling:		</a:t>
            </a:r>
            <a:r>
              <a:rPr lang="en-GB" b="1" dirty="0" smtClean="0">
                <a:solidFill>
                  <a:srgbClr val="E60A0A"/>
                </a:solidFill>
              </a:rPr>
              <a:t>SYS</a:t>
            </a:r>
            <a:r>
              <a:rPr lang="en-GB" dirty="0"/>
              <a:t>	</a:t>
            </a:r>
            <a:r>
              <a:rPr lang="en-GB" dirty="0" smtClean="0"/>
              <a:t>(</a:t>
            </a:r>
            <a:r>
              <a:rPr lang="en-GB" dirty="0"/>
              <a:t>contains 3 sets of notations)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Performance Modelling:		</a:t>
            </a:r>
            <a:r>
              <a:rPr lang="en-GB" b="1" dirty="0">
                <a:solidFill>
                  <a:srgbClr val="E60A0A"/>
                </a:solidFill>
              </a:rPr>
              <a:t>PERF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 smtClean="0"/>
              <a:t>Document </a:t>
            </a:r>
            <a:r>
              <a:rPr lang="en-GB" dirty="0"/>
              <a:t>Generator:		</a:t>
            </a:r>
            <a:r>
              <a:rPr lang="en-GB" b="1" dirty="0">
                <a:solidFill>
                  <a:srgbClr val="E60A0A"/>
                </a:solidFill>
              </a:rPr>
              <a:t>DOC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Web Publishing:		</a:t>
            </a:r>
            <a:r>
              <a:rPr lang="en-GB" b="1" dirty="0">
                <a:solidFill>
                  <a:srgbClr val="E60A0A"/>
                </a:solidFill>
              </a:rPr>
              <a:t>WEBP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Web Access:			</a:t>
            </a:r>
            <a:r>
              <a:rPr lang="en-GB" b="1" dirty="0">
                <a:solidFill>
                  <a:srgbClr val="E60A0A"/>
                </a:solidFill>
              </a:rPr>
              <a:t>WEBA</a:t>
            </a:r>
          </a:p>
          <a:p>
            <a:pPr lvl="1">
              <a:spcBef>
                <a:spcPts val="0"/>
              </a:spcBef>
            </a:pPr>
            <a:r>
              <a:rPr lang="en-GB" dirty="0"/>
              <a:t>Software Engineering:		</a:t>
            </a:r>
            <a:r>
              <a:rPr lang="en-GB" b="1" dirty="0">
                <a:solidFill>
                  <a:srgbClr val="E60A0A"/>
                </a:solidFill>
              </a:rPr>
              <a:t>SWE</a:t>
            </a:r>
          </a:p>
          <a:p>
            <a:r>
              <a:rPr lang="en-GB" dirty="0"/>
              <a:t>Licences:</a:t>
            </a:r>
          </a:p>
          <a:p>
            <a:pPr lvl="1">
              <a:spcAft>
                <a:spcPts val="0"/>
              </a:spcAft>
            </a:pPr>
            <a:r>
              <a:rPr lang="en-GB" i="1" dirty="0">
                <a:solidFill>
                  <a:srgbClr val="E60A0A"/>
                </a:solidFill>
              </a:rPr>
              <a:t>Floating</a:t>
            </a:r>
            <a:r>
              <a:rPr lang="en-GB" dirty="0"/>
              <a:t> and </a:t>
            </a:r>
            <a:r>
              <a:rPr lang="en-GB" i="1" dirty="0">
                <a:solidFill>
                  <a:srgbClr val="E60A0A"/>
                </a:solidFill>
              </a:rPr>
              <a:t>dynamic</a:t>
            </a:r>
            <a:r>
              <a:rPr lang="en-GB" dirty="0"/>
              <a:t>	</a:t>
            </a:r>
            <a:r>
              <a:rPr lang="en-GB" dirty="0" smtClean="0"/>
              <a:t>- </a:t>
            </a:r>
            <a:r>
              <a:rPr lang="en-GB" dirty="0"/>
              <a:t>Maximise sharing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i="1" dirty="0">
                <a:solidFill>
                  <a:srgbClr val="E60A0A"/>
                </a:solidFill>
              </a:rPr>
              <a:t>Open</a:t>
            </a:r>
            <a:r>
              <a:rPr lang="en-GB" dirty="0"/>
              <a:t> or </a:t>
            </a:r>
            <a:r>
              <a:rPr lang="en-GB" i="1" dirty="0">
                <a:solidFill>
                  <a:srgbClr val="E60A0A"/>
                </a:solidFill>
              </a:rPr>
              <a:t>named user</a:t>
            </a:r>
            <a:r>
              <a:rPr lang="en-GB" dirty="0"/>
              <a:t>	</a:t>
            </a:r>
            <a:r>
              <a:rPr lang="en-GB" dirty="0" smtClean="0"/>
              <a:t>- </a:t>
            </a:r>
            <a:r>
              <a:rPr lang="en-GB" dirty="0"/>
              <a:t>Cost effective</a:t>
            </a:r>
          </a:p>
          <a:p>
            <a:pPr lvl="1">
              <a:spcBef>
                <a:spcPts val="0"/>
              </a:spcBef>
            </a:pPr>
            <a:r>
              <a:rPr lang="en-GB" dirty="0"/>
              <a:t>Low cost RO licences	- Customer/subcontractor browsing</a:t>
            </a:r>
          </a:p>
          <a:p>
            <a:r>
              <a:rPr lang="en-GB" dirty="0"/>
              <a:t>Share </a:t>
            </a:r>
            <a:r>
              <a:rPr lang="en-GB" b="1" i="1" dirty="0"/>
              <a:t>smallest</a:t>
            </a:r>
            <a:r>
              <a:rPr lang="en-GB" dirty="0"/>
              <a:t> number of licences between </a:t>
            </a:r>
            <a:r>
              <a:rPr lang="en-GB" b="1" i="1" dirty="0"/>
              <a:t>greatest</a:t>
            </a:r>
            <a:r>
              <a:rPr lang="en-GB" dirty="0"/>
              <a:t> number of users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4296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Interfaces	4.5</a:t>
            </a:r>
            <a:endParaRPr lang="en-GB" dirty="0"/>
          </a:p>
        </p:txBody>
      </p:sp>
      <p:sp>
        <p:nvSpPr>
          <p:cNvPr id="53" name="Line 4"/>
          <p:cNvSpPr>
            <a:spLocks noChangeShapeType="1"/>
          </p:cNvSpPr>
          <p:nvPr/>
        </p:nvSpPr>
        <p:spPr bwMode="auto">
          <a:xfrm flipH="1">
            <a:off x="1600197" y="4251960"/>
            <a:ext cx="1371602" cy="321628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54" name="Line 5"/>
          <p:cNvSpPr>
            <a:spLocks noChangeShapeType="1"/>
          </p:cNvSpPr>
          <p:nvPr/>
        </p:nvSpPr>
        <p:spPr bwMode="auto">
          <a:xfrm>
            <a:off x="4591050" y="4968875"/>
            <a:ext cx="514350" cy="74612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56" name="Line 7"/>
          <p:cNvSpPr>
            <a:spLocks noChangeShapeType="1"/>
          </p:cNvSpPr>
          <p:nvPr/>
        </p:nvSpPr>
        <p:spPr bwMode="auto">
          <a:xfrm flipH="1">
            <a:off x="2743200" y="4625975"/>
            <a:ext cx="822325" cy="1117600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57" name="Rectangle 8"/>
          <p:cNvSpPr>
            <a:spLocks noChangeArrowheads="1"/>
          </p:cNvSpPr>
          <p:nvPr/>
        </p:nvSpPr>
        <p:spPr bwMode="auto">
          <a:xfrm>
            <a:off x="609600" y="3031960"/>
            <a:ext cx="914400" cy="455612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>
              <a:lnSpc>
                <a:spcPts val="1500"/>
              </a:lnSpc>
            </a:pPr>
            <a:r>
              <a:rPr lang="en-GB" altLang="en-US" sz="1400" dirty="0">
                <a:solidFill>
                  <a:srgbClr val="0A0AB2"/>
                </a:solidFill>
              </a:rPr>
              <a:t>Active Risk</a:t>
            </a:r>
            <a:br>
              <a:rPr lang="en-GB" altLang="en-US" sz="1400" dirty="0">
                <a:solidFill>
                  <a:srgbClr val="0A0AB2"/>
                </a:solidFill>
              </a:rPr>
            </a:br>
            <a:r>
              <a:rPr lang="en-GB" altLang="en-US" sz="1400" dirty="0">
                <a:solidFill>
                  <a:srgbClr val="0A0AB2"/>
                </a:solidFill>
              </a:rPr>
              <a:t>Manager</a:t>
            </a:r>
          </a:p>
        </p:txBody>
      </p:sp>
      <p:sp>
        <p:nvSpPr>
          <p:cNvPr id="58" name="Line 9"/>
          <p:cNvSpPr>
            <a:spLocks noChangeShapeType="1"/>
          </p:cNvSpPr>
          <p:nvPr/>
        </p:nvSpPr>
        <p:spPr bwMode="auto">
          <a:xfrm flipV="1">
            <a:off x="5172075" y="2971800"/>
            <a:ext cx="1914525" cy="66992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59" name="Text Box 10"/>
          <p:cNvSpPr txBox="1">
            <a:spLocks noChangeArrowheads="1"/>
          </p:cNvSpPr>
          <p:nvPr/>
        </p:nvSpPr>
        <p:spPr bwMode="auto">
          <a:xfrm>
            <a:off x="6019800" y="2743200"/>
            <a:ext cx="76944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050" dirty="0">
                <a:solidFill>
                  <a:srgbClr val="E60A0A"/>
                </a:solidFill>
              </a:rPr>
              <a:t>Text Based</a:t>
            </a:r>
            <a:br>
              <a:rPr lang="en-GB" altLang="en-US" sz="1050" dirty="0">
                <a:solidFill>
                  <a:srgbClr val="E60A0A"/>
                </a:solidFill>
              </a:rPr>
            </a:br>
            <a:r>
              <a:rPr lang="en-GB" altLang="en-US" sz="1050" dirty="0">
                <a:solidFill>
                  <a:srgbClr val="E60A0A"/>
                </a:solidFill>
              </a:rPr>
              <a:t>Requirements</a:t>
            </a:r>
          </a:p>
        </p:txBody>
      </p:sp>
      <p:sp>
        <p:nvSpPr>
          <p:cNvPr id="60" name="Line 11"/>
          <p:cNvSpPr>
            <a:spLocks noChangeShapeType="1"/>
          </p:cNvSpPr>
          <p:nvPr/>
        </p:nvSpPr>
        <p:spPr bwMode="auto">
          <a:xfrm flipH="1" flipV="1">
            <a:off x="1524000" y="3326448"/>
            <a:ext cx="1455420" cy="43783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61" name="Text Box 12"/>
          <p:cNvSpPr txBox="1">
            <a:spLocks noChangeArrowheads="1"/>
          </p:cNvSpPr>
          <p:nvPr/>
        </p:nvSpPr>
        <p:spPr bwMode="auto">
          <a:xfrm>
            <a:off x="1653540" y="3552663"/>
            <a:ext cx="751809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050" dirty="0">
                <a:solidFill>
                  <a:srgbClr val="E60A0A"/>
                </a:solidFill>
              </a:rPr>
              <a:t>Function</a:t>
            </a:r>
          </a:p>
          <a:p>
            <a:r>
              <a:rPr lang="en-GB" altLang="en-US" sz="1050" dirty="0">
                <a:solidFill>
                  <a:srgbClr val="E60A0A"/>
                </a:solidFill>
              </a:rPr>
              <a:t>Specifications</a:t>
            </a:r>
          </a:p>
        </p:txBody>
      </p:sp>
      <p:sp>
        <p:nvSpPr>
          <p:cNvPr id="62" name="Line 13"/>
          <p:cNvSpPr>
            <a:spLocks noChangeShapeType="1"/>
          </p:cNvSpPr>
          <p:nvPr/>
        </p:nvSpPr>
        <p:spPr bwMode="auto">
          <a:xfrm>
            <a:off x="4776788" y="4835525"/>
            <a:ext cx="938213" cy="94456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63" name="Text Box 14"/>
          <p:cNvSpPr txBox="1">
            <a:spLocks noChangeArrowheads="1"/>
          </p:cNvSpPr>
          <p:nvPr/>
        </p:nvSpPr>
        <p:spPr bwMode="auto">
          <a:xfrm>
            <a:off x="2267687" y="1803229"/>
            <a:ext cx="711733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GB" altLang="en-US" sz="1050" dirty="0" smtClean="0">
                <a:solidFill>
                  <a:srgbClr val="E60A0A"/>
                </a:solidFill>
              </a:rPr>
              <a:t>Publishing     </a:t>
            </a:r>
            <a:endParaRPr lang="en-GB" altLang="en-US" sz="1050" dirty="0">
              <a:solidFill>
                <a:srgbClr val="E60A0A"/>
              </a:solidFill>
            </a:endParaRPr>
          </a:p>
          <a:p>
            <a:pPr algn="r"/>
            <a:r>
              <a:rPr lang="en-GB" altLang="en-US" sz="1050" dirty="0" smtClean="0">
                <a:solidFill>
                  <a:srgbClr val="E60A0A"/>
                </a:solidFill>
              </a:rPr>
              <a:t>Parsing &amp;  </a:t>
            </a:r>
          </a:p>
          <a:p>
            <a:pPr algn="r"/>
            <a:r>
              <a:rPr lang="en-GB" altLang="en-US" sz="1050" dirty="0" smtClean="0">
                <a:solidFill>
                  <a:srgbClr val="E60A0A"/>
                </a:solidFill>
              </a:rPr>
              <a:t>Capture</a:t>
            </a:r>
            <a:endParaRPr lang="en-GB" altLang="en-US" sz="1050" dirty="0">
              <a:solidFill>
                <a:srgbClr val="E60A0A"/>
              </a:solidFill>
            </a:endParaRPr>
          </a:p>
        </p:txBody>
      </p:sp>
      <p:sp>
        <p:nvSpPr>
          <p:cNvPr id="64" name="Line 15"/>
          <p:cNvSpPr>
            <a:spLocks noChangeShapeType="1"/>
          </p:cNvSpPr>
          <p:nvPr/>
        </p:nvSpPr>
        <p:spPr bwMode="auto">
          <a:xfrm>
            <a:off x="4278313" y="5119688"/>
            <a:ext cx="176213" cy="67151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65" name="Text Box 16"/>
          <p:cNvSpPr txBox="1">
            <a:spLocks noChangeArrowheads="1"/>
          </p:cNvSpPr>
          <p:nvPr/>
        </p:nvSpPr>
        <p:spPr bwMode="auto">
          <a:xfrm>
            <a:off x="6213206" y="4648200"/>
            <a:ext cx="684482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Spreadsheet</a:t>
            </a:r>
          </a:p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Capture</a:t>
            </a:r>
          </a:p>
        </p:txBody>
      </p:sp>
      <p:sp>
        <p:nvSpPr>
          <p:cNvPr id="66" name="Rectangle 17"/>
          <p:cNvSpPr>
            <a:spLocks noChangeArrowheads="1"/>
          </p:cNvSpPr>
          <p:nvPr/>
        </p:nvSpPr>
        <p:spPr bwMode="auto">
          <a:xfrm>
            <a:off x="7086600" y="2767013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 dirty="0">
                <a:solidFill>
                  <a:srgbClr val="0A0AB2"/>
                </a:solidFill>
              </a:rPr>
              <a:t>DOORS</a:t>
            </a:r>
          </a:p>
        </p:txBody>
      </p:sp>
      <p:sp>
        <p:nvSpPr>
          <p:cNvPr id="67" name="Rectangle 18"/>
          <p:cNvSpPr>
            <a:spLocks noChangeArrowheads="1"/>
          </p:cNvSpPr>
          <p:nvPr/>
        </p:nvSpPr>
        <p:spPr bwMode="auto">
          <a:xfrm>
            <a:off x="5715000" y="5791200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>
                <a:solidFill>
                  <a:srgbClr val="0A0AB2"/>
                </a:solidFill>
              </a:rPr>
              <a:t>Word</a:t>
            </a:r>
          </a:p>
        </p:txBody>
      </p:sp>
      <p:sp>
        <p:nvSpPr>
          <p:cNvPr id="68" name="Rectangle 19"/>
          <p:cNvSpPr>
            <a:spLocks noChangeArrowheads="1"/>
          </p:cNvSpPr>
          <p:nvPr/>
        </p:nvSpPr>
        <p:spPr bwMode="auto">
          <a:xfrm>
            <a:off x="3962400" y="5794375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 dirty="0">
                <a:solidFill>
                  <a:srgbClr val="0A0AB2"/>
                </a:solidFill>
              </a:rPr>
              <a:t>Excel</a:t>
            </a:r>
          </a:p>
        </p:txBody>
      </p:sp>
      <p:sp>
        <p:nvSpPr>
          <p:cNvPr id="69" name="Line 20"/>
          <p:cNvSpPr>
            <a:spLocks noChangeShapeType="1"/>
          </p:cNvSpPr>
          <p:nvPr/>
        </p:nvSpPr>
        <p:spPr bwMode="auto">
          <a:xfrm flipH="1">
            <a:off x="4491038" y="1498600"/>
            <a:ext cx="155575" cy="655637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70" name="Line 21"/>
          <p:cNvSpPr>
            <a:spLocks noChangeShapeType="1"/>
          </p:cNvSpPr>
          <p:nvPr/>
        </p:nvSpPr>
        <p:spPr bwMode="auto">
          <a:xfrm flipH="1">
            <a:off x="4978400" y="1498600"/>
            <a:ext cx="474663" cy="84137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71" name="Line 22"/>
          <p:cNvSpPr>
            <a:spLocks noChangeShapeType="1"/>
          </p:cNvSpPr>
          <p:nvPr/>
        </p:nvSpPr>
        <p:spPr bwMode="auto">
          <a:xfrm flipH="1">
            <a:off x="5232400" y="1498600"/>
            <a:ext cx="879475" cy="102552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72" name="Line 23"/>
          <p:cNvSpPr>
            <a:spLocks noChangeShapeType="1"/>
          </p:cNvSpPr>
          <p:nvPr/>
        </p:nvSpPr>
        <p:spPr bwMode="auto">
          <a:xfrm flipH="1">
            <a:off x="5424488" y="1792288"/>
            <a:ext cx="1052513" cy="92551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73" name="Line 24"/>
          <p:cNvSpPr>
            <a:spLocks noChangeShapeType="1"/>
          </p:cNvSpPr>
          <p:nvPr/>
        </p:nvSpPr>
        <p:spPr bwMode="auto">
          <a:xfrm flipH="1">
            <a:off x="5526088" y="2084388"/>
            <a:ext cx="1171575" cy="806450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74" name="Text Box 25"/>
          <p:cNvSpPr txBox="1">
            <a:spLocks noChangeArrowheads="1"/>
          </p:cNvSpPr>
          <p:nvPr/>
        </p:nvSpPr>
        <p:spPr bwMode="auto">
          <a:xfrm>
            <a:off x="4646613" y="1722438"/>
            <a:ext cx="407163" cy="161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050" dirty="0">
                <a:solidFill>
                  <a:srgbClr val="E60A0A"/>
                </a:solidFill>
              </a:rPr>
              <a:t>Models</a:t>
            </a:r>
            <a:endParaRPr lang="en-GB" altLang="en-US" dirty="0">
              <a:solidFill>
                <a:srgbClr val="E60A0A"/>
              </a:solidFill>
            </a:endParaRPr>
          </a:p>
        </p:txBody>
      </p:sp>
      <p:sp>
        <p:nvSpPr>
          <p:cNvPr id="75" name="Text Box 26"/>
          <p:cNvSpPr txBox="1">
            <a:spLocks noChangeArrowheads="1"/>
          </p:cNvSpPr>
          <p:nvPr/>
        </p:nvSpPr>
        <p:spPr bwMode="auto">
          <a:xfrm>
            <a:off x="6551613" y="2235200"/>
            <a:ext cx="76944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050" dirty="0">
                <a:solidFill>
                  <a:srgbClr val="E60A0A"/>
                </a:solidFill>
              </a:rPr>
              <a:t>Models and</a:t>
            </a:r>
            <a:br>
              <a:rPr lang="en-GB" altLang="en-US" sz="1050" dirty="0">
                <a:solidFill>
                  <a:srgbClr val="E60A0A"/>
                </a:solidFill>
              </a:rPr>
            </a:br>
            <a:r>
              <a:rPr lang="en-GB" altLang="en-US" sz="1050" dirty="0">
                <a:solidFill>
                  <a:srgbClr val="E60A0A"/>
                </a:solidFill>
              </a:rPr>
              <a:t>Requirements</a:t>
            </a:r>
          </a:p>
        </p:txBody>
      </p:sp>
      <p:sp>
        <p:nvSpPr>
          <p:cNvPr id="76" name="Line 27"/>
          <p:cNvSpPr>
            <a:spLocks noChangeShapeType="1"/>
          </p:cNvSpPr>
          <p:nvPr/>
        </p:nvSpPr>
        <p:spPr bwMode="auto">
          <a:xfrm>
            <a:off x="2751138" y="1506539"/>
            <a:ext cx="696558" cy="1384300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77" name="Text Box 28"/>
          <p:cNvSpPr txBox="1">
            <a:spLocks noChangeArrowheads="1"/>
          </p:cNvSpPr>
          <p:nvPr/>
        </p:nvSpPr>
        <p:spPr bwMode="auto">
          <a:xfrm>
            <a:off x="3673856" y="5322888"/>
            <a:ext cx="617157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Report</a:t>
            </a:r>
          </a:p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Generation</a:t>
            </a:r>
          </a:p>
        </p:txBody>
      </p:sp>
      <p:sp>
        <p:nvSpPr>
          <p:cNvPr id="78" name="Text Box 29"/>
          <p:cNvSpPr txBox="1">
            <a:spLocks noChangeArrowheads="1"/>
          </p:cNvSpPr>
          <p:nvPr/>
        </p:nvSpPr>
        <p:spPr bwMode="auto">
          <a:xfrm>
            <a:off x="5245259" y="5094288"/>
            <a:ext cx="1466748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050" dirty="0">
                <a:solidFill>
                  <a:srgbClr val="E60A0A"/>
                </a:solidFill>
              </a:rPr>
              <a:t>Report Generation</a:t>
            </a:r>
          </a:p>
          <a:p>
            <a:r>
              <a:rPr lang="en-GB" altLang="en-US" sz="1050" dirty="0">
                <a:solidFill>
                  <a:srgbClr val="E60A0A"/>
                </a:solidFill>
              </a:rPr>
              <a:t>   </a:t>
            </a:r>
            <a:r>
              <a:rPr lang="en-GB" altLang="en-US" sz="1050" dirty="0" smtClean="0">
                <a:solidFill>
                  <a:srgbClr val="E60A0A"/>
                </a:solidFill>
              </a:rPr>
              <a:t>  Diagram </a:t>
            </a:r>
            <a:r>
              <a:rPr lang="en-GB" altLang="en-US" sz="1050" dirty="0">
                <a:solidFill>
                  <a:srgbClr val="E60A0A"/>
                </a:solidFill>
              </a:rPr>
              <a:t>Printing</a:t>
            </a:r>
          </a:p>
          <a:p>
            <a:r>
              <a:rPr lang="en-GB" altLang="en-US" sz="1050" dirty="0">
                <a:solidFill>
                  <a:srgbClr val="E60A0A"/>
                </a:solidFill>
              </a:rPr>
              <a:t>      </a:t>
            </a:r>
            <a:r>
              <a:rPr lang="en-GB" altLang="en-US" sz="1050" dirty="0" smtClean="0">
                <a:solidFill>
                  <a:srgbClr val="E60A0A"/>
                </a:solidFill>
              </a:rPr>
              <a:t>    Document </a:t>
            </a:r>
            <a:r>
              <a:rPr lang="en-GB" altLang="en-US" sz="1050" dirty="0">
                <a:solidFill>
                  <a:srgbClr val="E60A0A"/>
                </a:solidFill>
              </a:rPr>
              <a:t>Publishing</a:t>
            </a:r>
          </a:p>
        </p:txBody>
      </p:sp>
      <p:sp>
        <p:nvSpPr>
          <p:cNvPr id="79" name="Rectangle 30"/>
          <p:cNvSpPr>
            <a:spLocks noChangeArrowheads="1"/>
          </p:cNvSpPr>
          <p:nvPr/>
        </p:nvSpPr>
        <p:spPr bwMode="auto">
          <a:xfrm>
            <a:off x="2262187" y="1214438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 b="0" dirty="0">
                <a:solidFill>
                  <a:srgbClr val="0A0AB2"/>
                </a:solidFill>
              </a:rPr>
              <a:t>Word</a:t>
            </a:r>
            <a:endParaRPr lang="en-GB" altLang="en-US" b="0" dirty="0">
              <a:solidFill>
                <a:srgbClr val="0A0AB2"/>
              </a:solidFill>
            </a:endParaRPr>
          </a:p>
        </p:txBody>
      </p:sp>
      <p:sp>
        <p:nvSpPr>
          <p:cNvPr id="80" name="Rectangle 31"/>
          <p:cNvSpPr>
            <a:spLocks noChangeArrowheads="1"/>
          </p:cNvSpPr>
          <p:nvPr/>
        </p:nvSpPr>
        <p:spPr bwMode="auto">
          <a:xfrm>
            <a:off x="7062788" y="4446588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>
                <a:solidFill>
                  <a:srgbClr val="0A0AB2"/>
                </a:solidFill>
              </a:rPr>
              <a:t>Word</a:t>
            </a:r>
          </a:p>
        </p:txBody>
      </p:sp>
      <p:sp>
        <p:nvSpPr>
          <p:cNvPr id="81" name="Line 32"/>
          <p:cNvSpPr>
            <a:spLocks noChangeShapeType="1"/>
          </p:cNvSpPr>
          <p:nvPr/>
        </p:nvSpPr>
        <p:spPr bwMode="auto">
          <a:xfrm flipH="1" flipV="1">
            <a:off x="5214938" y="4176713"/>
            <a:ext cx="1838325" cy="322262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82" name="Text Box 33"/>
          <p:cNvSpPr txBox="1">
            <a:spLocks noChangeArrowheads="1"/>
          </p:cNvSpPr>
          <p:nvPr/>
        </p:nvSpPr>
        <p:spPr bwMode="auto">
          <a:xfrm>
            <a:off x="6345852" y="4083050"/>
            <a:ext cx="593111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Para/Table</a:t>
            </a:r>
          </a:p>
          <a:p>
            <a:pPr algn="r"/>
            <a:r>
              <a:rPr lang="en-GB" altLang="en-US" sz="1050" dirty="0">
                <a:solidFill>
                  <a:srgbClr val="E60A0A"/>
                </a:solidFill>
              </a:rPr>
              <a:t>Capture</a:t>
            </a:r>
          </a:p>
        </p:txBody>
      </p:sp>
      <p:sp>
        <p:nvSpPr>
          <p:cNvPr id="83" name="Rectangle 34"/>
          <p:cNvSpPr>
            <a:spLocks noChangeArrowheads="1"/>
          </p:cNvSpPr>
          <p:nvPr/>
        </p:nvSpPr>
        <p:spPr bwMode="auto">
          <a:xfrm>
            <a:off x="7062788" y="5105400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>
                <a:solidFill>
                  <a:srgbClr val="0A0AB2"/>
                </a:solidFill>
              </a:rPr>
              <a:t>Excel</a:t>
            </a:r>
          </a:p>
        </p:txBody>
      </p:sp>
      <p:sp>
        <p:nvSpPr>
          <p:cNvPr id="84" name="Line 35"/>
          <p:cNvSpPr>
            <a:spLocks noChangeShapeType="1"/>
          </p:cNvSpPr>
          <p:nvPr/>
        </p:nvSpPr>
        <p:spPr bwMode="auto">
          <a:xfrm flipH="1" flipV="1">
            <a:off x="5126038" y="4449763"/>
            <a:ext cx="1922463" cy="746125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86" name="Text Box 55"/>
          <p:cNvSpPr txBox="1">
            <a:spLocks noChangeArrowheads="1"/>
          </p:cNvSpPr>
          <p:nvPr/>
        </p:nvSpPr>
        <p:spPr bwMode="auto">
          <a:xfrm>
            <a:off x="5021566" y="5740400"/>
            <a:ext cx="42960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en-US" sz="1400" dirty="0">
                <a:solidFill>
                  <a:srgbClr val="0A0AB2"/>
                </a:solidFill>
              </a:rPr>
              <a:t>CSV</a:t>
            </a:r>
            <a:r>
              <a:rPr lang="en-US" altLang="en-US" dirty="0">
                <a:solidFill>
                  <a:schemeClr val="tx2"/>
                </a:solidFill>
              </a:rPr>
              <a:t/>
            </a:r>
            <a:br>
              <a:rPr lang="en-US" altLang="en-US" dirty="0">
                <a:solidFill>
                  <a:schemeClr val="tx2"/>
                </a:solidFill>
              </a:rPr>
            </a:br>
            <a:r>
              <a:rPr lang="en-US" altLang="en-US" sz="1400" dirty="0">
                <a:solidFill>
                  <a:srgbClr val="0A0AB2"/>
                </a:solidFill>
              </a:rPr>
              <a:t>HTML</a:t>
            </a:r>
            <a:endParaRPr lang="en-GB" altLang="en-US" sz="1400" dirty="0">
              <a:solidFill>
                <a:srgbClr val="0A0AB2"/>
              </a:solidFill>
            </a:endParaRPr>
          </a:p>
        </p:txBody>
      </p:sp>
      <p:sp>
        <p:nvSpPr>
          <p:cNvPr id="87" name="Line 56"/>
          <p:cNvSpPr>
            <a:spLocks noChangeShapeType="1"/>
          </p:cNvSpPr>
          <p:nvPr/>
        </p:nvSpPr>
        <p:spPr bwMode="auto">
          <a:xfrm flipV="1">
            <a:off x="5229225" y="3641725"/>
            <a:ext cx="1668463" cy="223837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88" name="Text Box 57"/>
          <p:cNvSpPr txBox="1">
            <a:spLocks noChangeArrowheads="1"/>
          </p:cNvSpPr>
          <p:nvPr/>
        </p:nvSpPr>
        <p:spPr bwMode="auto">
          <a:xfrm>
            <a:off x="6968762" y="3426281"/>
            <a:ext cx="88460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/>
            <a:r>
              <a:rPr lang="en-GB" altLang="zh-CN" sz="1400" dirty="0">
                <a:solidFill>
                  <a:srgbClr val="0A0AB2"/>
                </a:solidFill>
              </a:rPr>
              <a:t>Cradle, </a:t>
            </a:r>
            <a:r>
              <a:rPr lang="en-GB" altLang="zh-CN" sz="1400" dirty="0" smtClean="0">
                <a:solidFill>
                  <a:srgbClr val="0A0AB2"/>
                </a:solidFill>
              </a:rPr>
              <a:t>CSV,</a:t>
            </a:r>
            <a:endParaRPr lang="en-US" altLang="en-US" sz="1400" dirty="0">
              <a:solidFill>
                <a:srgbClr val="0A0AB2"/>
              </a:solidFill>
            </a:endParaRPr>
          </a:p>
          <a:p>
            <a:pPr algn="r"/>
            <a:r>
              <a:rPr lang="en-US" altLang="en-US" sz="1400" dirty="0" smtClean="0">
                <a:solidFill>
                  <a:srgbClr val="0A0AB2"/>
                </a:solidFill>
              </a:rPr>
              <a:t>HTML, XML</a:t>
            </a:r>
            <a:endParaRPr lang="en-GB" altLang="en-US" sz="1400" dirty="0">
              <a:solidFill>
                <a:srgbClr val="0A0AB2"/>
              </a:solidFill>
            </a:endParaRPr>
          </a:p>
        </p:txBody>
      </p:sp>
      <p:grpSp>
        <p:nvGrpSpPr>
          <p:cNvPr id="89" name="Group 58"/>
          <p:cNvGrpSpPr>
            <a:grpSpLocks/>
          </p:cNvGrpSpPr>
          <p:nvPr/>
        </p:nvGrpSpPr>
        <p:grpSpPr bwMode="auto">
          <a:xfrm>
            <a:off x="4208463" y="1214438"/>
            <a:ext cx="3367088" cy="877887"/>
            <a:chOff x="2651" y="760"/>
            <a:chExt cx="2121" cy="553"/>
          </a:xfrm>
        </p:grpSpPr>
        <p:sp>
          <p:nvSpPr>
            <p:cNvPr id="124" name="Rectangle 59"/>
            <p:cNvSpPr>
              <a:spLocks noChangeArrowheads="1"/>
            </p:cNvSpPr>
            <p:nvPr/>
          </p:nvSpPr>
          <p:spPr bwMode="auto">
            <a:xfrm>
              <a:off x="2651" y="760"/>
              <a:ext cx="553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Teamwork</a:t>
              </a:r>
            </a:p>
          </p:txBody>
        </p:sp>
        <p:sp>
          <p:nvSpPr>
            <p:cNvPr id="125" name="Rectangle 60"/>
            <p:cNvSpPr>
              <a:spLocks noChangeArrowheads="1"/>
            </p:cNvSpPr>
            <p:nvPr/>
          </p:nvSpPr>
          <p:spPr bwMode="auto">
            <a:xfrm>
              <a:off x="4219" y="1129"/>
              <a:ext cx="553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>
                  <a:solidFill>
                    <a:srgbClr val="0A0AB2"/>
                  </a:solidFill>
                </a:rPr>
                <a:t>RDD-100</a:t>
              </a:r>
            </a:p>
          </p:txBody>
        </p:sp>
        <p:sp>
          <p:nvSpPr>
            <p:cNvPr id="126" name="Rectangle 61"/>
            <p:cNvSpPr>
              <a:spLocks noChangeArrowheads="1"/>
            </p:cNvSpPr>
            <p:nvPr/>
          </p:nvSpPr>
          <p:spPr bwMode="auto">
            <a:xfrm>
              <a:off x="3204" y="760"/>
              <a:ext cx="55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>
                  <a:solidFill>
                    <a:srgbClr val="0A0AB2"/>
                  </a:solidFill>
                </a:rPr>
                <a:t>Select</a:t>
              </a:r>
            </a:p>
          </p:txBody>
        </p:sp>
        <p:sp>
          <p:nvSpPr>
            <p:cNvPr id="127" name="Rectangle 62"/>
            <p:cNvSpPr>
              <a:spLocks noChangeArrowheads="1"/>
            </p:cNvSpPr>
            <p:nvPr/>
          </p:nvSpPr>
          <p:spPr bwMode="auto">
            <a:xfrm>
              <a:off x="3758" y="760"/>
              <a:ext cx="553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>
                  <a:solidFill>
                    <a:srgbClr val="0A0AB2"/>
                  </a:solidFill>
                </a:rPr>
                <a:t>BPwin</a:t>
              </a:r>
            </a:p>
          </p:txBody>
        </p:sp>
        <p:sp>
          <p:nvSpPr>
            <p:cNvPr id="128" name="Rectangle 63"/>
            <p:cNvSpPr>
              <a:spLocks noChangeArrowheads="1"/>
            </p:cNvSpPr>
            <p:nvPr/>
          </p:nvSpPr>
          <p:spPr bwMode="auto">
            <a:xfrm>
              <a:off x="4080" y="944"/>
              <a:ext cx="554" cy="185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>
                  <a:solidFill>
                    <a:srgbClr val="0A0AB2"/>
                  </a:solidFill>
                </a:rPr>
                <a:t>CORE</a:t>
              </a:r>
            </a:p>
          </p:txBody>
        </p:sp>
      </p:grpSp>
      <p:grpSp>
        <p:nvGrpSpPr>
          <p:cNvPr id="90" name="Group 64"/>
          <p:cNvGrpSpPr>
            <a:grpSpLocks/>
          </p:cNvGrpSpPr>
          <p:nvPr/>
        </p:nvGrpSpPr>
        <p:grpSpPr bwMode="auto">
          <a:xfrm>
            <a:off x="1219200" y="5791200"/>
            <a:ext cx="2239963" cy="292100"/>
            <a:chOff x="624" y="3648"/>
            <a:chExt cx="1411" cy="184"/>
          </a:xfrm>
        </p:grpSpPr>
        <p:sp>
          <p:nvSpPr>
            <p:cNvPr id="121" name="Rectangle 65"/>
            <p:cNvSpPr>
              <a:spLocks noChangeArrowheads="1"/>
            </p:cNvSpPr>
            <p:nvPr/>
          </p:nvSpPr>
          <p:spPr bwMode="auto">
            <a:xfrm>
              <a:off x="1200" y="3648"/>
              <a:ext cx="835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PDM/PCLM Tools</a:t>
              </a:r>
            </a:p>
          </p:txBody>
        </p:sp>
        <p:sp>
          <p:nvSpPr>
            <p:cNvPr id="122" name="Rectangle 66"/>
            <p:cNvSpPr>
              <a:spLocks noChangeArrowheads="1"/>
            </p:cNvSpPr>
            <p:nvPr/>
          </p:nvSpPr>
          <p:spPr bwMode="auto">
            <a:xfrm>
              <a:off x="912" y="3648"/>
              <a:ext cx="288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Visio</a:t>
              </a:r>
            </a:p>
          </p:txBody>
        </p:sp>
        <p:sp>
          <p:nvSpPr>
            <p:cNvPr id="123" name="Rectangle 67"/>
            <p:cNvSpPr>
              <a:spLocks noChangeArrowheads="1"/>
            </p:cNvSpPr>
            <p:nvPr/>
          </p:nvSpPr>
          <p:spPr bwMode="auto">
            <a:xfrm>
              <a:off x="624" y="3648"/>
              <a:ext cx="288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PDF</a:t>
              </a:r>
            </a:p>
          </p:txBody>
        </p:sp>
      </p:grpSp>
      <p:grpSp>
        <p:nvGrpSpPr>
          <p:cNvPr id="115" name="Group 69"/>
          <p:cNvGrpSpPr>
            <a:grpSpLocks/>
          </p:cNvGrpSpPr>
          <p:nvPr/>
        </p:nvGrpSpPr>
        <p:grpSpPr bwMode="auto">
          <a:xfrm>
            <a:off x="3987800" y="2084388"/>
            <a:ext cx="1681163" cy="1903412"/>
            <a:chOff x="1152" y="1920"/>
            <a:chExt cx="1102" cy="1248"/>
          </a:xfrm>
        </p:grpSpPr>
        <p:sp>
          <p:nvSpPr>
            <p:cNvPr id="117" name="Arc 70"/>
            <p:cNvSpPr>
              <a:spLocks/>
            </p:cNvSpPr>
            <p:nvPr/>
          </p:nvSpPr>
          <p:spPr bwMode="auto">
            <a:xfrm>
              <a:off x="1152" y="1920"/>
              <a:ext cx="1070" cy="123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8740"/>
                <a:gd name="T1" fmla="*/ 0 h 21600"/>
                <a:gd name="T2" fmla="*/ 18740 w 18740"/>
                <a:gd name="T3" fmla="*/ 10859 h 21600"/>
                <a:gd name="T4" fmla="*/ 0 w 1874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40" h="21600" fill="none" extrusionOk="0">
                  <a:moveTo>
                    <a:pt x="0" y="0"/>
                  </a:moveTo>
                  <a:cubicBezTo>
                    <a:pt x="7741" y="0"/>
                    <a:pt x="14890" y="4142"/>
                    <a:pt x="18740" y="10858"/>
                  </a:cubicBezTo>
                </a:path>
                <a:path w="18740" h="21600" stroke="0" extrusionOk="0">
                  <a:moveTo>
                    <a:pt x="0" y="0"/>
                  </a:moveTo>
                  <a:cubicBezTo>
                    <a:pt x="7741" y="0"/>
                    <a:pt x="14890" y="4142"/>
                    <a:pt x="18740" y="10858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CCFFFF"/>
            </a:solidFill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118" name="Line 71"/>
            <p:cNvSpPr>
              <a:spLocks noChangeShapeType="1"/>
            </p:cNvSpPr>
            <p:nvPr/>
          </p:nvSpPr>
          <p:spPr bwMode="auto">
            <a:xfrm flipV="1">
              <a:off x="1152" y="1920"/>
              <a:ext cx="0" cy="432"/>
            </a:xfrm>
            <a:prstGeom prst="line">
              <a:avLst/>
            </a:prstGeom>
            <a:noFill/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119" name="Line 72"/>
            <p:cNvSpPr>
              <a:spLocks noChangeShapeType="1"/>
            </p:cNvSpPr>
            <p:nvPr/>
          </p:nvSpPr>
          <p:spPr bwMode="auto">
            <a:xfrm rot="3600000" flipV="1">
              <a:off x="2040" y="2435"/>
              <a:ext cx="1" cy="427"/>
            </a:xfrm>
            <a:prstGeom prst="line">
              <a:avLst/>
            </a:prstGeom>
            <a:noFill/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  <p:sp>
          <p:nvSpPr>
            <p:cNvPr id="120" name="Arc 73"/>
            <p:cNvSpPr>
              <a:spLocks/>
            </p:cNvSpPr>
            <p:nvPr/>
          </p:nvSpPr>
          <p:spPr bwMode="auto">
            <a:xfrm>
              <a:off x="1152" y="2352"/>
              <a:ext cx="704" cy="81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8646"/>
                <a:gd name="T1" fmla="*/ 0 h 21600"/>
                <a:gd name="T2" fmla="*/ 18646 w 18646"/>
                <a:gd name="T3" fmla="*/ 10697 h 21600"/>
                <a:gd name="T4" fmla="*/ 0 w 1864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46" h="21600" fill="none" extrusionOk="0">
                  <a:moveTo>
                    <a:pt x="0" y="0"/>
                  </a:moveTo>
                  <a:cubicBezTo>
                    <a:pt x="7674" y="0"/>
                    <a:pt x="14772" y="4071"/>
                    <a:pt x="18646" y="10696"/>
                  </a:cubicBezTo>
                </a:path>
                <a:path w="18646" h="21600" stroke="0" extrusionOk="0">
                  <a:moveTo>
                    <a:pt x="0" y="0"/>
                  </a:moveTo>
                  <a:cubicBezTo>
                    <a:pt x="7674" y="0"/>
                    <a:pt x="14772" y="4071"/>
                    <a:pt x="18646" y="10696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CCFFFF"/>
            </a:solidFill>
            <a:ln w="12700">
              <a:solidFill>
                <a:srgbClr val="1106E8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endParaRPr lang="en-GB"/>
            </a:p>
          </p:txBody>
        </p:sp>
      </p:grpSp>
      <p:sp>
        <p:nvSpPr>
          <p:cNvPr id="116" name="Text Box 74"/>
          <p:cNvSpPr txBox="1">
            <a:spLocks noChangeArrowheads="1"/>
          </p:cNvSpPr>
          <p:nvPr/>
        </p:nvSpPr>
        <p:spPr bwMode="auto">
          <a:xfrm>
            <a:off x="4376738" y="2400300"/>
            <a:ext cx="793422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GB" altLang="en-US" sz="1400" dirty="0">
                <a:solidFill>
                  <a:srgbClr val="0A0AB2"/>
                </a:solidFill>
              </a:rPr>
              <a:t>Data</a:t>
            </a:r>
            <a:br>
              <a:rPr lang="en-GB" altLang="en-US" sz="1400" dirty="0">
                <a:solidFill>
                  <a:srgbClr val="0A0AB2"/>
                </a:solidFill>
              </a:rPr>
            </a:br>
            <a:r>
              <a:rPr lang="en-GB" altLang="en-US" sz="1400" dirty="0">
                <a:solidFill>
                  <a:srgbClr val="0A0AB2"/>
                </a:solidFill>
              </a:rPr>
              <a:t>Converters</a:t>
            </a:r>
          </a:p>
        </p:txBody>
      </p:sp>
      <p:sp>
        <p:nvSpPr>
          <p:cNvPr id="101" name="Oval 76"/>
          <p:cNvSpPr>
            <a:spLocks noChangeArrowheads="1"/>
          </p:cNvSpPr>
          <p:nvPr/>
        </p:nvSpPr>
        <p:spPr bwMode="auto">
          <a:xfrm>
            <a:off x="2743200" y="2743200"/>
            <a:ext cx="2489200" cy="2489200"/>
          </a:xfrm>
          <a:prstGeom prst="ellipse">
            <a:avLst/>
          </a:prstGeom>
          <a:solidFill>
            <a:srgbClr val="CDE6FF"/>
          </a:solidFill>
          <a:ln w="12700">
            <a:solidFill>
              <a:srgbClr val="1106E8"/>
            </a:solidFill>
            <a:round/>
            <a:headEnd/>
            <a:tailEnd/>
          </a:ln>
          <a:effectLst/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02" name="Line 77"/>
          <p:cNvSpPr>
            <a:spLocks noChangeShapeType="1"/>
          </p:cNvSpPr>
          <p:nvPr/>
        </p:nvSpPr>
        <p:spPr bwMode="auto">
          <a:xfrm flipV="1">
            <a:off x="3987800" y="2743200"/>
            <a:ext cx="0" cy="1244600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03" name="Line 78"/>
          <p:cNvSpPr>
            <a:spLocks noChangeShapeType="1"/>
          </p:cNvSpPr>
          <p:nvPr/>
        </p:nvSpPr>
        <p:spPr bwMode="auto">
          <a:xfrm rot="3600000">
            <a:off x="3411538" y="4232275"/>
            <a:ext cx="1023938" cy="719138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04" name="Line 79"/>
          <p:cNvSpPr>
            <a:spLocks noChangeShapeType="1"/>
          </p:cNvSpPr>
          <p:nvPr/>
        </p:nvSpPr>
        <p:spPr bwMode="auto">
          <a:xfrm rot="18000000" flipH="1">
            <a:off x="4518025" y="3670300"/>
            <a:ext cx="6350" cy="1239838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05" name="Text Box 80"/>
          <p:cNvSpPr txBox="1">
            <a:spLocks noChangeArrowheads="1"/>
          </p:cNvSpPr>
          <p:nvPr/>
        </p:nvSpPr>
        <p:spPr bwMode="auto">
          <a:xfrm>
            <a:off x="3398837" y="3071018"/>
            <a:ext cx="25808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500" dirty="0">
                <a:solidFill>
                  <a:srgbClr val="0A0AB2"/>
                </a:solidFill>
              </a:rPr>
              <a:t>API</a:t>
            </a:r>
          </a:p>
        </p:txBody>
      </p:sp>
      <p:sp>
        <p:nvSpPr>
          <p:cNvPr id="106" name="Text Box 81"/>
          <p:cNvSpPr txBox="1">
            <a:spLocks noChangeArrowheads="1"/>
          </p:cNvSpPr>
          <p:nvPr/>
        </p:nvSpPr>
        <p:spPr bwMode="auto">
          <a:xfrm>
            <a:off x="4485297" y="3326448"/>
            <a:ext cx="569067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GB" altLang="en-US" sz="1400" dirty="0">
                <a:solidFill>
                  <a:srgbClr val="0A0AB2"/>
                </a:solidFill>
              </a:rPr>
              <a:t>Import/</a:t>
            </a:r>
            <a:br>
              <a:rPr lang="en-GB" altLang="en-US" sz="1400" dirty="0">
                <a:solidFill>
                  <a:srgbClr val="0A0AB2"/>
                </a:solidFill>
              </a:rPr>
            </a:br>
            <a:r>
              <a:rPr lang="en-GB" altLang="en-US" sz="1400" dirty="0">
                <a:solidFill>
                  <a:srgbClr val="0A0AB2"/>
                </a:solidFill>
              </a:rPr>
              <a:t>Export</a:t>
            </a:r>
          </a:p>
        </p:txBody>
      </p:sp>
      <p:sp>
        <p:nvSpPr>
          <p:cNvPr id="107" name="Text Box 82"/>
          <p:cNvSpPr txBox="1">
            <a:spLocks noChangeArrowheads="1"/>
          </p:cNvSpPr>
          <p:nvPr/>
        </p:nvSpPr>
        <p:spPr bwMode="auto">
          <a:xfrm>
            <a:off x="4013835" y="4639628"/>
            <a:ext cx="76604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500" dirty="0">
                <a:solidFill>
                  <a:srgbClr val="0A0AB2"/>
                </a:solidFill>
              </a:rPr>
              <a:t>Reporting</a:t>
            </a:r>
          </a:p>
        </p:txBody>
      </p:sp>
      <p:sp>
        <p:nvSpPr>
          <p:cNvPr id="108" name="Line 83"/>
          <p:cNvSpPr>
            <a:spLocks noChangeShapeType="1"/>
          </p:cNvSpPr>
          <p:nvPr/>
        </p:nvSpPr>
        <p:spPr bwMode="auto">
          <a:xfrm rot="3600000" flipV="1">
            <a:off x="2912576" y="3372890"/>
            <a:ext cx="1070241" cy="591118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09" name="Text Box 84"/>
          <p:cNvSpPr txBox="1">
            <a:spLocks noChangeArrowheads="1"/>
          </p:cNvSpPr>
          <p:nvPr/>
        </p:nvSpPr>
        <p:spPr bwMode="auto">
          <a:xfrm>
            <a:off x="3384550" y="4702175"/>
            <a:ext cx="35747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500" dirty="0" err="1">
                <a:solidFill>
                  <a:srgbClr val="0A0AB2"/>
                </a:solidFill>
              </a:rPr>
              <a:t>Cmd</a:t>
            </a:r>
            <a:endParaRPr lang="en-GB" altLang="en-US" sz="1500" dirty="0">
              <a:solidFill>
                <a:srgbClr val="0A0AB2"/>
              </a:solidFill>
            </a:endParaRPr>
          </a:p>
        </p:txBody>
      </p:sp>
      <p:sp>
        <p:nvSpPr>
          <p:cNvPr id="112" name="Line 87"/>
          <p:cNvSpPr>
            <a:spLocks noChangeShapeType="1"/>
          </p:cNvSpPr>
          <p:nvPr/>
        </p:nvSpPr>
        <p:spPr bwMode="auto">
          <a:xfrm rot="3600000">
            <a:off x="3389313" y="3817938"/>
            <a:ext cx="265113" cy="1176338"/>
          </a:xfrm>
          <a:prstGeom prst="line">
            <a:avLst/>
          </a:prstGeom>
          <a:noFill/>
          <a:ln w="12700">
            <a:solidFill>
              <a:srgbClr val="1106E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113" name="Oval 88"/>
          <p:cNvSpPr>
            <a:spLocks noChangeArrowheads="1"/>
          </p:cNvSpPr>
          <p:nvPr/>
        </p:nvSpPr>
        <p:spPr bwMode="auto">
          <a:xfrm>
            <a:off x="3402013" y="3402013"/>
            <a:ext cx="1171575" cy="1171575"/>
          </a:xfrm>
          <a:prstGeom prst="ellipse">
            <a:avLst/>
          </a:prstGeom>
          <a:solidFill>
            <a:srgbClr val="107FFC"/>
          </a:solidFill>
          <a:ln w="12700">
            <a:solidFill>
              <a:srgbClr val="1106E8"/>
            </a:solidFill>
            <a:round/>
            <a:headEnd/>
            <a:tailEnd/>
          </a:ln>
          <a:effectLst/>
        </p:spPr>
        <p:txBody>
          <a:bodyPr wrap="none" lIns="0" rIns="0" anchor="ctr"/>
          <a:lstStyle/>
          <a:p>
            <a:pPr algn="ctr"/>
            <a:r>
              <a:rPr lang="en-GB" altLang="en-US" sz="2800" b="1" dirty="0"/>
              <a:t>Cradle</a:t>
            </a:r>
            <a:endParaRPr lang="en-GB" altLang="en-US" sz="1600" b="1" dirty="0"/>
          </a:p>
        </p:txBody>
      </p:sp>
      <p:sp>
        <p:nvSpPr>
          <p:cNvPr id="114" name="Text Box 89"/>
          <p:cNvSpPr txBox="1">
            <a:spLocks noChangeArrowheads="1"/>
          </p:cNvSpPr>
          <p:nvPr/>
        </p:nvSpPr>
        <p:spPr bwMode="auto">
          <a:xfrm>
            <a:off x="2819400" y="3970776"/>
            <a:ext cx="568297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500" dirty="0">
                <a:solidFill>
                  <a:srgbClr val="0A0AB2"/>
                </a:solidFill>
              </a:rPr>
              <a:t>Frames</a:t>
            </a:r>
          </a:p>
        </p:txBody>
      </p:sp>
      <p:grpSp>
        <p:nvGrpSpPr>
          <p:cNvPr id="93" name="Group 90"/>
          <p:cNvGrpSpPr>
            <a:grpSpLocks/>
          </p:cNvGrpSpPr>
          <p:nvPr/>
        </p:nvGrpSpPr>
        <p:grpSpPr bwMode="auto">
          <a:xfrm>
            <a:off x="609600" y="4156869"/>
            <a:ext cx="990600" cy="1150937"/>
            <a:chOff x="384" y="2700"/>
            <a:chExt cx="624" cy="725"/>
          </a:xfrm>
        </p:grpSpPr>
        <p:sp>
          <p:nvSpPr>
            <p:cNvPr id="97" name="Rectangle 91"/>
            <p:cNvSpPr>
              <a:spLocks noChangeArrowheads="1"/>
            </p:cNvSpPr>
            <p:nvPr/>
          </p:nvSpPr>
          <p:spPr bwMode="auto">
            <a:xfrm>
              <a:off x="384" y="2700"/>
              <a:ext cx="62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JIRA</a:t>
              </a:r>
              <a:endParaRPr lang="en-GB" altLang="en-US" sz="1600" dirty="0">
                <a:solidFill>
                  <a:srgbClr val="0A0AB2"/>
                </a:solidFill>
              </a:endParaRPr>
            </a:p>
          </p:txBody>
        </p:sp>
        <p:sp>
          <p:nvSpPr>
            <p:cNvPr id="98" name="Rectangle 92"/>
            <p:cNvSpPr>
              <a:spLocks noChangeArrowheads="1"/>
            </p:cNvSpPr>
            <p:nvPr/>
          </p:nvSpPr>
          <p:spPr bwMode="auto">
            <a:xfrm>
              <a:off x="384" y="2880"/>
              <a:ext cx="62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Documentum</a:t>
              </a:r>
            </a:p>
          </p:txBody>
        </p:sp>
        <p:sp>
          <p:nvSpPr>
            <p:cNvPr id="99" name="Rectangle 93"/>
            <p:cNvSpPr>
              <a:spLocks noChangeArrowheads="1"/>
            </p:cNvSpPr>
            <p:nvPr/>
          </p:nvSpPr>
          <p:spPr bwMode="auto">
            <a:xfrm>
              <a:off x="384" y="3063"/>
              <a:ext cx="62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400" dirty="0">
                  <a:solidFill>
                    <a:srgbClr val="0A0AB2"/>
                  </a:solidFill>
                </a:rPr>
                <a:t>Bugzilla</a:t>
              </a:r>
            </a:p>
          </p:txBody>
        </p:sp>
        <p:sp>
          <p:nvSpPr>
            <p:cNvPr id="100" name="Rectangle 94"/>
            <p:cNvSpPr>
              <a:spLocks noChangeArrowheads="1"/>
            </p:cNvSpPr>
            <p:nvPr/>
          </p:nvSpPr>
          <p:spPr bwMode="auto">
            <a:xfrm>
              <a:off x="384" y="3241"/>
              <a:ext cx="624" cy="184"/>
            </a:xfrm>
            <a:prstGeom prst="rect">
              <a:avLst/>
            </a:prstGeom>
            <a:solidFill>
              <a:schemeClr val="bg1"/>
            </a:solidFill>
            <a:ln w="12700" algn="ctr">
              <a:solidFill>
                <a:srgbClr val="1106E8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rIns="0" anchor="ctr"/>
            <a:lstStyle/>
            <a:p>
              <a:pPr algn="ctr"/>
              <a:r>
                <a:rPr lang="en-GB" altLang="en-US" sz="1100" dirty="0">
                  <a:solidFill>
                    <a:srgbClr val="0A0AB2"/>
                  </a:solidFill>
                </a:rPr>
                <a:t>Others (URL refs)</a:t>
              </a:r>
            </a:p>
          </p:txBody>
        </p:sp>
      </p:grpSp>
      <p:sp>
        <p:nvSpPr>
          <p:cNvPr id="94" name="Rectangle 95"/>
          <p:cNvSpPr>
            <a:spLocks noChangeArrowheads="1"/>
          </p:cNvSpPr>
          <p:nvPr/>
        </p:nvSpPr>
        <p:spPr bwMode="auto">
          <a:xfrm>
            <a:off x="609600" y="1214438"/>
            <a:ext cx="822325" cy="29210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1106E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pPr algn="ctr"/>
            <a:r>
              <a:rPr lang="en-GB" altLang="en-US" sz="1400" dirty="0">
                <a:solidFill>
                  <a:srgbClr val="0A0AB2"/>
                </a:solidFill>
              </a:rPr>
              <a:t>Project</a:t>
            </a:r>
            <a:endParaRPr lang="en-GB" altLang="en-US" sz="1600" dirty="0">
              <a:solidFill>
                <a:srgbClr val="0A0AB2"/>
              </a:solidFill>
            </a:endParaRPr>
          </a:p>
        </p:txBody>
      </p:sp>
      <p:sp>
        <p:nvSpPr>
          <p:cNvPr id="95" name="Line 96"/>
          <p:cNvSpPr>
            <a:spLocks noChangeShapeType="1"/>
          </p:cNvSpPr>
          <p:nvPr/>
        </p:nvSpPr>
        <p:spPr bwMode="auto">
          <a:xfrm>
            <a:off x="1219200" y="1506539"/>
            <a:ext cx="1865312" cy="1687589"/>
          </a:xfrm>
          <a:prstGeom prst="line">
            <a:avLst/>
          </a:prstGeom>
          <a:noFill/>
          <a:ln w="9525">
            <a:solidFill>
              <a:srgbClr val="E60A0A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 anchor="ctr"/>
          <a:lstStyle/>
          <a:p>
            <a:endParaRPr lang="en-GB"/>
          </a:p>
        </p:txBody>
      </p:sp>
      <p:sp>
        <p:nvSpPr>
          <p:cNvPr id="96" name="Text Box 97"/>
          <p:cNvSpPr txBox="1">
            <a:spLocks noChangeArrowheads="1"/>
          </p:cNvSpPr>
          <p:nvPr/>
        </p:nvSpPr>
        <p:spPr bwMode="auto">
          <a:xfrm>
            <a:off x="1653540" y="2325113"/>
            <a:ext cx="469680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GB" altLang="en-US" sz="1050" dirty="0">
                <a:solidFill>
                  <a:srgbClr val="E60A0A"/>
                </a:solidFill>
              </a:rPr>
              <a:t>WBS</a:t>
            </a:r>
          </a:p>
          <a:p>
            <a:r>
              <a:rPr lang="en-GB" altLang="en-US" sz="1050" dirty="0">
                <a:solidFill>
                  <a:srgbClr val="E60A0A"/>
                </a:solidFill>
              </a:rPr>
              <a:t>Progress</a:t>
            </a:r>
          </a:p>
        </p:txBody>
      </p:sp>
    </p:spTree>
    <p:extLst>
      <p:ext uri="{BB962C8B-B14F-4D97-AF65-F5344CB8AC3E}">
        <p14:creationId xmlns:p14="http://schemas.microsoft.com/office/powerpoint/2010/main" val="484850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3SL	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We are: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 smtClean="0"/>
              <a:t>Authors of Cradle requirements management (RM) / systems engineering (SE) tool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GB" dirty="0" smtClean="0"/>
              <a:t>Providers </a:t>
            </a:r>
            <a:r>
              <a:rPr lang="en-GB" dirty="0"/>
              <a:t>of </a:t>
            </a:r>
            <a:r>
              <a:rPr lang="en-GB" dirty="0" smtClean="0"/>
              <a:t>Cradle-related RM </a:t>
            </a:r>
            <a:r>
              <a:rPr lang="en-GB" dirty="0"/>
              <a:t>and SE </a:t>
            </a:r>
            <a:r>
              <a:rPr lang="en-GB" dirty="0" smtClean="0"/>
              <a:t>services</a:t>
            </a:r>
            <a:endParaRPr lang="en-GB" dirty="0"/>
          </a:p>
          <a:p>
            <a:pPr>
              <a:spcBef>
                <a:spcPts val="2400"/>
              </a:spcBef>
            </a:pPr>
            <a:r>
              <a:rPr lang="en-GB" dirty="0" smtClean="0"/>
              <a:t>Contact:</a:t>
            </a:r>
            <a:endParaRPr lang="en-GB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dirty="0"/>
              <a:t>Tel:	</a:t>
            </a:r>
            <a:r>
              <a:rPr lang="en-GB" dirty="0" smtClean="0"/>
              <a:t>	</a:t>
            </a:r>
            <a:r>
              <a:rPr lang="en-GB" dirty="0"/>
              <a:t>	</a:t>
            </a:r>
            <a:r>
              <a:rPr lang="en-GB" dirty="0">
                <a:solidFill>
                  <a:srgbClr val="1106E8"/>
                </a:solidFill>
              </a:rPr>
              <a:t>+44 1229 838867</a:t>
            </a:r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Fax:</a:t>
            </a:r>
            <a:r>
              <a:rPr lang="en-GB" dirty="0"/>
              <a:t>		</a:t>
            </a:r>
            <a:r>
              <a:rPr lang="en-GB" dirty="0" smtClean="0"/>
              <a:t>	</a:t>
            </a:r>
            <a:r>
              <a:rPr lang="en-GB" dirty="0" smtClean="0">
                <a:solidFill>
                  <a:srgbClr val="1106E8"/>
                </a:solidFill>
              </a:rPr>
              <a:t>+</a:t>
            </a:r>
            <a:r>
              <a:rPr lang="en-GB" dirty="0">
                <a:solidFill>
                  <a:srgbClr val="1106E8"/>
                </a:solidFill>
              </a:rPr>
              <a:t>44 1229 </a:t>
            </a:r>
            <a:r>
              <a:rPr lang="en-GB" dirty="0" smtClean="0">
                <a:solidFill>
                  <a:srgbClr val="1106E8"/>
                </a:solidFill>
              </a:rPr>
              <a:t>870096</a:t>
            </a:r>
            <a:endParaRPr lang="en-GB" dirty="0">
              <a:solidFill>
                <a:srgbClr val="1106E8"/>
              </a:solidFill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Website</a:t>
            </a:r>
            <a:r>
              <a:rPr lang="en-GB" dirty="0"/>
              <a:t>: </a:t>
            </a:r>
            <a:r>
              <a:rPr lang="en-GB" dirty="0" smtClean="0"/>
              <a:t>	</a:t>
            </a:r>
            <a:r>
              <a:rPr lang="en-GB" dirty="0"/>
              <a:t>	</a:t>
            </a:r>
            <a:r>
              <a:rPr lang="en-GB" dirty="0">
                <a:hlinkClick r:id="rId2"/>
              </a:rPr>
              <a:t>http://www.threesl.com</a:t>
            </a:r>
            <a:endParaRPr lang="en-GB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E-mail:	Sales</a:t>
            </a:r>
            <a:r>
              <a:rPr lang="en-GB" dirty="0"/>
              <a:t>:	</a:t>
            </a:r>
            <a:r>
              <a:rPr lang="en-GB" dirty="0" smtClean="0">
                <a:hlinkClick r:id="rId3"/>
              </a:rPr>
              <a:t>salesdetails@threesl.com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		Support</a:t>
            </a:r>
            <a:r>
              <a:rPr lang="en-GB" dirty="0"/>
              <a:t>:	</a:t>
            </a:r>
            <a:r>
              <a:rPr lang="en-GB" dirty="0" smtClean="0">
                <a:hlinkClick r:id="rId4"/>
              </a:rPr>
              <a:t>support@threesl.com</a:t>
            </a:r>
            <a:endParaRPr lang="en-GB" dirty="0" smtClean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Twitter:		</a:t>
            </a:r>
            <a:r>
              <a:rPr lang="en-GB" dirty="0" err="1" smtClean="0"/>
              <a:t>threesl</a:t>
            </a:r>
            <a:r>
              <a:rPr lang="en-GB" dirty="0" smtClean="0"/>
              <a:t>	follow us:</a:t>
            </a:r>
            <a:endParaRPr lang="en-GB" dirty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Facebook:		</a:t>
            </a:r>
            <a:r>
              <a:rPr lang="en-GB" dirty="0" smtClean="0">
                <a:hlinkClick r:id="rId5"/>
              </a:rPr>
              <a:t>3slcradle</a:t>
            </a:r>
            <a:endParaRPr lang="en-GB" dirty="0" smtClean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LinkedIn:		</a:t>
            </a:r>
            <a:r>
              <a:rPr lang="en-GB" dirty="0" smtClean="0">
                <a:hlinkClick r:id="rId6"/>
              </a:rPr>
              <a:t>3SL page </a:t>
            </a:r>
            <a:r>
              <a:rPr lang="en-GB" dirty="0" smtClean="0"/>
              <a:t>and </a:t>
            </a:r>
            <a:r>
              <a:rPr lang="en-GB" dirty="0" smtClean="0">
                <a:hlinkClick r:id="rId7"/>
              </a:rPr>
              <a:t>Cradle group</a:t>
            </a:r>
            <a:endParaRPr lang="en-GB" dirty="0" smtClean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Skype:		mgw3sl</a:t>
            </a:r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Xing:		</a:t>
            </a:r>
            <a:r>
              <a:rPr lang="en-GB" dirty="0" smtClean="0">
                <a:hlinkClick r:id="rId8"/>
              </a:rPr>
              <a:t>3SL</a:t>
            </a:r>
            <a:endParaRPr lang="en-GB" dirty="0" smtClean="0"/>
          </a:p>
          <a:p>
            <a:pPr lvl="1">
              <a:spcBef>
                <a:spcPts val="0"/>
              </a:spcBef>
              <a:spcAft>
                <a:spcPts val="0"/>
              </a:spcAft>
              <a:tabLst>
                <a:tab pos="914400" algn="l"/>
                <a:tab pos="1435100" algn="l"/>
                <a:tab pos="2333625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Branded.me:	</a:t>
            </a:r>
            <a:r>
              <a:rPr lang="en-GB" dirty="0" smtClean="0">
                <a:hlinkClick r:id="rId9"/>
              </a:rPr>
              <a:t>3SL</a:t>
            </a:r>
            <a:endParaRPr lang="en-GB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4394478"/>
            <a:ext cx="182880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4669433"/>
            <a:ext cx="182880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mgw\Desktop\Twitter logo 2012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1" y="4119523"/>
            <a:ext cx="224027" cy="182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5219343"/>
            <a:ext cx="155222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4944388"/>
            <a:ext cx="182880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820" y="5494298"/>
            <a:ext cx="192505" cy="18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174" y="4092666"/>
            <a:ext cx="1300666" cy="23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410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Processes	4.6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Cradle supports industry processes:</a:t>
            </a:r>
          </a:p>
          <a:p>
            <a:pPr lvl="1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EIA 632</a:t>
            </a:r>
          </a:p>
          <a:p>
            <a:pPr lvl="1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P1220</a:t>
            </a:r>
          </a:p>
          <a:p>
            <a:pPr lvl="1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ISO 15288</a:t>
            </a:r>
          </a:p>
          <a:p>
            <a:pPr lvl="1"/>
            <a:r>
              <a:rPr lang="en-GB" dirty="0"/>
              <a:t>Company-specific</a:t>
            </a:r>
          </a:p>
          <a:p>
            <a:pPr>
              <a:spcBef>
                <a:spcPts val="800"/>
              </a:spcBef>
            </a:pPr>
            <a:r>
              <a:rPr lang="en-GB" dirty="0"/>
              <a:t>Commercial processes:</a:t>
            </a:r>
          </a:p>
          <a:p>
            <a:pPr lvl="1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Reveal</a:t>
            </a:r>
          </a:p>
          <a:p>
            <a:pPr lvl="1"/>
            <a:r>
              <a:rPr lang="en-GB" dirty="0" err="1">
                <a:solidFill>
                  <a:srgbClr val="1106E8"/>
                </a:solidFill>
              </a:rPr>
              <a:t>Volere</a:t>
            </a:r>
            <a:endParaRPr lang="en-GB" dirty="0">
              <a:solidFill>
                <a:srgbClr val="1106E8"/>
              </a:solidFill>
            </a:endParaRPr>
          </a:p>
          <a:p>
            <a:pPr>
              <a:spcBef>
                <a:spcPts val="800"/>
              </a:spcBef>
            </a:pPr>
            <a:r>
              <a:rPr lang="en-GB" dirty="0"/>
              <a:t>Governmental processes and process frameworks:</a:t>
            </a:r>
          </a:p>
          <a:p>
            <a:pPr lvl="1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UPDM</a:t>
            </a:r>
            <a:r>
              <a:rPr lang="en-GB" dirty="0"/>
              <a:t>,</a:t>
            </a:r>
            <a:r>
              <a:rPr lang="en-GB" dirty="0">
                <a:solidFill>
                  <a:srgbClr val="1106E8"/>
                </a:solidFill>
              </a:rPr>
              <a:t> TOGAF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PRINCE2</a:t>
            </a:r>
          </a:p>
          <a:p>
            <a:pPr>
              <a:spcBef>
                <a:spcPts val="800"/>
              </a:spcBef>
            </a:pPr>
            <a:r>
              <a:rPr lang="en-GB" dirty="0"/>
              <a:t>Cradle's UI is configurable to support project's processes:</a:t>
            </a:r>
          </a:p>
          <a:p>
            <a:pPr lvl="1"/>
            <a:r>
              <a:rPr lang="en-GB" dirty="0"/>
              <a:t>User-defined hierarchy of folders/subfolders for process phases, activities, reviews</a:t>
            </a:r>
          </a:p>
          <a:p>
            <a:pPr lvl="1"/>
            <a:r>
              <a:rPr lang="en-GB" dirty="0"/>
              <a:t>User-defined methods of accessing project data, such as iterations in:</a:t>
            </a:r>
          </a:p>
          <a:p>
            <a:pPr lvl="2"/>
            <a:r>
              <a:rPr lang="en-GB" dirty="0"/>
              <a:t>Agile </a:t>
            </a:r>
            <a:r>
              <a:rPr lang="en-GB" dirty="0" smtClean="0"/>
              <a:t>processes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SCRUM</a:t>
            </a:r>
          </a:p>
          <a:p>
            <a:pPr lvl="2"/>
            <a:r>
              <a:rPr lang="en-GB" dirty="0">
                <a:solidFill>
                  <a:srgbClr val="1106E8"/>
                </a:solidFill>
              </a:rPr>
              <a:t>Rational Unified Process </a:t>
            </a:r>
            <a:r>
              <a:rPr lang="en-GB" dirty="0"/>
              <a:t>(RUP)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6677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Services	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Successful deployment of any RM / SE tool depends on:</a:t>
            </a:r>
          </a:p>
          <a:p>
            <a:pPr lvl="1"/>
            <a:r>
              <a:rPr lang="en-GB" dirty="0"/>
              <a:t>Defined process</a:t>
            </a:r>
          </a:p>
          <a:p>
            <a:pPr lvl="1"/>
            <a:r>
              <a:rPr lang="en-GB" dirty="0"/>
              <a:t>Skilled personnel</a:t>
            </a:r>
          </a:p>
          <a:p>
            <a:pPr lvl="1"/>
            <a:r>
              <a:rPr lang="en-GB" dirty="0"/>
              <a:t>Training</a:t>
            </a:r>
          </a:p>
          <a:p>
            <a:pPr lvl="1"/>
            <a:r>
              <a:rPr lang="en-GB" dirty="0"/>
              <a:t>Consultancy</a:t>
            </a:r>
          </a:p>
          <a:p>
            <a:pPr>
              <a:spcBef>
                <a:spcPts val="1200"/>
              </a:spcBef>
            </a:pPr>
            <a:r>
              <a:rPr lang="en-GB" dirty="0"/>
              <a:t>3SL and our partners can support any/all of these aspects</a:t>
            </a:r>
          </a:p>
          <a:p>
            <a:pPr>
              <a:spcBef>
                <a:spcPts val="1200"/>
              </a:spcBef>
            </a:pPr>
            <a:r>
              <a:rPr lang="en-GB" dirty="0"/>
              <a:t>Services: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Support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Training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Consultancy</a:t>
            </a:r>
          </a:p>
          <a:p>
            <a:pPr lvl="1">
              <a:buFont typeface="+mj-lt"/>
              <a:buAutoNum type="arabicPeriod"/>
            </a:pPr>
            <a:r>
              <a:rPr lang="en-GB" dirty="0"/>
              <a:t>Web delivery</a:t>
            </a:r>
          </a:p>
        </p:txBody>
      </p:sp>
    </p:spTree>
    <p:extLst>
      <p:ext uri="{BB962C8B-B14F-4D97-AF65-F5344CB8AC3E}">
        <p14:creationId xmlns:p14="http://schemas.microsoft.com/office/powerpoint/2010/main" val="14831951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Support	5.1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Maintenance agreement provides free: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New releases				(up to 3 times / year)</a:t>
            </a:r>
            <a:endParaRPr lang="en-GB" dirty="0"/>
          </a:p>
          <a:p>
            <a:pPr lvl="1">
              <a:spcAft>
                <a:spcPts val="0"/>
              </a:spcAft>
            </a:pPr>
            <a:r>
              <a:rPr lang="en-GB" dirty="0" smtClean="0"/>
              <a:t>Helpdesk – unlimited technical support</a:t>
            </a:r>
            <a:endParaRPr lang="en-GB" dirty="0"/>
          </a:p>
          <a:p>
            <a:pPr lvl="1"/>
            <a:r>
              <a:rPr lang="en-GB" dirty="0" smtClean="0"/>
              <a:t>Newsletters </a:t>
            </a:r>
            <a:endParaRPr lang="en-GB" dirty="0"/>
          </a:p>
          <a:p>
            <a:pPr>
              <a:spcBef>
                <a:spcPts val="1000"/>
              </a:spcBef>
            </a:pPr>
            <a:r>
              <a:rPr lang="en-GB" dirty="0"/>
              <a:t>Support teams in:</a:t>
            </a:r>
          </a:p>
          <a:p>
            <a:pPr lvl="1">
              <a:spcAft>
                <a:spcPts val="0"/>
              </a:spcAft>
            </a:pPr>
            <a:r>
              <a:rPr lang="en-GB" dirty="0" smtClean="0">
                <a:solidFill>
                  <a:srgbClr val="1106E8"/>
                </a:solidFill>
              </a:rPr>
              <a:t>UK			</a:t>
            </a:r>
            <a:r>
              <a:rPr lang="en-GB" dirty="0" smtClean="0">
                <a:solidFill>
                  <a:srgbClr val="E60A0A"/>
                </a:solidFill>
              </a:rPr>
              <a:t>•</a:t>
            </a:r>
            <a:r>
              <a:rPr lang="en-GB" dirty="0" smtClean="0"/>
              <a:t>       </a:t>
            </a:r>
            <a:r>
              <a:rPr lang="en-GB" dirty="0" smtClean="0">
                <a:solidFill>
                  <a:srgbClr val="1106E8"/>
                </a:solidFill>
              </a:rPr>
              <a:t>US</a:t>
            </a:r>
            <a:endParaRPr lang="en-GB" dirty="0">
              <a:solidFill>
                <a:srgbClr val="1106E8"/>
              </a:solidFill>
            </a:endParaRPr>
          </a:p>
          <a:p>
            <a:pPr lvl="1">
              <a:spcAft>
                <a:spcPts val="0"/>
              </a:spcAft>
            </a:pPr>
            <a:r>
              <a:rPr lang="en-GB" dirty="0" smtClean="0">
                <a:solidFill>
                  <a:srgbClr val="1106E8"/>
                </a:solidFill>
              </a:rPr>
              <a:t>Australia		</a:t>
            </a:r>
            <a:r>
              <a:rPr lang="en-GB" dirty="0" smtClean="0">
                <a:solidFill>
                  <a:srgbClr val="E60A0A"/>
                </a:solidFill>
              </a:rPr>
              <a:t>• </a:t>
            </a:r>
            <a:r>
              <a:rPr lang="en-GB" dirty="0" smtClean="0"/>
              <a:t>      </a:t>
            </a:r>
            <a:r>
              <a:rPr lang="en-GB" dirty="0" smtClean="0">
                <a:solidFill>
                  <a:srgbClr val="1106E8"/>
                </a:solidFill>
              </a:rPr>
              <a:t>Brazil</a:t>
            </a:r>
            <a:endParaRPr lang="en-GB" dirty="0">
              <a:solidFill>
                <a:srgbClr val="1106E8"/>
              </a:solidFill>
            </a:endParaRPr>
          </a:p>
          <a:p>
            <a:pPr lvl="1">
              <a:spcAft>
                <a:spcPts val="0"/>
              </a:spcAft>
            </a:pPr>
            <a:r>
              <a:rPr lang="en-GB" dirty="0" smtClean="0">
                <a:solidFill>
                  <a:srgbClr val="1106E8"/>
                </a:solidFill>
              </a:rPr>
              <a:t>China		</a:t>
            </a:r>
            <a:r>
              <a:rPr lang="en-GB" dirty="0" smtClean="0">
                <a:solidFill>
                  <a:srgbClr val="E60A0A"/>
                </a:solidFill>
              </a:rPr>
              <a:t>•</a:t>
            </a:r>
            <a:r>
              <a:rPr lang="en-GB" dirty="0" smtClean="0"/>
              <a:t>       </a:t>
            </a:r>
            <a:r>
              <a:rPr lang="en-GB" dirty="0" smtClean="0">
                <a:solidFill>
                  <a:srgbClr val="1106E8"/>
                </a:solidFill>
              </a:rPr>
              <a:t>Europe</a:t>
            </a:r>
            <a:endParaRPr lang="en-GB" dirty="0">
              <a:solidFill>
                <a:srgbClr val="1106E8"/>
              </a:solidFill>
            </a:endParaRPr>
          </a:p>
          <a:p>
            <a:pPr lvl="1">
              <a:spcAft>
                <a:spcPts val="0"/>
              </a:spcAft>
            </a:pPr>
            <a:r>
              <a:rPr lang="en-GB" dirty="0" smtClean="0">
                <a:solidFill>
                  <a:srgbClr val="1106E8"/>
                </a:solidFill>
              </a:rPr>
              <a:t>Hungary		</a:t>
            </a:r>
            <a:r>
              <a:rPr lang="en-GB" dirty="0" smtClean="0">
                <a:solidFill>
                  <a:srgbClr val="E60A0A"/>
                </a:solidFill>
              </a:rPr>
              <a:t>•  </a:t>
            </a:r>
            <a:r>
              <a:rPr lang="en-GB" dirty="0" smtClean="0"/>
              <a:t>     </a:t>
            </a:r>
            <a:r>
              <a:rPr lang="en-GB" dirty="0" smtClean="0">
                <a:solidFill>
                  <a:srgbClr val="1106E8"/>
                </a:solidFill>
              </a:rPr>
              <a:t>South </a:t>
            </a:r>
            <a:r>
              <a:rPr lang="en-GB" dirty="0">
                <a:solidFill>
                  <a:srgbClr val="1106E8"/>
                </a:solidFill>
              </a:rPr>
              <a:t>Korea</a:t>
            </a:r>
          </a:p>
          <a:p>
            <a:pPr lvl="1"/>
            <a:r>
              <a:rPr lang="en-GB" dirty="0">
                <a:solidFill>
                  <a:srgbClr val="1106E8"/>
                </a:solidFill>
              </a:rPr>
              <a:t>Russia</a:t>
            </a:r>
          </a:p>
          <a:p>
            <a:pPr>
              <a:spcBef>
                <a:spcPts val="1000"/>
              </a:spcBef>
            </a:pPr>
            <a:r>
              <a:rPr lang="en-GB" dirty="0" smtClean="0"/>
              <a:t>Helpdesk </a:t>
            </a:r>
            <a:r>
              <a:rPr lang="en-GB" dirty="0"/>
              <a:t>call tracking system:</a:t>
            </a:r>
          </a:p>
          <a:p>
            <a:pPr lvl="1">
              <a:spcAft>
                <a:spcPts val="0"/>
              </a:spcAft>
            </a:pPr>
            <a:r>
              <a:rPr lang="en-GB" dirty="0"/>
              <a:t>Log </a:t>
            </a:r>
            <a:r>
              <a:rPr lang="en-GB" dirty="0" smtClean="0"/>
              <a:t>and view call progress through 3SL website</a:t>
            </a:r>
          </a:p>
          <a:p>
            <a:pPr lvl="1">
              <a:spcAft>
                <a:spcPts val="0"/>
              </a:spcAft>
            </a:pPr>
            <a:r>
              <a:rPr lang="en-GB" dirty="0" smtClean="0"/>
              <a:t>Central calls </a:t>
            </a:r>
            <a:r>
              <a:rPr lang="en-GB" dirty="0"/>
              <a:t>database accessible by </a:t>
            </a:r>
            <a:r>
              <a:rPr lang="en-GB" dirty="0" smtClean="0"/>
              <a:t>3SL support team</a:t>
            </a:r>
            <a:endParaRPr lang="en-GB" dirty="0"/>
          </a:p>
          <a:p>
            <a:pPr lvl="1">
              <a:spcAft>
                <a:spcPts val="0"/>
              </a:spcAft>
            </a:pPr>
            <a:r>
              <a:rPr lang="en-GB" dirty="0"/>
              <a:t>Prompt logging of, response to, tracking of, support calls</a:t>
            </a:r>
          </a:p>
          <a:p>
            <a:pPr lvl="1"/>
            <a:r>
              <a:rPr lang="en-GB" dirty="0"/>
              <a:t>Customised reports prepared on request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12261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Training	5.2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Training course:</a:t>
            </a:r>
          </a:p>
          <a:p>
            <a:pPr lvl="1">
              <a:spcAft>
                <a:spcPts val="0"/>
              </a:spcAft>
            </a:pPr>
            <a:r>
              <a:rPr lang="en-GB" dirty="0"/>
              <a:t>Tailored set of 1 hour modules – documented in </a:t>
            </a:r>
            <a:r>
              <a:rPr lang="en-GB" dirty="0">
                <a:solidFill>
                  <a:srgbClr val="1106E8"/>
                </a:solidFill>
              </a:rPr>
              <a:t>Course Plan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dirty="0"/>
              <a:t>Given on-site, can be delivered remotely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dirty="0"/>
              <a:t>Includes hands-on exercises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dirty="0" smtClean="0"/>
              <a:t>Ideally </a:t>
            </a:r>
            <a:r>
              <a:rPr lang="en-GB" dirty="0"/>
              <a:t>a PC per 1 or 2 students</a:t>
            </a:r>
          </a:p>
          <a:p>
            <a:pPr lvl="1">
              <a:spcBef>
                <a:spcPts val="200"/>
              </a:spcBef>
            </a:pPr>
            <a:r>
              <a:rPr lang="en-GB" dirty="0"/>
              <a:t>Free Cradle licences for training courses</a:t>
            </a:r>
          </a:p>
          <a:p>
            <a:pPr>
              <a:spcBef>
                <a:spcPts val="1000"/>
              </a:spcBef>
            </a:pPr>
            <a:r>
              <a:rPr lang="en-GB" dirty="0"/>
              <a:t>Typical courses:</a:t>
            </a:r>
          </a:p>
          <a:p>
            <a:pPr lvl="1"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Overview</a:t>
            </a:r>
            <a:r>
              <a:rPr lang="en-GB" dirty="0"/>
              <a:t>			- 1 day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Cradle Users Course</a:t>
            </a:r>
            <a:r>
              <a:rPr lang="en-GB" dirty="0"/>
              <a:t>		- 3 days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Requirements Management</a:t>
            </a:r>
            <a:r>
              <a:rPr lang="en-GB" dirty="0"/>
              <a:t>	- 2 days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System Modelling</a:t>
            </a:r>
            <a:r>
              <a:rPr lang="en-GB" dirty="0"/>
              <a:t>		- 2 days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Document Generation</a:t>
            </a:r>
            <a:r>
              <a:rPr lang="en-GB" dirty="0"/>
              <a:t>		- 2 days</a:t>
            </a:r>
          </a:p>
          <a:p>
            <a:pPr lvl="1">
              <a:spcBef>
                <a:spcPts val="200"/>
              </a:spcBef>
              <a:spcAft>
                <a:spcPts val="0"/>
              </a:spcAft>
            </a:pPr>
            <a:r>
              <a:rPr lang="en-GB" dirty="0">
                <a:solidFill>
                  <a:srgbClr val="1106E8"/>
                </a:solidFill>
              </a:rPr>
              <a:t>Cradle Administrators</a:t>
            </a:r>
            <a:r>
              <a:rPr lang="en-GB" dirty="0"/>
              <a:t>		- 2 days</a:t>
            </a:r>
          </a:p>
          <a:p>
            <a:pPr lvl="1">
              <a:spcBef>
                <a:spcPts val="200"/>
              </a:spcBef>
            </a:pPr>
            <a:r>
              <a:rPr lang="en-GB" dirty="0">
                <a:solidFill>
                  <a:srgbClr val="1106E8"/>
                </a:solidFill>
              </a:rPr>
              <a:t>IT Administrators</a:t>
            </a:r>
            <a:r>
              <a:rPr lang="en-GB" dirty="0"/>
              <a:t>		- 1 day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2725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Consultancy	5.3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Options:</a:t>
            </a:r>
          </a:p>
          <a:p>
            <a:pPr lvl="1">
              <a:buFont typeface="+mj-lt"/>
              <a:buAutoNum type="arabicPeriod"/>
            </a:pPr>
            <a:r>
              <a:rPr lang="en-GB" dirty="0">
                <a:solidFill>
                  <a:srgbClr val="1106E8"/>
                </a:solidFill>
              </a:rPr>
              <a:t>1 Week Project Initiation and Start-up</a:t>
            </a:r>
            <a:r>
              <a:rPr lang="en-GB" dirty="0"/>
              <a:t>:</a:t>
            </a:r>
          </a:p>
          <a:p>
            <a:pPr lvl="2">
              <a:spcAft>
                <a:spcPts val="0"/>
              </a:spcAft>
            </a:pPr>
            <a:r>
              <a:rPr lang="en-GB" dirty="0"/>
              <a:t>Process analysis</a:t>
            </a:r>
          </a:p>
          <a:p>
            <a:pPr lvl="2">
              <a:spcAft>
                <a:spcPts val="0"/>
              </a:spcAft>
            </a:pPr>
            <a:r>
              <a:rPr lang="en-GB" dirty="0"/>
              <a:t>Schema design and implementation</a:t>
            </a:r>
          </a:p>
          <a:p>
            <a:pPr lvl="2"/>
            <a:r>
              <a:rPr lang="en-GB" dirty="0"/>
              <a:t>Documentation template design</a:t>
            </a:r>
          </a:p>
          <a:p>
            <a:pPr lvl="1">
              <a:spcBef>
                <a:spcPts val="1000"/>
              </a:spcBef>
              <a:buFont typeface="+mj-lt"/>
              <a:buAutoNum type="arabicPeriod"/>
            </a:pPr>
            <a:r>
              <a:rPr lang="en-GB" dirty="0">
                <a:solidFill>
                  <a:srgbClr val="1106E8"/>
                </a:solidFill>
              </a:rPr>
              <a:t>Project Mentoring</a:t>
            </a:r>
            <a:r>
              <a:rPr lang="en-GB" dirty="0"/>
              <a:t>:</a:t>
            </a:r>
          </a:p>
          <a:p>
            <a:pPr lvl="2">
              <a:spcAft>
                <a:spcPts val="0"/>
              </a:spcAft>
            </a:pPr>
            <a:r>
              <a:rPr lang="en-GB" dirty="0"/>
              <a:t>Process guidance</a:t>
            </a:r>
          </a:p>
          <a:p>
            <a:pPr lvl="2">
              <a:spcAft>
                <a:spcPts val="0"/>
              </a:spcAft>
            </a:pPr>
            <a:r>
              <a:rPr lang="en-GB" dirty="0"/>
              <a:t>Project Requirements Reviews</a:t>
            </a:r>
          </a:p>
          <a:p>
            <a:pPr lvl="2"/>
            <a:r>
              <a:rPr lang="en-GB" dirty="0"/>
              <a:t>Project Design Reviews</a:t>
            </a:r>
          </a:p>
          <a:p>
            <a:pPr lvl="1">
              <a:spcBef>
                <a:spcPts val="1000"/>
              </a:spcBef>
              <a:buFont typeface="+mj-lt"/>
              <a:buAutoNum type="arabicPeriod"/>
            </a:pPr>
            <a:r>
              <a:rPr lang="en-GB" dirty="0">
                <a:solidFill>
                  <a:srgbClr val="1106E8"/>
                </a:solidFill>
              </a:rPr>
              <a:t>Project Resourcing</a:t>
            </a:r>
            <a:r>
              <a:rPr lang="en-GB" dirty="0"/>
              <a:t>:</a:t>
            </a:r>
          </a:p>
          <a:p>
            <a:pPr lvl="2"/>
            <a:r>
              <a:rPr lang="en-GB" dirty="0"/>
              <a:t>Provide engineers to project:</a:t>
            </a:r>
          </a:p>
          <a:p>
            <a:pPr lvl="3">
              <a:spcAft>
                <a:spcPts val="0"/>
              </a:spcAft>
            </a:pPr>
            <a:r>
              <a:rPr lang="en-GB" dirty="0"/>
              <a:t>Tool expertise</a:t>
            </a:r>
          </a:p>
          <a:p>
            <a:pPr lvl="3">
              <a:spcAft>
                <a:spcPts val="0"/>
              </a:spcAft>
            </a:pPr>
            <a:r>
              <a:rPr lang="en-GB" dirty="0"/>
              <a:t>RM / SE experience</a:t>
            </a:r>
          </a:p>
          <a:p>
            <a:pPr lvl="3"/>
            <a:r>
              <a:rPr lang="en-GB" dirty="0"/>
              <a:t>Domain experience</a:t>
            </a:r>
          </a:p>
          <a:p>
            <a:pPr lvl="2"/>
            <a:r>
              <a:rPr lang="en-GB" dirty="0"/>
              <a:t>To smooth resource peaks / throughout project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81869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Web Delivery	5.4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3SL delivers many of its services through our website including:</a:t>
            </a:r>
          </a:p>
          <a:p>
            <a:pPr lvl="1"/>
            <a:r>
              <a:rPr lang="en-GB" dirty="0"/>
              <a:t>Software and documentation downloads</a:t>
            </a:r>
          </a:p>
          <a:p>
            <a:pPr lvl="1"/>
            <a:r>
              <a:rPr lang="en-GB" dirty="0"/>
              <a:t>Logging of support calls</a:t>
            </a:r>
          </a:p>
          <a:p>
            <a:pPr lvl="1"/>
            <a:r>
              <a:rPr lang="en-GB" dirty="0"/>
              <a:t>Online records of your support calls, updated daily</a:t>
            </a:r>
          </a:p>
          <a:p>
            <a:pPr lvl="1"/>
            <a:r>
              <a:rPr lang="en-GB" dirty="0"/>
              <a:t>Individual customer accounts on </a:t>
            </a:r>
            <a:r>
              <a:rPr lang="en-GB" dirty="0" smtClean="0"/>
              <a:t>website’s FTP</a:t>
            </a:r>
            <a:endParaRPr lang="en-GB" dirty="0"/>
          </a:p>
          <a:p>
            <a:pPr lvl="1"/>
            <a:r>
              <a:rPr lang="en-GB" dirty="0" smtClean="0"/>
              <a:t>Automated </a:t>
            </a:r>
            <a:r>
              <a:rPr lang="en-GB" dirty="0"/>
              <a:t>Security Codes for evaluations and trials of new software releases</a:t>
            </a:r>
          </a:p>
          <a:p>
            <a:pPr>
              <a:spcBef>
                <a:spcPts val="1200"/>
              </a:spcBef>
            </a:pPr>
            <a:r>
              <a:rPr lang="en-GB" dirty="0"/>
              <a:t>3SL delivers these services over </a:t>
            </a:r>
            <a:r>
              <a:rPr lang="en-GB" dirty="0" smtClean="0">
                <a:solidFill>
                  <a:srgbClr val="1106E8"/>
                </a:solidFill>
              </a:rPr>
              <a:t>HTTPS</a:t>
            </a:r>
            <a:endParaRPr lang="en-GB" sz="1700" dirty="0">
              <a:solidFill>
                <a:srgbClr val="1106E8"/>
              </a:solidFill>
            </a:endParaRPr>
          </a:p>
          <a:p>
            <a:pPr lvl="1"/>
            <a:r>
              <a:rPr lang="en-GB" dirty="0" smtClean="0"/>
              <a:t>Fully accredited and certified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Ensures </a:t>
            </a:r>
            <a:r>
              <a:rPr lang="en-GB" dirty="0"/>
              <a:t>secure communications between you and 3SL:</a:t>
            </a:r>
          </a:p>
          <a:p>
            <a:pPr lvl="1"/>
            <a:r>
              <a:rPr lang="en-GB" dirty="0"/>
              <a:t>Safeguarding any information that we exchange</a:t>
            </a:r>
          </a:p>
          <a:p>
            <a:pPr lvl="1"/>
            <a:r>
              <a:rPr lang="en-GB" dirty="0"/>
              <a:t>Ensuring your </a:t>
            </a:r>
            <a:r>
              <a:rPr lang="en-GB" dirty="0" smtClean="0"/>
              <a:t>privacy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26285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Summary	6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3SL is a well established supplier of SE and RM tools</a:t>
            </a:r>
          </a:p>
          <a:p>
            <a:pPr lvl="1"/>
            <a:r>
              <a:rPr lang="en-GB" dirty="0"/>
              <a:t>Cradle has tools to support the needs of modern RM / SE projects</a:t>
            </a:r>
          </a:p>
          <a:p>
            <a:pPr lvl="1"/>
            <a:r>
              <a:rPr lang="en-GB" dirty="0"/>
              <a:t>Totally reliable and industrially proven</a:t>
            </a:r>
          </a:p>
          <a:p>
            <a:pPr lvl="1"/>
            <a:r>
              <a:rPr lang="en-GB" dirty="0"/>
              <a:t>Power and scalability to support any project</a:t>
            </a:r>
          </a:p>
          <a:p>
            <a:pPr lvl="1"/>
            <a:r>
              <a:rPr lang="en-GB" dirty="0"/>
              <a:t>Supported by flexible, tailored, training</a:t>
            </a:r>
          </a:p>
          <a:p>
            <a:pPr lvl="1"/>
            <a:r>
              <a:rPr lang="en-GB" dirty="0"/>
              <a:t>Supported by flexible consultancy </a:t>
            </a:r>
            <a:r>
              <a:rPr lang="en-GB" dirty="0" smtClean="0"/>
              <a:t>support</a:t>
            </a:r>
          </a:p>
          <a:p>
            <a:pPr algn="ctr">
              <a:spcBef>
                <a:spcPct val="200000"/>
              </a:spcBef>
            </a:pPr>
            <a:r>
              <a:rPr lang="en-GB" altLang="en-US" dirty="0">
                <a:solidFill>
                  <a:srgbClr val="1106E8"/>
                </a:solidFill>
              </a:rPr>
              <a:t>From concept to creation …</a:t>
            </a:r>
            <a:br>
              <a:rPr lang="en-GB" altLang="en-US" dirty="0">
                <a:solidFill>
                  <a:srgbClr val="1106E8"/>
                </a:solidFill>
              </a:rPr>
            </a:br>
            <a:r>
              <a:rPr lang="en-GB" altLang="en-US" dirty="0">
                <a:solidFill>
                  <a:srgbClr val="1106E8"/>
                </a:solidFill>
              </a:rPr>
              <a:t>… from Cradle to grave</a:t>
            </a:r>
          </a:p>
          <a:p>
            <a:pPr algn="ctr">
              <a:spcBef>
                <a:spcPct val="100000"/>
              </a:spcBef>
            </a:pPr>
            <a:r>
              <a:rPr lang="en-GB" altLang="en-US" dirty="0">
                <a:solidFill>
                  <a:srgbClr val="E60A0A"/>
                </a:solidFill>
              </a:rPr>
              <a:t>Build the winning team – you, Cradle and 3SL</a:t>
            </a:r>
            <a:r>
              <a:rPr lang="en-GB" altLang="en-US" dirty="0" smtClean="0">
                <a:solidFill>
                  <a:srgbClr val="E60A0A"/>
                </a:solidFill>
              </a:rPr>
              <a:t>!</a:t>
            </a:r>
            <a:endParaRPr lang="en-GB" altLang="en-US" dirty="0">
              <a:solidFill>
                <a:srgbClr val="E60A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1976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309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Summary	1.1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UK:</a:t>
            </a:r>
          </a:p>
          <a:p>
            <a:pPr lvl="1"/>
            <a:r>
              <a:rPr lang="en-GB" dirty="0" smtClean="0"/>
              <a:t>Founded:  </a:t>
            </a:r>
            <a:r>
              <a:rPr lang="en-GB" dirty="0">
                <a:solidFill>
                  <a:srgbClr val="1106E8"/>
                </a:solidFill>
              </a:rPr>
              <a:t>1987</a:t>
            </a:r>
          </a:p>
          <a:p>
            <a:pPr lvl="1"/>
            <a:r>
              <a:rPr lang="en-GB" dirty="0" smtClean="0"/>
              <a:t>Offices:      </a:t>
            </a:r>
            <a:r>
              <a:rPr lang="en-GB" dirty="0">
                <a:solidFill>
                  <a:srgbClr val="1106E8"/>
                </a:solidFill>
              </a:rPr>
              <a:t>Barrow-in-Furness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	           </a:t>
            </a:r>
            <a:r>
              <a:rPr lang="en-GB" dirty="0">
                <a:solidFill>
                  <a:srgbClr val="1106E8"/>
                </a:solidFill>
              </a:rPr>
              <a:t>Alicante</a:t>
            </a:r>
            <a:r>
              <a:rPr lang="en-GB" dirty="0" smtClean="0"/>
              <a:t>, Spain</a:t>
            </a:r>
          </a:p>
          <a:p>
            <a:pPr>
              <a:spcBef>
                <a:spcPts val="12000"/>
              </a:spcBef>
            </a:pPr>
            <a:r>
              <a:rPr lang="en-GB" dirty="0" smtClean="0"/>
              <a:t>US:</a:t>
            </a:r>
          </a:p>
          <a:p>
            <a:pPr lvl="1"/>
            <a:r>
              <a:rPr lang="en-GB" dirty="0" smtClean="0"/>
              <a:t>Founded:  </a:t>
            </a:r>
            <a:r>
              <a:rPr lang="en-GB" dirty="0">
                <a:solidFill>
                  <a:srgbClr val="1106E8"/>
                </a:solidFill>
              </a:rPr>
              <a:t>1998</a:t>
            </a:r>
          </a:p>
          <a:p>
            <a:pPr lvl="1"/>
            <a:r>
              <a:rPr lang="en-GB" dirty="0" smtClean="0"/>
              <a:t>Office:       </a:t>
            </a:r>
            <a:r>
              <a:rPr lang="en-GB" dirty="0">
                <a:solidFill>
                  <a:srgbClr val="1106E8"/>
                </a:solidFill>
              </a:rPr>
              <a:t>Huntsville</a:t>
            </a:r>
            <a:r>
              <a:rPr lang="en-GB" dirty="0" smtClean="0"/>
              <a:t>, AL</a:t>
            </a:r>
            <a:br>
              <a:rPr lang="en-GB" dirty="0" smtClean="0"/>
            </a:br>
            <a:r>
              <a:rPr lang="en-GB" dirty="0" smtClean="0"/>
              <a:t>	          </a:t>
            </a:r>
            <a:r>
              <a:rPr lang="en-GB" dirty="0">
                <a:solidFill>
                  <a:srgbClr val="1106E8"/>
                </a:solidFill>
              </a:rPr>
              <a:t>Houston</a:t>
            </a:r>
            <a:r>
              <a:rPr lang="en-GB" dirty="0" smtClean="0"/>
              <a:t>, TX</a:t>
            </a:r>
            <a:endParaRPr lang="en-GB" dirty="0"/>
          </a:p>
        </p:txBody>
      </p:sp>
      <p:pic>
        <p:nvPicPr>
          <p:cNvPr id="5" name="Picture 5" descr="UK 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630" y="1143000"/>
            <a:ext cx="1876425" cy="2743200"/>
          </a:xfrm>
          <a:prstGeom prst="rect">
            <a:avLst/>
          </a:prstGeom>
          <a:solidFill>
            <a:srgbClr val="1106E8"/>
          </a:solidFill>
          <a:ln w="12700">
            <a:solidFill>
              <a:srgbClr val="1106E8"/>
            </a:solidFill>
          </a:ln>
          <a:extLst/>
        </p:spPr>
      </p:pic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4845843" y="2514600"/>
            <a:ext cx="109538" cy="109538"/>
          </a:xfrm>
          <a:prstGeom prst="ellipse">
            <a:avLst/>
          </a:prstGeom>
          <a:solidFill>
            <a:srgbClr val="E60A0A"/>
          </a:solidFill>
          <a:ln w="12700">
            <a:solidFill>
              <a:srgbClr val="FFFF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>
              <a:solidFill>
                <a:srgbClr val="E60A0A"/>
              </a:solidFill>
            </a:endParaRPr>
          </a:p>
        </p:txBody>
      </p:sp>
      <p:pic>
        <p:nvPicPr>
          <p:cNvPr id="8" name="Picture 7" descr="USA 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630" y="3962400"/>
            <a:ext cx="4419600" cy="1995488"/>
          </a:xfrm>
          <a:prstGeom prst="rect">
            <a:avLst/>
          </a:prstGeom>
          <a:solidFill>
            <a:srgbClr val="1106E8"/>
          </a:solidFill>
          <a:ln w="12700">
            <a:solidFill>
              <a:srgbClr val="1106E8"/>
            </a:solidFill>
          </a:ln>
          <a:extLst/>
        </p:spPr>
      </p:pic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6261100" y="5181600"/>
            <a:ext cx="109538" cy="109538"/>
          </a:xfrm>
          <a:prstGeom prst="ellipse">
            <a:avLst/>
          </a:prstGeom>
          <a:solidFill>
            <a:srgbClr val="E60A0A"/>
          </a:solidFill>
          <a:ln w="12700">
            <a:solidFill>
              <a:srgbClr val="FFFF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>
              <a:solidFill>
                <a:srgbClr val="E60A0A"/>
              </a:solidFill>
            </a:endParaRPr>
          </a:p>
        </p:txBody>
      </p:sp>
      <p:sp>
        <p:nvSpPr>
          <p:cNvPr id="10" name="Oval 11"/>
          <p:cNvSpPr>
            <a:spLocks noChangeArrowheads="1"/>
          </p:cNvSpPr>
          <p:nvPr/>
        </p:nvSpPr>
        <p:spPr bwMode="auto">
          <a:xfrm>
            <a:off x="5783263" y="5465763"/>
            <a:ext cx="109538" cy="109538"/>
          </a:xfrm>
          <a:prstGeom prst="ellipse">
            <a:avLst/>
          </a:prstGeom>
          <a:solidFill>
            <a:srgbClr val="E60A0A"/>
          </a:solidFill>
          <a:ln w="12700">
            <a:solidFill>
              <a:srgbClr val="FFFF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>
              <a:solidFill>
                <a:srgbClr val="E60A0A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747" y="1828800"/>
            <a:ext cx="2370483" cy="2057400"/>
          </a:xfrm>
          <a:prstGeom prst="rect">
            <a:avLst/>
          </a:prstGeom>
          <a:solidFill>
            <a:srgbClr val="1106E8"/>
          </a:solidFill>
          <a:ln w="12700">
            <a:solidFill>
              <a:srgbClr val="1106E8"/>
            </a:solidFill>
          </a:ln>
          <a:extLst/>
        </p:spPr>
      </p:pic>
      <p:sp>
        <p:nvSpPr>
          <p:cNvPr id="60" name="Oval 6"/>
          <p:cNvSpPr>
            <a:spLocks noChangeArrowheads="1"/>
          </p:cNvSpPr>
          <p:nvPr/>
        </p:nvSpPr>
        <p:spPr bwMode="auto">
          <a:xfrm>
            <a:off x="7556090" y="3205317"/>
            <a:ext cx="109538" cy="109538"/>
          </a:xfrm>
          <a:prstGeom prst="ellipse">
            <a:avLst/>
          </a:prstGeom>
          <a:solidFill>
            <a:srgbClr val="E60A0A"/>
          </a:solidFill>
          <a:ln w="12700">
            <a:solidFill>
              <a:srgbClr val="FFFF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endParaRPr lang="en-GB" dirty="0">
              <a:solidFill>
                <a:srgbClr val="E60A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53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Distributors	1.2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Australia:		</a:t>
            </a:r>
            <a:r>
              <a:rPr lang="en-GB" dirty="0">
                <a:solidFill>
                  <a:srgbClr val="1106E8"/>
                </a:solidFill>
              </a:rPr>
              <a:t>Agile Controls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		</a:t>
            </a:r>
            <a:r>
              <a:rPr lang="en-GB" sz="1400" dirty="0"/>
              <a:t>australia@threesl.com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Benelux/Germany:	</a:t>
            </a:r>
            <a:r>
              <a:rPr lang="en-GB" dirty="0">
                <a:solidFill>
                  <a:srgbClr val="1106E8"/>
                </a:solidFill>
              </a:rPr>
              <a:t>SOMS Software Tools</a:t>
            </a:r>
            <a:r>
              <a:rPr lang="en-GB" dirty="0"/>
              <a:t/>
            </a:r>
            <a:br>
              <a:rPr lang="en-GB" dirty="0"/>
            </a:br>
            <a:r>
              <a:rPr lang="en-GB" sz="1400" dirty="0"/>
              <a:t>		germany@threesl.com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/>
              <a:t>Brazil:		</a:t>
            </a:r>
            <a:r>
              <a:rPr lang="en-GB" dirty="0" err="1">
                <a:solidFill>
                  <a:srgbClr val="1106E8"/>
                </a:solidFill>
              </a:rPr>
              <a:t>OpenCADD</a:t>
            </a:r>
            <a:r>
              <a:rPr lang="en-GB" dirty="0">
                <a:solidFill>
                  <a:srgbClr val="1106E8"/>
                </a:solidFill>
              </a:rPr>
              <a:t> Advanced Technology</a:t>
            </a:r>
            <a:r>
              <a:rPr lang="en-GB" dirty="0"/>
              <a:t/>
            </a:r>
            <a:br>
              <a:rPr lang="en-GB" dirty="0"/>
            </a:br>
            <a:r>
              <a:rPr lang="en-GB" sz="1400" dirty="0"/>
              <a:t>		brazil@threesl.com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/>
              <a:t>China:		</a:t>
            </a:r>
            <a:r>
              <a:rPr lang="en-GB" dirty="0">
                <a:solidFill>
                  <a:srgbClr val="1106E8"/>
                </a:solidFill>
              </a:rPr>
              <a:t>Beijing </a:t>
            </a:r>
            <a:r>
              <a:rPr lang="en-GB" dirty="0" err="1">
                <a:solidFill>
                  <a:srgbClr val="1106E8"/>
                </a:solidFill>
              </a:rPr>
              <a:t>YeeRich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1400" dirty="0"/>
              <a:t>		</a:t>
            </a:r>
            <a:r>
              <a:rPr lang="en-GB" sz="1400" dirty="0" smtClean="0"/>
              <a:t>yeerich@threesl.com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		</a:t>
            </a:r>
            <a:r>
              <a:rPr lang="en-GB" dirty="0">
                <a:solidFill>
                  <a:srgbClr val="1106E8"/>
                </a:solidFill>
              </a:rPr>
              <a:t>GIHUNT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1400" dirty="0"/>
              <a:t>		</a:t>
            </a:r>
            <a:r>
              <a:rPr lang="en-GB" sz="1400" dirty="0" smtClean="0"/>
              <a:t>gihunt@threesl.com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Hungary</a:t>
            </a:r>
            <a:r>
              <a:rPr lang="en-GB" dirty="0"/>
              <a:t>:		</a:t>
            </a:r>
            <a:r>
              <a:rPr lang="en-GB" dirty="0" err="1">
                <a:solidFill>
                  <a:srgbClr val="1106E8"/>
                </a:solidFill>
              </a:rPr>
              <a:t>EasTron</a:t>
            </a:r>
            <a:r>
              <a:rPr lang="en-GB" dirty="0"/>
              <a:t/>
            </a:r>
            <a:br>
              <a:rPr lang="en-GB" dirty="0"/>
            </a:br>
            <a:r>
              <a:rPr lang="en-GB" sz="1400" dirty="0"/>
              <a:t>		hungary@threesl.com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 smtClean="0"/>
              <a:t>Russia</a:t>
            </a:r>
            <a:r>
              <a:rPr lang="en-GB" dirty="0"/>
              <a:t>:		</a:t>
            </a:r>
            <a:r>
              <a:rPr lang="en-GB" dirty="0">
                <a:solidFill>
                  <a:srgbClr val="1106E8"/>
                </a:solidFill>
              </a:rPr>
              <a:t>SATURS</a:t>
            </a:r>
            <a:r>
              <a:rPr lang="en-GB" dirty="0"/>
              <a:t/>
            </a:r>
            <a:br>
              <a:rPr lang="en-GB" dirty="0"/>
            </a:br>
            <a:r>
              <a:rPr lang="en-GB" sz="1400" dirty="0"/>
              <a:t>		russia@threesl.com</a:t>
            </a:r>
          </a:p>
          <a:p>
            <a:pPr>
              <a:tabLst>
                <a:tab pos="914400" algn="l"/>
                <a:tab pos="1970088" algn="l"/>
                <a:tab pos="2743200" algn="l"/>
                <a:tab pos="3657600" algn="l"/>
                <a:tab pos="4572000" algn="l"/>
                <a:tab pos="8229600" algn="r"/>
              </a:tabLst>
            </a:pPr>
            <a:r>
              <a:rPr lang="en-GB" dirty="0"/>
              <a:t>South </a:t>
            </a:r>
            <a:r>
              <a:rPr lang="en-GB" dirty="0" smtClean="0"/>
              <a:t>Korea/China:</a:t>
            </a:r>
            <a:r>
              <a:rPr lang="en-GB" dirty="0"/>
              <a:t>	</a:t>
            </a:r>
            <a:r>
              <a:rPr lang="en-GB" dirty="0">
                <a:solidFill>
                  <a:srgbClr val="1106E8"/>
                </a:solidFill>
              </a:rPr>
              <a:t>SNS Engineering</a:t>
            </a:r>
            <a:r>
              <a:rPr lang="en-GB" dirty="0"/>
              <a:t/>
            </a:r>
            <a:br>
              <a:rPr lang="en-GB" dirty="0"/>
            </a:br>
            <a:r>
              <a:rPr lang="en-GB" sz="1400" dirty="0"/>
              <a:t>		korea@threesl.com</a:t>
            </a:r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169355"/>
            <a:ext cx="838200" cy="41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381877"/>
            <a:ext cx="1447800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7" descr="opencadd_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440258"/>
            <a:ext cx="1524000" cy="4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791869"/>
            <a:ext cx="533400" cy="43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657600"/>
            <a:ext cx="2057400" cy="3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mgw\Desktop\image00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01" y="1219200"/>
            <a:ext cx="2032000" cy="39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201" y="1855079"/>
            <a:ext cx="1295400" cy="41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059846"/>
            <a:ext cx="469378" cy="476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93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Accreditations and Affiliations	1.3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lvl="1">
              <a:spcAft>
                <a:spcPts val="2400"/>
              </a:spcAft>
            </a:pPr>
            <a:r>
              <a:rPr lang="en-GB" dirty="0" smtClean="0"/>
              <a:t>Digital Marketplace</a:t>
            </a:r>
          </a:p>
          <a:p>
            <a:pPr lvl="1">
              <a:spcAft>
                <a:spcPts val="2200"/>
              </a:spcAft>
            </a:pPr>
            <a:r>
              <a:rPr lang="en-GB" dirty="0" smtClean="0"/>
              <a:t>GSA</a:t>
            </a:r>
          </a:p>
          <a:p>
            <a:pPr lvl="1">
              <a:spcAft>
                <a:spcPts val="2400"/>
              </a:spcAft>
            </a:pPr>
            <a:r>
              <a:rPr lang="en-GB" dirty="0" smtClean="0"/>
              <a:t>XenApp 7</a:t>
            </a:r>
          </a:p>
          <a:p>
            <a:pPr lvl="1">
              <a:spcAft>
                <a:spcPts val="2600"/>
              </a:spcAft>
            </a:pPr>
            <a:r>
              <a:rPr lang="en-GB" dirty="0" err="1" smtClean="0"/>
              <a:t>CitrixReady</a:t>
            </a:r>
            <a:endParaRPr lang="en-GB" dirty="0" smtClean="0"/>
          </a:p>
          <a:p>
            <a:pPr lvl="1">
              <a:spcAft>
                <a:spcPts val="2200"/>
              </a:spcAft>
            </a:pPr>
            <a:r>
              <a:rPr lang="en-GB" dirty="0" smtClean="0"/>
              <a:t>INCOSE</a:t>
            </a:r>
          </a:p>
          <a:p>
            <a:pPr lvl="1">
              <a:spcAft>
                <a:spcPts val="2600"/>
              </a:spcAft>
            </a:pPr>
            <a:r>
              <a:rPr lang="en-GB" dirty="0" smtClean="0"/>
              <a:t>MSDN</a:t>
            </a:r>
          </a:p>
          <a:p>
            <a:pPr lvl="1">
              <a:spcAft>
                <a:spcPts val="2600"/>
              </a:spcAft>
            </a:pPr>
            <a:r>
              <a:rPr lang="en-GB" dirty="0" smtClean="0"/>
              <a:t>Cyber Essentials</a:t>
            </a:r>
          </a:p>
          <a:p>
            <a:pPr lvl="1">
              <a:spcAft>
                <a:spcPts val="2400"/>
              </a:spcAft>
            </a:pPr>
            <a:r>
              <a:rPr lang="en-GB" dirty="0"/>
              <a:t>IASME Consortium</a:t>
            </a: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783" y="4758742"/>
            <a:ext cx="718315" cy="606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783" y="5410200"/>
            <a:ext cx="1342936" cy="648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783" y="2895600"/>
            <a:ext cx="652191" cy="54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783" y="2306673"/>
            <a:ext cx="865148" cy="50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 descr="D:\7.1 docs\draft\Presentations\INCOSE-logo-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783" y="3534936"/>
            <a:ext cx="896343" cy="59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783" y="4229245"/>
            <a:ext cx="938540" cy="467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992" y="1061855"/>
            <a:ext cx="794222" cy="585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992" y="1715250"/>
            <a:ext cx="1424940" cy="502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055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UK Government Services	1.4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Software as a Service (SaaS) and Specialist Cloud Services in </a:t>
            </a:r>
            <a:r>
              <a:rPr lang="en-GB" dirty="0">
                <a:solidFill>
                  <a:srgbClr val="1106E8"/>
                </a:solidFill>
              </a:rPr>
              <a:t>G-Cloud 7</a:t>
            </a:r>
            <a:r>
              <a:rPr lang="en-GB" dirty="0" smtClean="0"/>
              <a:t> and </a:t>
            </a:r>
            <a:r>
              <a:rPr lang="en-GB" dirty="0">
                <a:solidFill>
                  <a:srgbClr val="1106E8"/>
                </a:solidFill>
              </a:rPr>
              <a:t>8</a:t>
            </a:r>
            <a:r>
              <a:rPr lang="en-GB" dirty="0" smtClean="0"/>
              <a:t> frameworks</a:t>
            </a:r>
          </a:p>
          <a:p>
            <a:pPr>
              <a:spcBef>
                <a:spcPts val="1200"/>
              </a:spcBef>
            </a:pPr>
            <a:r>
              <a:rPr lang="en-GB" dirty="0" smtClean="0"/>
              <a:t>Range of SaaS </a:t>
            </a:r>
            <a:r>
              <a:rPr lang="en-GB" dirty="0"/>
              <a:t>services </a:t>
            </a:r>
            <a:r>
              <a:rPr lang="en-GB" dirty="0" smtClean="0"/>
              <a:t>including one-week project start-up:</a:t>
            </a:r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 smtClean="0"/>
              <a:t>Agile </a:t>
            </a:r>
            <a:r>
              <a:rPr lang="en-GB" dirty="0"/>
              <a:t>Collaboration:		</a:t>
            </a:r>
            <a:r>
              <a:rPr lang="en-GB" u="sng" dirty="0">
                <a:hlinkClick r:id="rId2"/>
              </a:rPr>
              <a:t>unclassified</a:t>
            </a:r>
            <a:r>
              <a:rPr lang="en-GB" dirty="0">
                <a:hlinkClick r:id="rId2"/>
              </a:rPr>
              <a:t> </a:t>
            </a:r>
            <a:r>
              <a:rPr lang="en-GB" dirty="0"/>
              <a:t>and </a:t>
            </a:r>
            <a:r>
              <a:rPr lang="en-GB" u="sng" dirty="0">
                <a:hlinkClick r:id="rId3"/>
              </a:rPr>
              <a:t>OFFICIAL SENSITIVE (IL3)</a:t>
            </a:r>
            <a:endParaRPr lang="en-GB" dirty="0"/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Agile Software Development:	</a:t>
            </a:r>
            <a:r>
              <a:rPr lang="en-GB" u="sng" dirty="0">
                <a:hlinkClick r:id="rId4"/>
              </a:rPr>
              <a:t>unclassified</a:t>
            </a:r>
            <a:r>
              <a:rPr lang="en-GB" dirty="0"/>
              <a:t> and </a:t>
            </a:r>
            <a:r>
              <a:rPr lang="en-GB" u="sng" dirty="0">
                <a:hlinkClick r:id="rId5"/>
              </a:rPr>
              <a:t>OFFICIAL SENSITIVE (IL3)</a:t>
            </a:r>
            <a:endParaRPr lang="en-GB" dirty="0"/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Agile Software Management: 	</a:t>
            </a:r>
            <a:r>
              <a:rPr lang="en-GB" u="sng" dirty="0">
                <a:hlinkClick r:id="rId6"/>
              </a:rPr>
              <a:t>unclassified</a:t>
            </a:r>
            <a:r>
              <a:rPr lang="en-GB" dirty="0"/>
              <a:t> and </a:t>
            </a:r>
            <a:r>
              <a:rPr lang="en-GB" u="sng" dirty="0">
                <a:hlinkClick r:id="rId7"/>
              </a:rPr>
              <a:t>OFFICIAL SENSITIVE (IL3)</a:t>
            </a:r>
            <a:endParaRPr lang="en-GB" dirty="0"/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Application Lifecycle </a:t>
            </a:r>
            <a:r>
              <a:rPr lang="en-GB" dirty="0" smtClean="0"/>
              <a:t>Development:	</a:t>
            </a:r>
            <a:r>
              <a:rPr lang="en-GB" u="sng" dirty="0" smtClean="0">
                <a:hlinkClick r:id="rId8"/>
              </a:rPr>
              <a:t>unclassified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u="sng" dirty="0">
                <a:hlinkClick r:id="rId9"/>
              </a:rPr>
              <a:t>OFFICIAL SENSITIVE (IL3)</a:t>
            </a:r>
            <a:endParaRPr lang="en-GB" dirty="0"/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Application Lifecycle </a:t>
            </a:r>
            <a:r>
              <a:rPr lang="en-GB" dirty="0" smtClean="0"/>
              <a:t>Management:	</a:t>
            </a:r>
            <a:r>
              <a:rPr lang="en-GB" u="sng" dirty="0" smtClean="0">
                <a:hlinkClick r:id="rId10"/>
              </a:rPr>
              <a:t>unclassified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u="sng" dirty="0">
                <a:hlinkClick r:id="rId11"/>
              </a:rPr>
              <a:t>OFFICIAL SENSITIVE (IL3)</a:t>
            </a:r>
            <a:endParaRPr lang="en-GB" dirty="0"/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Business Analysis:		</a:t>
            </a:r>
            <a:r>
              <a:rPr lang="en-GB" u="sng" dirty="0" smtClean="0">
                <a:hlinkClick r:id="rId12"/>
              </a:rPr>
              <a:t>unclassified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u="sng" dirty="0">
                <a:hlinkClick r:id="rId13"/>
              </a:rPr>
              <a:t>OFFICIAL SENSITIVE (IL3)</a:t>
            </a:r>
            <a:endParaRPr lang="en-GB" dirty="0"/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Business Process Modelling:	</a:t>
            </a:r>
            <a:r>
              <a:rPr lang="en-GB" u="sng" dirty="0" smtClean="0">
                <a:hlinkClick r:id="rId14"/>
              </a:rPr>
              <a:t>unclassified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u="sng" dirty="0">
                <a:hlinkClick r:id="rId15"/>
              </a:rPr>
              <a:t>OFFICIAL SENSITIVE (IL3)</a:t>
            </a:r>
            <a:endParaRPr lang="en-GB" dirty="0"/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Requirements Management:	</a:t>
            </a:r>
            <a:r>
              <a:rPr lang="en-GB" u="sng" dirty="0">
                <a:hlinkClick r:id="rId16"/>
              </a:rPr>
              <a:t>unclassified</a:t>
            </a:r>
            <a:r>
              <a:rPr lang="en-GB" dirty="0"/>
              <a:t> and </a:t>
            </a:r>
            <a:r>
              <a:rPr lang="en-GB" u="sng" dirty="0">
                <a:hlinkClick r:id="rId17"/>
              </a:rPr>
              <a:t>OFFICIAL SENSITIVE (IL3)</a:t>
            </a:r>
            <a:endParaRPr lang="en-GB" dirty="0"/>
          </a:p>
          <a:p>
            <a:pPr lvl="1">
              <a:tabLst>
                <a:tab pos="914400" algn="l"/>
                <a:tab pos="1828800" algn="l"/>
                <a:tab pos="2743200" algn="l"/>
                <a:tab pos="3887788" algn="l"/>
                <a:tab pos="4572000" algn="l"/>
                <a:tab pos="8229600" algn="r"/>
              </a:tabLst>
            </a:pPr>
            <a:r>
              <a:rPr lang="en-GB" dirty="0"/>
              <a:t>Systems Engineering:		</a:t>
            </a:r>
            <a:r>
              <a:rPr lang="en-GB" u="sng" dirty="0">
                <a:hlinkClick r:id="rId18"/>
              </a:rPr>
              <a:t>unclassified</a:t>
            </a:r>
            <a:r>
              <a:rPr lang="en-GB" dirty="0"/>
              <a:t> and </a:t>
            </a:r>
            <a:r>
              <a:rPr lang="en-GB" u="sng" dirty="0">
                <a:hlinkClick r:id="rId19"/>
              </a:rPr>
              <a:t>OFFICIAL SENSITIVE (IL3)</a:t>
            </a:r>
            <a:endParaRPr lang="en-GB" dirty="0"/>
          </a:p>
          <a:p>
            <a:pPr>
              <a:spcBef>
                <a:spcPts val="1800"/>
              </a:spcBef>
            </a:pPr>
            <a:r>
              <a:rPr lang="en-GB" dirty="0" smtClean="0"/>
              <a:t>See full SaaS service listings </a:t>
            </a:r>
            <a:r>
              <a:rPr lang="en-GB" u="sng" dirty="0" smtClean="0">
                <a:hlinkClick r:id="rId20"/>
              </a:rPr>
              <a:t>here</a:t>
            </a:r>
            <a:endParaRPr lang="en-GB" u="sng" dirty="0" smtClean="0"/>
          </a:p>
        </p:txBody>
      </p:sp>
    </p:spTree>
    <p:extLst>
      <p:ext uri="{BB962C8B-B14F-4D97-AF65-F5344CB8AC3E}">
        <p14:creationId xmlns:p14="http://schemas.microsoft.com/office/powerpoint/2010/main" val="326622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US Government Contract	1.5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General Services Administration (GSA) contract:</a:t>
            </a:r>
          </a:p>
          <a:p>
            <a:pPr lvl="1"/>
            <a:r>
              <a:rPr lang="en-GB" dirty="0"/>
              <a:t>Number:	</a:t>
            </a:r>
            <a:r>
              <a:rPr lang="en-GB" dirty="0">
                <a:solidFill>
                  <a:srgbClr val="1106E8"/>
                </a:solidFill>
              </a:rPr>
              <a:t>GS-35F-0008V</a:t>
            </a:r>
          </a:p>
          <a:p>
            <a:pPr lvl="1"/>
            <a:r>
              <a:rPr lang="en-GB" dirty="0"/>
              <a:t>Schedule:	</a:t>
            </a:r>
            <a:r>
              <a:rPr lang="en-GB" dirty="0">
                <a:solidFill>
                  <a:srgbClr val="1106E8"/>
                </a:solidFill>
              </a:rPr>
              <a:t>70</a:t>
            </a:r>
          </a:p>
          <a:p>
            <a:pPr lvl="1"/>
            <a:r>
              <a:rPr lang="en-GB" dirty="0"/>
              <a:t>Solicitation:	</a:t>
            </a:r>
            <a:r>
              <a:rPr lang="en-GB" dirty="0" smtClean="0">
                <a:solidFill>
                  <a:srgbClr val="1106E8"/>
                </a:solidFill>
              </a:rPr>
              <a:t>FCIS-JB-980001-B</a:t>
            </a:r>
            <a:endParaRPr lang="en-GB" dirty="0"/>
          </a:p>
          <a:p>
            <a:pPr>
              <a:spcBef>
                <a:spcPts val="1800"/>
              </a:spcBef>
            </a:pPr>
            <a:r>
              <a:rPr lang="en-GB" dirty="0" smtClean="0"/>
              <a:t>3SL </a:t>
            </a:r>
            <a:r>
              <a:rPr lang="en-GB" dirty="0"/>
              <a:t>products and services </a:t>
            </a:r>
            <a:r>
              <a:rPr lang="en-GB" dirty="0" smtClean="0"/>
              <a:t>listed in Special </a:t>
            </a:r>
            <a:r>
              <a:rPr lang="en-GB" dirty="0"/>
              <a:t>Item Numbers (SINs):</a:t>
            </a:r>
          </a:p>
          <a:p>
            <a:pPr lvl="1"/>
            <a:r>
              <a:rPr lang="en-GB" dirty="0"/>
              <a:t>Cradle </a:t>
            </a:r>
            <a:r>
              <a:rPr lang="en-GB" dirty="0" smtClean="0"/>
              <a:t>Licences</a:t>
            </a:r>
            <a:r>
              <a:rPr lang="en-GB" dirty="0"/>
              <a:t>:		</a:t>
            </a:r>
            <a:r>
              <a:rPr lang="en-GB" dirty="0">
                <a:solidFill>
                  <a:srgbClr val="1106E8"/>
                </a:solidFill>
              </a:rPr>
              <a:t>SIN</a:t>
            </a:r>
            <a:r>
              <a:rPr lang="en-GB" dirty="0" smtClean="0"/>
              <a:t> </a:t>
            </a:r>
            <a:r>
              <a:rPr lang="en-GB" dirty="0">
                <a:solidFill>
                  <a:srgbClr val="1106E8"/>
                </a:solidFill>
              </a:rPr>
              <a:t>132-33</a:t>
            </a:r>
          </a:p>
          <a:p>
            <a:pPr lvl="1"/>
            <a:r>
              <a:rPr lang="en-GB" dirty="0"/>
              <a:t>Cradle Maintenance:		</a:t>
            </a:r>
            <a:r>
              <a:rPr lang="en-GB" dirty="0">
                <a:solidFill>
                  <a:srgbClr val="1106E8"/>
                </a:solidFill>
              </a:rPr>
              <a:t>SIN</a:t>
            </a:r>
            <a:r>
              <a:rPr lang="en-GB" dirty="0" smtClean="0"/>
              <a:t> </a:t>
            </a:r>
            <a:r>
              <a:rPr lang="en-GB" dirty="0">
                <a:solidFill>
                  <a:srgbClr val="1106E8"/>
                </a:solidFill>
              </a:rPr>
              <a:t>132-34</a:t>
            </a:r>
          </a:p>
          <a:p>
            <a:pPr lvl="1"/>
            <a:r>
              <a:rPr lang="en-GB" dirty="0"/>
              <a:t>Cradle Training:		</a:t>
            </a:r>
            <a:r>
              <a:rPr lang="en-GB" dirty="0">
                <a:solidFill>
                  <a:srgbClr val="1106E8"/>
                </a:solidFill>
              </a:rPr>
              <a:t>SIN</a:t>
            </a:r>
            <a:r>
              <a:rPr lang="en-GB" dirty="0" smtClean="0"/>
              <a:t> </a:t>
            </a:r>
            <a:r>
              <a:rPr lang="en-GB" dirty="0">
                <a:solidFill>
                  <a:srgbClr val="1106E8"/>
                </a:solidFill>
              </a:rPr>
              <a:t>132-50</a:t>
            </a:r>
          </a:p>
          <a:p>
            <a:pPr lvl="2"/>
            <a:r>
              <a:rPr lang="en-GB" dirty="0"/>
              <a:t>Range of standard training courses</a:t>
            </a:r>
          </a:p>
          <a:p>
            <a:pPr lvl="1"/>
            <a:r>
              <a:rPr lang="en-GB" dirty="0"/>
              <a:t>Cradle Consulting Services:	</a:t>
            </a:r>
            <a:r>
              <a:rPr lang="en-GB" dirty="0">
                <a:solidFill>
                  <a:srgbClr val="1106E8"/>
                </a:solidFill>
              </a:rPr>
              <a:t>SIN</a:t>
            </a:r>
            <a:r>
              <a:rPr lang="en-GB" dirty="0"/>
              <a:t> </a:t>
            </a:r>
            <a:r>
              <a:rPr lang="en-GB" dirty="0">
                <a:solidFill>
                  <a:srgbClr val="1106E8"/>
                </a:solidFill>
              </a:rPr>
              <a:t>132-51</a:t>
            </a:r>
            <a:r>
              <a:rPr lang="en-GB" dirty="0"/>
              <a:t> </a:t>
            </a:r>
          </a:p>
          <a:p>
            <a:pPr lvl="2"/>
            <a:r>
              <a:rPr lang="en-GB" dirty="0"/>
              <a:t>Range of labour categories and standard </a:t>
            </a:r>
            <a:r>
              <a:rPr lang="en-GB" dirty="0" smtClean="0"/>
              <a:t>rates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Contract rates and summary available </a:t>
            </a:r>
            <a:r>
              <a:rPr lang="en-GB" dirty="0" smtClean="0">
                <a:hlinkClick r:id="rId2"/>
              </a:rPr>
              <a:t>here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345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Customers	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GB" dirty="0"/>
              <a:t>Markets (alphabetical order):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Academic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Aerospace and Defence</a:t>
            </a:r>
            <a:endParaRPr lang="en-GB" dirty="0"/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Automotive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Banking and Finance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Consultancy, IT, Systems Integration</a:t>
            </a:r>
            <a:endParaRPr lang="en-GB" dirty="0"/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Energy and Construction</a:t>
            </a:r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Government and Military</a:t>
            </a:r>
            <a:endParaRPr lang="en-GB" dirty="0"/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Manufacturing</a:t>
            </a:r>
            <a:endParaRPr lang="en-GB" dirty="0"/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/>
              <a:t>Medical </a:t>
            </a:r>
            <a:r>
              <a:rPr lang="en-GB" dirty="0" smtClean="0"/>
              <a:t>and Pharmaceutical</a:t>
            </a:r>
            <a:endParaRPr lang="en-GB" dirty="0"/>
          </a:p>
          <a:p>
            <a:pPr lvl="1">
              <a:spcAft>
                <a:spcPts val="0"/>
              </a:spcAft>
              <a:buFont typeface="+mj-lt"/>
              <a:buAutoNum type="arabicPeriod"/>
            </a:pPr>
            <a:r>
              <a:rPr lang="en-GB" dirty="0" smtClean="0"/>
              <a:t>Telecommunications</a:t>
            </a:r>
            <a:endParaRPr lang="en-GB" dirty="0"/>
          </a:p>
          <a:p>
            <a:pPr lvl="1">
              <a:buFont typeface="+mj-lt"/>
              <a:buAutoNum type="arabicPeriod"/>
            </a:pPr>
            <a:r>
              <a:rPr lang="en-GB" dirty="0"/>
              <a:t>Transport</a:t>
            </a:r>
          </a:p>
          <a:p>
            <a:pPr>
              <a:spcBef>
                <a:spcPts val="1800"/>
              </a:spcBef>
            </a:pPr>
            <a:r>
              <a:rPr lang="en-GB" dirty="0" smtClean="0"/>
              <a:t>Over </a:t>
            </a:r>
            <a:r>
              <a:rPr lang="en-GB" dirty="0">
                <a:solidFill>
                  <a:srgbClr val="1106E8"/>
                </a:solidFill>
              </a:rPr>
              <a:t>250</a:t>
            </a:r>
            <a:r>
              <a:rPr lang="en-GB" sz="1900" dirty="0" smtClean="0"/>
              <a:t> </a:t>
            </a:r>
            <a:r>
              <a:rPr lang="en-GB" dirty="0"/>
              <a:t>customers (many with multiple Cradle systems)</a:t>
            </a:r>
          </a:p>
          <a:p>
            <a:r>
              <a:rPr lang="en-GB" dirty="0"/>
              <a:t>Over </a:t>
            </a:r>
            <a:r>
              <a:rPr lang="en-GB" dirty="0">
                <a:solidFill>
                  <a:srgbClr val="1106E8"/>
                </a:solidFill>
              </a:rPr>
              <a:t>10,000</a:t>
            </a:r>
            <a:r>
              <a:rPr lang="en-GB" dirty="0"/>
              <a:t> Cradle licences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864318"/>
      </p:ext>
    </p:extLst>
  </p:cSld>
  <p:clrMapOvr>
    <a:masterClrMapping/>
  </p:clrMapOvr>
</p:sld>
</file>

<file path=ppt/theme/theme1.xml><?xml version="1.0" encoding="utf-8"?>
<a:theme xmlns:a="http://schemas.openxmlformats.org/drawingml/2006/main" name="confidential layou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1176</TotalTime>
  <Words>1017</Words>
  <Application>Microsoft Office PowerPoint</Application>
  <PresentationFormat>On-screen Show (4:3)</PresentationFormat>
  <Paragraphs>453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confidential layout</vt:lpstr>
      <vt:lpstr>3SL and Cradle</vt:lpstr>
      <vt:lpstr>Contents</vt:lpstr>
      <vt:lpstr>3SL 1</vt:lpstr>
      <vt:lpstr>Summary 1.1</vt:lpstr>
      <vt:lpstr>Distributors 1.2</vt:lpstr>
      <vt:lpstr>Accreditations and Affiliations 1.3</vt:lpstr>
      <vt:lpstr>UK Government Services 1.4</vt:lpstr>
      <vt:lpstr>US Government Contract 1.5</vt:lpstr>
      <vt:lpstr>Customers 2</vt:lpstr>
      <vt:lpstr>Academic 2.1</vt:lpstr>
      <vt:lpstr>Aerospace and Defence 2.2</vt:lpstr>
      <vt:lpstr>Aerospace and Defence: 2</vt:lpstr>
      <vt:lpstr>Automotive 2.3</vt:lpstr>
      <vt:lpstr>Banking and Finance 2.4</vt:lpstr>
      <vt:lpstr>Consultancy, IT, Systems Integration 2.5</vt:lpstr>
      <vt:lpstr>Energy and Construction 2.6</vt:lpstr>
      <vt:lpstr>Government and Military 2.7</vt:lpstr>
      <vt:lpstr>Manufacturing 2.8</vt:lpstr>
      <vt:lpstr>Medical and Pharmaceutical 2.9</vt:lpstr>
      <vt:lpstr>Telecommunications 2.10</vt:lpstr>
      <vt:lpstr>Transport 2.11</vt:lpstr>
      <vt:lpstr>Example Applications 3</vt:lpstr>
      <vt:lpstr>Cradle 4</vt:lpstr>
      <vt:lpstr>Lifecycle Coverage 4.1</vt:lpstr>
      <vt:lpstr>Lifecycle Coverage: 2</vt:lpstr>
      <vt:lpstr>Scope 4.2</vt:lpstr>
      <vt:lpstr>Architecture 4.3</vt:lpstr>
      <vt:lpstr>Modules 4.4</vt:lpstr>
      <vt:lpstr>Interfaces 4.5</vt:lpstr>
      <vt:lpstr>Processes 4.6</vt:lpstr>
      <vt:lpstr>Services 5</vt:lpstr>
      <vt:lpstr>Support 5.1</vt:lpstr>
      <vt:lpstr>Training 5.2</vt:lpstr>
      <vt:lpstr>Consultancy 5.3</vt:lpstr>
      <vt:lpstr>Web Delivery 5.4</vt:lpstr>
      <vt:lpstr>Summary 6</vt:lpstr>
      <vt:lpstr>PowerPoint Presentation</vt:lpstr>
    </vt:vector>
  </TitlesOfParts>
  <Company>Structured Software Systems Ltd.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Notes for using this template (delete slide once read)</dc:title>
  <dc:creator>Mark G. Walker</dc:creator>
  <cp:lastModifiedBy>Mark G. Walker</cp:lastModifiedBy>
  <cp:revision>200</cp:revision>
  <dcterms:created xsi:type="dcterms:W3CDTF">2015-04-08T16:30:22Z</dcterms:created>
  <dcterms:modified xsi:type="dcterms:W3CDTF">2016-08-31T15:28:25Z</dcterms:modified>
</cp:coreProperties>
</file>