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E8"/>
    <a:srgbClr val="0A0AB2"/>
    <a:srgbClr val="595959"/>
    <a:srgbClr val="E60A0A"/>
    <a:srgbClr val="B4FFFF"/>
    <a:srgbClr val="A8FFFF"/>
    <a:srgbClr val="C0FFFF"/>
    <a:srgbClr val="4169E1"/>
    <a:srgbClr val="FFFFFF"/>
    <a:srgbClr val="E6E6F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934" autoAdjust="0"/>
    <p:restoredTop sz="94660"/>
  </p:normalViewPr>
  <p:slideViewPr>
    <p:cSldViewPr>
      <p:cViewPr varScale="1">
        <p:scale>
          <a:sx n="114" d="100"/>
          <a:sy n="114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245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RR020/02: August 2016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RR020/02: August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RC07301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http://youtu.be/1sTGji-V3K8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2130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RC06401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http://youtu.be/Xw6QYNWeJMY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RC06501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http://youtu.be/fBbBM4rnQpw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22242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35296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0493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1436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22677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8190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0348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" name="Group 17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9" name="Rectangle 18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3" name="Straight Connector 22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RR020/03: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RR020/03: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" name="Group 14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18" name="TextBox 17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0" name="Straight Connector 19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=""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8.png"/><Relationship Id="rId7" Type="http://schemas.openxmlformats.org/officeDocument/2006/relationships/image" Target="../media/image20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11" Type="http://schemas.openxmlformats.org/officeDocument/2006/relationships/image" Target="../media/image18.gif"/><Relationship Id="rId5" Type="http://schemas.openxmlformats.org/officeDocument/2006/relationships/image" Target="../media/image30.gif"/><Relationship Id="rId10" Type="http://schemas.openxmlformats.org/officeDocument/2006/relationships/image" Target="../media/image16.gif"/><Relationship Id="rId4" Type="http://schemas.openxmlformats.org/officeDocument/2006/relationships/image" Target="../media/image29.jpeg"/><Relationship Id="rId9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33.gif"/><Relationship Id="rId7" Type="http://schemas.openxmlformats.org/officeDocument/2006/relationships/image" Target="../media/image32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gif"/><Relationship Id="rId7" Type="http://schemas.openxmlformats.org/officeDocument/2006/relationships/image" Target="../media/image32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10" Type="http://schemas.openxmlformats.org/officeDocument/2006/relationships/image" Target="../media/image6.gif"/><Relationship Id="rId4" Type="http://schemas.openxmlformats.org/officeDocument/2006/relationships/image" Target="../media/image22.gif"/><Relationship Id="rId9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7.png"/><Relationship Id="rId18" Type="http://schemas.openxmlformats.org/officeDocument/2006/relationships/image" Target="../media/image22.gif"/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12" Type="http://schemas.openxmlformats.org/officeDocument/2006/relationships/image" Target="../media/image16.gif"/><Relationship Id="rId17" Type="http://schemas.openxmlformats.org/officeDocument/2006/relationships/image" Target="../media/image21.png"/><Relationship Id="rId2" Type="http://schemas.openxmlformats.org/officeDocument/2006/relationships/image" Target="../media/image6.gif"/><Relationship Id="rId16" Type="http://schemas.openxmlformats.org/officeDocument/2006/relationships/image" Target="../media/image20.gif"/><Relationship Id="rId20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11" Type="http://schemas.openxmlformats.org/officeDocument/2006/relationships/image" Target="../media/image15.png"/><Relationship Id="rId5" Type="http://schemas.openxmlformats.org/officeDocument/2006/relationships/image" Target="../media/image9.gif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gif"/><Relationship Id="rId4" Type="http://schemas.openxmlformats.org/officeDocument/2006/relationships/image" Target="../media/image8.gif"/><Relationship Id="rId9" Type="http://schemas.openxmlformats.org/officeDocument/2006/relationships/image" Target="../media/image13.gif"/><Relationship Id="rId1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5.jpe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3.gif"/><Relationship Id="rId4" Type="http://schemas.openxmlformats.org/officeDocument/2006/relationships/image" Target="../media/image6.gif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8.png"/><Relationship Id="rId7" Type="http://schemas.openxmlformats.org/officeDocument/2006/relationships/image" Target="../media/image29.jpeg"/><Relationship Id="rId12" Type="http://schemas.openxmlformats.org/officeDocument/2006/relationships/image" Target="../media/image6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6.gif"/><Relationship Id="rId10" Type="http://schemas.openxmlformats.org/officeDocument/2006/relationships/image" Target="../media/image32.gif"/><Relationship Id="rId4" Type="http://schemas.openxmlformats.org/officeDocument/2006/relationships/image" Target="../media/image13.gif"/><Relationship Id="rId9" Type="http://schemas.openxmlformats.org/officeDocument/2006/relationships/image" Target="../media/image3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0.gif"/><Relationship Id="rId7" Type="http://schemas.openxmlformats.org/officeDocument/2006/relationships/image" Target="../media/image18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11" Type="http://schemas.openxmlformats.org/officeDocument/2006/relationships/image" Target="../media/image30.gif"/><Relationship Id="rId5" Type="http://schemas.openxmlformats.org/officeDocument/2006/relationships/image" Target="../media/image13.gif"/><Relationship Id="rId10" Type="http://schemas.openxmlformats.org/officeDocument/2006/relationships/image" Target="../media/image29.jpeg"/><Relationship Id="rId4" Type="http://schemas.openxmlformats.org/officeDocument/2006/relationships/image" Target="../media/image6.gif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8.png"/><Relationship Id="rId7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11" Type="http://schemas.openxmlformats.org/officeDocument/2006/relationships/image" Target="../media/image6.gif"/><Relationship Id="rId5" Type="http://schemas.openxmlformats.org/officeDocument/2006/relationships/image" Target="../media/image16.gif"/><Relationship Id="rId10" Type="http://schemas.openxmlformats.org/officeDocument/2006/relationships/image" Target="../media/image20.gif"/><Relationship Id="rId4" Type="http://schemas.openxmlformats.org/officeDocument/2006/relationships/image" Target="../media/image13.gif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Cradle Installation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Deployment Options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RR020/03: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the </a:t>
            </a:r>
            <a:r>
              <a:rPr lang="en-GB" b="1" i="1" dirty="0"/>
              <a:t>Cradle 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Install </a:t>
            </a:r>
            <a:r>
              <a:rPr lang="en-GB" dirty="0"/>
              <a:t>the </a:t>
            </a:r>
            <a:r>
              <a:rPr lang="en-GB" b="1" i="1" dirty="0"/>
              <a:t>Cradle clients </a:t>
            </a:r>
            <a:r>
              <a:rPr lang="en-GB" dirty="0" smtClean="0"/>
              <a:t>on: every user’s computer</a:t>
            </a:r>
            <a:r>
              <a:rPr lang="en-GB" dirty="0"/>
              <a:t>	</a:t>
            </a:r>
          </a:p>
          <a:p>
            <a:pPr lvl="2"/>
            <a:r>
              <a:rPr lang="en-GB" dirty="0" smtClean="0"/>
              <a:t>During installation, enter </a:t>
            </a:r>
            <a:r>
              <a:rPr lang="en-GB" dirty="0">
                <a:solidFill>
                  <a:srgbClr val="1106E8"/>
                </a:solidFill>
              </a:rPr>
              <a:t>Cradle Server </a:t>
            </a:r>
            <a:r>
              <a:rPr lang="en-GB" dirty="0" smtClean="0"/>
              <a:t>hostname/IP address</a:t>
            </a:r>
          </a:p>
          <a:p>
            <a:pPr lvl="3"/>
            <a:r>
              <a:rPr lang="en-GB" dirty="0"/>
              <a:t>Automatically creates </a:t>
            </a:r>
            <a:r>
              <a:rPr lang="en-GB" dirty="0" smtClean="0">
                <a:solidFill>
                  <a:srgbClr val="1106E8"/>
                </a:solidFill>
              </a:rPr>
              <a:t>CRADLE_CDS_HOST</a:t>
            </a:r>
            <a:r>
              <a:rPr lang="en-GB" sz="1400" dirty="0" smtClean="0"/>
              <a:t> </a:t>
            </a:r>
            <a:r>
              <a:rPr lang="en-GB" dirty="0" smtClean="0"/>
              <a:t>environment variable</a:t>
            </a:r>
          </a:p>
          <a:p>
            <a:pPr lvl="1"/>
            <a:r>
              <a:rPr lang="en-GB" dirty="0" smtClean="0"/>
              <a:t>Open ports in firewall for Cradle communications, use NAT between firewall (external IP) and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or</a:t>
            </a:r>
          </a:p>
          <a:p>
            <a:pPr lvl="1"/>
            <a:r>
              <a:rPr lang="en-GB" dirty="0" smtClean="0"/>
              <a:t>Use VPN for Cradle communications, so Cradle uses existing VPN hole in firewall</a:t>
            </a:r>
          </a:p>
          <a:p>
            <a:r>
              <a:rPr lang="en-GB" b="1" i="1" dirty="0"/>
              <a:t>Cradle clients </a:t>
            </a:r>
            <a:r>
              <a:rPr lang="en-GB" dirty="0"/>
              <a:t>authenticate 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May need port in firewall for LDAP authentication</a:t>
            </a:r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</a:t>
            </a:r>
            <a:r>
              <a:rPr lang="en-GB" b="1" dirty="0">
                <a:solidFill>
                  <a:srgbClr val="107FFC"/>
                </a:solidFill>
              </a:rPr>
              <a:t>:</a:t>
            </a:r>
            <a:r>
              <a:rPr lang="en-GB" dirty="0"/>
              <a:t>	</a:t>
            </a:r>
            <a:r>
              <a:rPr lang="en-GB" dirty="0" smtClean="0"/>
              <a:t>MAY BE POOR:	Depends on delay between user and CDS</a:t>
            </a:r>
            <a:br>
              <a:rPr lang="en-GB" dirty="0" smtClean="0"/>
            </a:br>
            <a:r>
              <a:rPr lang="en-GB" dirty="0" smtClean="0"/>
              <a:t> 				CDS does server-side processing automatically</a:t>
            </a:r>
            <a:endParaRPr lang="en-GB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Advantage:</a:t>
            </a:r>
            <a:r>
              <a:rPr lang="en-GB" dirty="0"/>
              <a:t>	</a:t>
            </a:r>
            <a:r>
              <a:rPr lang="en-GB" dirty="0" smtClean="0"/>
              <a:t>Minimum </a:t>
            </a:r>
            <a:r>
              <a:rPr lang="en-GB" dirty="0"/>
              <a:t>effect on existing hardware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Disadvantage:</a:t>
            </a:r>
            <a:r>
              <a:rPr lang="en-GB" dirty="0"/>
              <a:t>	Multiple </a:t>
            </a:r>
            <a:r>
              <a:rPr lang="en-GB" dirty="0" smtClean="0"/>
              <a:t>Cradle installations </a:t>
            </a:r>
            <a:r>
              <a:rPr lang="en-GB" dirty="0"/>
              <a:t>to </a:t>
            </a:r>
            <a:r>
              <a:rPr lang="en-GB" dirty="0" smtClean="0"/>
              <a:t>maintain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Remote Users – </a:t>
            </a:r>
            <a:r>
              <a:rPr lang="en-GB" dirty="0" smtClean="0"/>
              <a:t>Remote Clients: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77557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servers installed on </a:t>
            </a:r>
            <a:r>
              <a:rPr lang="en-GB" dirty="0" smtClean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Cradle clients installed on </a:t>
            </a:r>
            <a:r>
              <a:rPr lang="en-GB" dirty="0">
                <a:solidFill>
                  <a:srgbClr val="1106E8"/>
                </a:solidFill>
              </a:rPr>
              <a:t>Application </a:t>
            </a:r>
            <a:r>
              <a:rPr lang="en-GB" dirty="0" smtClean="0">
                <a:solidFill>
                  <a:srgbClr val="1106E8"/>
                </a:solidFill>
              </a:rPr>
              <a:t>Server</a:t>
            </a:r>
            <a:r>
              <a:rPr lang="en-GB" dirty="0" smtClean="0"/>
              <a:t> and viewed on users’ computers: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Remote </a:t>
            </a:r>
            <a:r>
              <a:rPr lang="en-GB" dirty="0" smtClean="0"/>
              <a:t>Users – Centralised Clients	6</a:t>
            </a:r>
            <a:endParaRPr lang="en-GB" dirty="0"/>
          </a:p>
        </p:txBody>
      </p:sp>
      <p:grpSp>
        <p:nvGrpSpPr>
          <p:cNvPr id="128" name="Group 127"/>
          <p:cNvGrpSpPr/>
          <p:nvPr/>
        </p:nvGrpSpPr>
        <p:grpSpPr>
          <a:xfrm>
            <a:off x="457200" y="2194560"/>
            <a:ext cx="7913924" cy="3401568"/>
            <a:chOff x="457200" y="1737360"/>
            <a:chExt cx="7913924" cy="3401568"/>
          </a:xfrm>
        </p:grpSpPr>
        <p:grpSp>
          <p:nvGrpSpPr>
            <p:cNvPr id="129" name="Group 128"/>
            <p:cNvGrpSpPr/>
            <p:nvPr/>
          </p:nvGrpSpPr>
          <p:grpSpPr>
            <a:xfrm>
              <a:off x="5935833" y="4654296"/>
              <a:ext cx="2378748" cy="484632"/>
              <a:chOff x="457200" y="4654296"/>
              <a:chExt cx="2378748" cy="484632"/>
            </a:xfrm>
          </p:grpSpPr>
          <p:sp>
            <p:nvSpPr>
              <p:cNvPr id="363" name="Rectangle 362"/>
              <p:cNvSpPr/>
              <p:nvPr/>
            </p:nvSpPr>
            <p:spPr>
              <a:xfrm>
                <a:off x="457200" y="4654296"/>
                <a:ext cx="2378748" cy="48463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4" name="Straight Connector 363"/>
              <p:cNvCxnSpPr/>
              <p:nvPr/>
            </p:nvCxnSpPr>
            <p:spPr>
              <a:xfrm flipH="1">
                <a:off x="490208" y="47588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90208" y="48988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E60A0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66" name="TextBox 365"/>
              <p:cNvSpPr txBox="1"/>
              <p:nvPr/>
            </p:nvSpPr>
            <p:spPr>
              <a:xfrm>
                <a:off x="815179" y="4666488"/>
                <a:ext cx="1971694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Cradle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Virtual desktop (VDI)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67" name="Straight Connector 366"/>
              <p:cNvCxnSpPr/>
              <p:nvPr/>
            </p:nvCxnSpPr>
            <p:spPr>
              <a:xfrm>
                <a:off x="493776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30" name="Group 129"/>
            <p:cNvGrpSpPr/>
            <p:nvPr/>
          </p:nvGrpSpPr>
          <p:grpSpPr>
            <a:xfrm>
              <a:off x="457200" y="2829551"/>
              <a:ext cx="1159500" cy="1057003"/>
              <a:chOff x="1905674" y="2151836"/>
              <a:chExt cx="1159500" cy="1057003"/>
            </a:xfrm>
          </p:grpSpPr>
          <p:pic>
            <p:nvPicPr>
              <p:cNvPr id="361" name="Picture 2" descr="D:\users\mgw\q\3sl\images\issued\Miscellaneous - From Internet\Computer Desktop 4 72dpi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5674" y="2151836"/>
                <a:ext cx="1159500" cy="10570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9854" y="2324100"/>
                <a:ext cx="541186" cy="356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1" name="Group 130"/>
            <p:cNvGrpSpPr/>
            <p:nvPr/>
          </p:nvGrpSpPr>
          <p:grpSpPr>
            <a:xfrm>
              <a:off x="576072" y="4064345"/>
              <a:ext cx="938019" cy="914400"/>
              <a:chOff x="2024486" y="4102206"/>
              <a:chExt cx="938019" cy="914400"/>
            </a:xfrm>
          </p:grpSpPr>
          <p:pic>
            <p:nvPicPr>
              <p:cNvPr id="359" name="Picture 35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360" name="Picture 35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grpSp>
          <p:nvGrpSpPr>
            <p:cNvPr id="132" name="Group 131"/>
            <p:cNvGrpSpPr/>
            <p:nvPr/>
          </p:nvGrpSpPr>
          <p:grpSpPr>
            <a:xfrm>
              <a:off x="576072" y="1737360"/>
              <a:ext cx="938019" cy="914400"/>
              <a:chOff x="2024486" y="4102206"/>
              <a:chExt cx="938019" cy="914400"/>
            </a:xfrm>
          </p:grpSpPr>
          <p:pic>
            <p:nvPicPr>
              <p:cNvPr id="357" name="Picture 35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358" name="Picture 3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cxnSp>
          <p:nvCxnSpPr>
            <p:cNvPr id="133" name="Straight Connector 132"/>
            <p:cNvCxnSpPr/>
            <p:nvPr/>
          </p:nvCxnSpPr>
          <p:spPr>
            <a:xfrm flipV="1">
              <a:off x="3721564" y="3530659"/>
              <a:ext cx="919772" cy="359570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0" name="Straight Connector 139"/>
            <p:cNvCxnSpPr>
              <a:stCxn id="167" idx="3"/>
            </p:cNvCxnSpPr>
            <p:nvPr/>
          </p:nvCxnSpPr>
          <p:spPr>
            <a:xfrm flipH="1">
              <a:off x="3707278" y="3518445"/>
              <a:ext cx="973618" cy="386071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1" name="Straight Connector 140"/>
            <p:cNvCxnSpPr>
              <a:stCxn id="188" idx="3"/>
              <a:endCxn id="167" idx="1"/>
            </p:cNvCxnSpPr>
            <p:nvPr/>
          </p:nvCxnSpPr>
          <p:spPr>
            <a:xfrm flipH="1">
              <a:off x="5381220" y="3518445"/>
              <a:ext cx="1554445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2" name="Group 141"/>
            <p:cNvGrpSpPr/>
            <p:nvPr/>
          </p:nvGrpSpPr>
          <p:grpSpPr>
            <a:xfrm>
              <a:off x="2043227" y="3648330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92" name="Group 29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53" name="Rectangle 35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3" name="Group 29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347" name="Rectangle 34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8" name="Rectangle 34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4" name="Group 29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42" name="Rectangle 34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3" name="Rectangle 34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4" name="Rectangle 34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5" name="Rectangle 34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6" name="Rectangle 34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5" name="Group 29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303" name="Rectangle 302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7" name="Group 296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8" name="Rectangle 297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43" name="Group 142"/>
            <p:cNvGrpSpPr/>
            <p:nvPr/>
          </p:nvGrpSpPr>
          <p:grpSpPr>
            <a:xfrm>
              <a:off x="2043227" y="2316490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52" name="Group 25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88" name="Rectangle 28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3" name="Group 25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82" name="Rectangle 281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4" name="Group 25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77" name="Rectangle 27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5" name="Group 25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66" name="Rectangle 265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6" name="Group 255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57" name="Rectangle 25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44" name="Straight Connector 143"/>
            <p:cNvCxnSpPr/>
            <p:nvPr/>
          </p:nvCxnSpPr>
          <p:spPr>
            <a:xfrm>
              <a:off x="1517753" y="2417064"/>
              <a:ext cx="1478139" cy="403189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7" name="Straight Connector 146"/>
            <p:cNvCxnSpPr>
              <a:endCxn id="167" idx="3"/>
            </p:cNvCxnSpPr>
            <p:nvPr/>
          </p:nvCxnSpPr>
          <p:spPr>
            <a:xfrm>
              <a:off x="3691588" y="3054198"/>
              <a:ext cx="989308" cy="464247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V="1">
              <a:off x="1517753" y="2829778"/>
              <a:ext cx="1471789" cy="30086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V="1">
              <a:off x="1303211" y="4131528"/>
              <a:ext cx="1638706" cy="342107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H="1">
              <a:off x="1262729" y="4115653"/>
              <a:ext cx="1733163" cy="36988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57" name="Group 156"/>
            <p:cNvGrpSpPr/>
            <p:nvPr/>
          </p:nvGrpSpPr>
          <p:grpSpPr>
            <a:xfrm>
              <a:off x="6869848" y="1970369"/>
              <a:ext cx="1501276" cy="2567011"/>
              <a:chOff x="7169606" y="1956816"/>
              <a:chExt cx="1501276" cy="2567011"/>
            </a:xfrm>
          </p:grpSpPr>
          <p:pic>
            <p:nvPicPr>
              <p:cNvPr id="188" name="Picture 1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235423" y="2735845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89" name="Group 188"/>
              <p:cNvGrpSpPr/>
              <p:nvPr/>
            </p:nvGrpSpPr>
            <p:grpSpPr>
              <a:xfrm>
                <a:off x="8137484" y="2644293"/>
                <a:ext cx="533398" cy="472799"/>
                <a:chOff x="4709431" y="2474900"/>
                <a:chExt cx="533398" cy="472799"/>
              </a:xfrm>
            </p:grpSpPr>
            <p:sp>
              <p:nvSpPr>
                <p:cNvPr id="250" name="Rounded Rectangular Callout 249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251" name="Picture 25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90" name="TextBox 189"/>
              <p:cNvSpPr txBox="1"/>
              <p:nvPr/>
            </p:nvSpPr>
            <p:spPr>
              <a:xfrm flipH="1">
                <a:off x="7169606" y="4339161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239" name="Group 238"/>
              <p:cNvGrpSpPr/>
              <p:nvPr/>
            </p:nvGrpSpPr>
            <p:grpSpPr>
              <a:xfrm>
                <a:off x="7247716" y="1956816"/>
                <a:ext cx="1376062" cy="621130"/>
                <a:chOff x="4635661" y="1463041"/>
                <a:chExt cx="1376062" cy="621130"/>
              </a:xfrm>
            </p:grpSpPr>
            <p:sp>
              <p:nvSpPr>
                <p:cNvPr id="240" name="Rounded Rectangular Callout 239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242" name="Group 241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244" name="Oval 243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45" name="Oval 244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246" name="Group 245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247" name="Picture 246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8" name="Picture 247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9" name="Picture 248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65" name="Group 164"/>
            <p:cNvGrpSpPr/>
            <p:nvPr/>
          </p:nvGrpSpPr>
          <p:grpSpPr>
            <a:xfrm>
              <a:off x="3945573" y="1787489"/>
              <a:ext cx="2724800" cy="2749891"/>
              <a:chOff x="4245331" y="1773936"/>
              <a:chExt cx="2724800" cy="2749891"/>
            </a:xfrm>
          </p:grpSpPr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980654" y="2735845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168" name="TextBox 167"/>
              <p:cNvSpPr txBox="1"/>
              <p:nvPr/>
            </p:nvSpPr>
            <p:spPr>
              <a:xfrm flipH="1">
                <a:off x="4760724" y="4339161"/>
                <a:ext cx="114018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Application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  <p:grpSp>
            <p:nvGrpSpPr>
              <p:cNvPr id="169" name="Group 168"/>
              <p:cNvGrpSpPr/>
              <p:nvPr/>
            </p:nvGrpSpPr>
            <p:grpSpPr>
              <a:xfrm>
                <a:off x="5385480" y="1773936"/>
                <a:ext cx="1111349" cy="554427"/>
                <a:chOff x="5911319" y="1468392"/>
                <a:chExt cx="1111349" cy="554427"/>
              </a:xfrm>
            </p:grpSpPr>
            <p:sp>
              <p:nvSpPr>
                <p:cNvPr id="182" name="Rounded Rectangular Callout 181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60313"/>
                    <a:gd name="adj2" fmla="val 163852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83" name="Group 182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84" name="Picture 18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5" name="Picture 184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7" name="Picture 186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0" name="Group 169"/>
              <p:cNvGrpSpPr/>
              <p:nvPr/>
            </p:nvGrpSpPr>
            <p:grpSpPr>
              <a:xfrm>
                <a:off x="4245331" y="1903666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77" name="Rounded Rectangular Callout 176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-33337"/>
                    <a:gd name="adj2" fmla="val 136051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78" name="Group 177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79" name="Picture 178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0" name="Picture 179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1" name="Picture 180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/>
              <p:cNvGrpSpPr/>
              <p:nvPr/>
            </p:nvGrpSpPr>
            <p:grpSpPr>
              <a:xfrm>
                <a:off x="5858782" y="2359379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72" name="Rounded Rectangular Callout 171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104657"/>
                    <a:gd name="adj2" fmla="val 6982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73" name="Group 172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74" name="Picture 17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75" name="Picture 174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76" name="Picture 175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</p:grpSp>
    </p:spTree>
    <p:extLst>
      <p:ext uri="{BB962C8B-B14F-4D97-AF65-F5344CB8AC3E}">
        <p14:creationId xmlns="" xmlns:p14="http://schemas.microsoft.com/office/powerpoint/2010/main" val="143560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the </a:t>
            </a:r>
            <a:r>
              <a:rPr lang="en-GB" b="1" i="1" dirty="0"/>
              <a:t>Cradle 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Install </a:t>
            </a:r>
            <a:r>
              <a:rPr lang="en-GB" dirty="0"/>
              <a:t>the </a:t>
            </a:r>
            <a:r>
              <a:rPr lang="en-GB" b="1" i="1" dirty="0"/>
              <a:t>Cradle clients </a:t>
            </a:r>
            <a:r>
              <a:rPr lang="en-GB" dirty="0"/>
              <a:t>(once) on</a:t>
            </a:r>
            <a:r>
              <a:rPr lang="en-GB" dirty="0" smtClean="0"/>
              <a:t>: </a:t>
            </a:r>
            <a:r>
              <a:rPr lang="en-GB" dirty="0" smtClean="0">
                <a:solidFill>
                  <a:srgbClr val="1106E8"/>
                </a:solidFill>
              </a:rPr>
              <a:t>Application Server </a:t>
            </a:r>
            <a:r>
              <a:rPr lang="en-GB" dirty="0"/>
              <a:t>	</a:t>
            </a:r>
          </a:p>
          <a:p>
            <a:pPr lvl="2"/>
            <a:r>
              <a:rPr lang="en-GB" dirty="0"/>
              <a:t>Runs Cradle clients for all users, many processes running simultaneously</a:t>
            </a:r>
          </a:p>
          <a:p>
            <a:pPr lvl="2"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Users </a:t>
            </a:r>
            <a:r>
              <a:rPr lang="en-GB" dirty="0"/>
              <a:t>either:	Login to </a:t>
            </a:r>
            <a:r>
              <a:rPr lang="en-GB" i="1" spc="-40" dirty="0">
                <a:solidFill>
                  <a:srgbClr val="E60A0A"/>
                </a:solidFill>
              </a:rPr>
              <a:t>remote desktop</a:t>
            </a:r>
            <a:r>
              <a:rPr lang="en-GB" i="1" dirty="0">
                <a:solidFill>
                  <a:srgbClr val="E60A0A"/>
                </a:solidFill>
              </a:rPr>
              <a:t> </a:t>
            </a:r>
            <a:r>
              <a:rPr lang="en-GB" dirty="0"/>
              <a:t>on </a:t>
            </a:r>
            <a:r>
              <a:rPr lang="en-GB" spc="-40" dirty="0">
                <a:solidFill>
                  <a:srgbClr val="1106E8"/>
                </a:solidFill>
              </a:rPr>
              <a:t>Application Server</a:t>
            </a:r>
            <a:r>
              <a:rPr lang="en-GB" dirty="0"/>
              <a:t> (eg Microsoft RDC)</a:t>
            </a:r>
            <a:br>
              <a:rPr lang="en-GB" dirty="0"/>
            </a:br>
            <a:r>
              <a:rPr lang="en-GB" dirty="0"/>
              <a:t>                  or:	Publish Cradle clients to users’ local </a:t>
            </a:r>
            <a:r>
              <a:rPr lang="en-GB" dirty="0" smtClean="0"/>
              <a:t>desktops </a:t>
            </a:r>
            <a:r>
              <a:rPr lang="en-GB" dirty="0"/>
              <a:t>by:</a:t>
            </a:r>
            <a:br>
              <a:rPr lang="en-GB" dirty="0"/>
            </a:br>
            <a:r>
              <a:rPr lang="en-GB" dirty="0"/>
              <a:t>		2X, Ericom, Citrix (or other virtual desktop infrastructure – </a:t>
            </a:r>
            <a:r>
              <a:rPr lang="en-GB" i="1" dirty="0">
                <a:solidFill>
                  <a:srgbClr val="E60A0A"/>
                </a:solidFill>
              </a:rPr>
              <a:t>VDI</a:t>
            </a:r>
            <a:r>
              <a:rPr lang="en-GB" dirty="0"/>
              <a:t>)</a:t>
            </a:r>
          </a:p>
          <a:p>
            <a:pPr lvl="1"/>
            <a:r>
              <a:rPr lang="en-GB" dirty="0" smtClean="0"/>
              <a:t>Open port </a:t>
            </a:r>
            <a:r>
              <a:rPr lang="en-GB" dirty="0"/>
              <a:t>in firewall for </a:t>
            </a:r>
            <a:r>
              <a:rPr lang="en-GB" dirty="0" smtClean="0"/>
              <a:t>VDI, </a:t>
            </a:r>
            <a:r>
              <a:rPr lang="en-GB" dirty="0"/>
              <a:t>use NAT </a:t>
            </a:r>
            <a:r>
              <a:rPr lang="en-GB" dirty="0" smtClean="0"/>
              <a:t>from firewall </a:t>
            </a:r>
            <a:r>
              <a:rPr lang="en-GB" dirty="0"/>
              <a:t>(external IP) </a:t>
            </a:r>
            <a:r>
              <a:rPr lang="en-GB" dirty="0" smtClean="0"/>
              <a:t>to </a:t>
            </a:r>
            <a:r>
              <a:rPr lang="en-GB" dirty="0">
                <a:solidFill>
                  <a:srgbClr val="1106E8"/>
                </a:solidFill>
              </a:rPr>
              <a:t>Application Server</a:t>
            </a:r>
          </a:p>
          <a:p>
            <a:pPr lvl="1"/>
            <a:r>
              <a:rPr lang="en-GB" dirty="0" smtClean="0"/>
              <a:t>Or use </a:t>
            </a:r>
            <a:r>
              <a:rPr lang="en-GB" dirty="0"/>
              <a:t>VPN for </a:t>
            </a:r>
            <a:r>
              <a:rPr lang="en-GB" dirty="0" smtClean="0"/>
              <a:t>VDI, </a:t>
            </a:r>
            <a:r>
              <a:rPr lang="en-GB" dirty="0"/>
              <a:t>so </a:t>
            </a:r>
            <a:r>
              <a:rPr lang="en-GB" dirty="0" smtClean="0"/>
              <a:t>VDI uses existing </a:t>
            </a:r>
            <a:r>
              <a:rPr lang="en-GB" dirty="0"/>
              <a:t>VPN hole in </a:t>
            </a:r>
            <a:r>
              <a:rPr lang="en-GB" dirty="0" smtClean="0"/>
              <a:t>firewall</a:t>
            </a:r>
          </a:p>
          <a:p>
            <a:pPr>
              <a:spcBef>
                <a:spcPts val="600"/>
              </a:spcBef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dirty="0">
                <a:solidFill>
                  <a:srgbClr val="1106E8"/>
                </a:solidFill>
              </a:rPr>
              <a:t>Cradle Server </a:t>
            </a:r>
            <a:r>
              <a:rPr lang="en-GB" dirty="0" smtClean="0"/>
              <a:t>and </a:t>
            </a:r>
            <a:r>
              <a:rPr lang="en-GB" dirty="0">
                <a:solidFill>
                  <a:srgbClr val="1106E8"/>
                </a:solidFill>
              </a:rPr>
              <a:t>Application Server </a:t>
            </a:r>
            <a:r>
              <a:rPr lang="en-GB" dirty="0" smtClean="0"/>
              <a:t>can be the same machine</a:t>
            </a:r>
          </a:p>
          <a:p>
            <a:pPr>
              <a:spcBef>
                <a:spcPts val="600"/>
              </a:spcBef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b="1" i="1" dirty="0"/>
              <a:t>Cradle clients </a:t>
            </a:r>
            <a:r>
              <a:rPr lang="en-GB" dirty="0"/>
              <a:t>authenticate 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Performance:</a:t>
            </a:r>
            <a:r>
              <a:rPr lang="en-GB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Advantages</a:t>
            </a:r>
            <a:r>
              <a:rPr lang="en-GB" b="1" dirty="0">
                <a:solidFill>
                  <a:srgbClr val="107FFC"/>
                </a:solidFill>
              </a:rPr>
              <a:t>:</a:t>
            </a:r>
            <a:r>
              <a:rPr lang="en-GB" dirty="0"/>
              <a:t>	</a:t>
            </a:r>
            <a:r>
              <a:rPr lang="en-GB" dirty="0" smtClean="0"/>
              <a:t>Simple maintenance, only 1 or 2 Cradle installations</a:t>
            </a:r>
            <a:br>
              <a:rPr lang="en-GB" dirty="0" smtClean="0"/>
            </a:br>
            <a:r>
              <a:rPr lang="en-GB" dirty="0" smtClean="0"/>
              <a:t>		Only need desktop applications (Office etc) on </a:t>
            </a:r>
            <a:r>
              <a:rPr lang="en-GB" dirty="0">
                <a:solidFill>
                  <a:srgbClr val="1106E8"/>
                </a:solidFill>
              </a:rPr>
              <a:t>Application Server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Disadvantage:</a:t>
            </a:r>
            <a:r>
              <a:rPr lang="en-GB" dirty="0"/>
              <a:t>	</a:t>
            </a:r>
            <a:r>
              <a:rPr lang="en-GB" dirty="0" smtClean="0"/>
              <a:t>May need new or upgraded hardware for the server(s)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Remote </a:t>
            </a:r>
            <a:r>
              <a:rPr lang="en-GB" dirty="0" smtClean="0"/>
              <a:t>Users – </a:t>
            </a:r>
            <a:r>
              <a:rPr lang="en-GB" dirty="0"/>
              <a:t>Centralised </a:t>
            </a:r>
            <a:r>
              <a:rPr lang="en-GB" dirty="0" smtClean="0"/>
              <a:t>Clients: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88987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Web browser on users’ computers connect through firewall to CWS on </a:t>
            </a:r>
            <a:r>
              <a:rPr lang="en-GB" dirty="0" smtClean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Direct Web Connections	7</a:t>
            </a:r>
            <a:endParaRPr lang="en-GB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1371600" y="1828800"/>
            <a:ext cx="6911587" cy="3584448"/>
            <a:chOff x="1371600" y="1554480"/>
            <a:chExt cx="6911587" cy="3584448"/>
          </a:xfrm>
        </p:grpSpPr>
        <p:grpSp>
          <p:nvGrpSpPr>
            <p:cNvPr id="115" name="Group 114"/>
            <p:cNvGrpSpPr/>
            <p:nvPr/>
          </p:nvGrpSpPr>
          <p:grpSpPr>
            <a:xfrm>
              <a:off x="6248400" y="4806231"/>
              <a:ext cx="2034787" cy="332697"/>
              <a:chOff x="6590101" y="4806231"/>
              <a:chExt cx="2034787" cy="332697"/>
            </a:xfrm>
          </p:grpSpPr>
          <p:sp>
            <p:nvSpPr>
              <p:cNvPr id="316" name="Rectangle 315"/>
              <p:cNvSpPr/>
              <p:nvPr/>
            </p:nvSpPr>
            <p:spPr>
              <a:xfrm>
                <a:off x="6590101" y="4806231"/>
                <a:ext cx="2034787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17" name="Straight Connector 316"/>
              <p:cNvCxnSpPr/>
              <p:nvPr/>
            </p:nvCxnSpPr>
            <p:spPr>
              <a:xfrm flipH="1">
                <a:off x="6623109" y="4911221"/>
                <a:ext cx="286228" cy="0"/>
              </a:xfrm>
              <a:prstGeom prst="line">
                <a:avLst/>
              </a:prstGeom>
              <a:solidFill>
                <a:srgbClr val="FF6600"/>
              </a:solidFill>
              <a:ln w="1270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18" name="Straight Connector 317"/>
              <p:cNvCxnSpPr/>
              <p:nvPr/>
            </p:nvCxnSpPr>
            <p:spPr>
              <a:xfrm>
                <a:off x="6623109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19" name="TextBox 318"/>
              <p:cNvSpPr txBox="1"/>
              <p:nvPr/>
            </p:nvSpPr>
            <p:spPr>
              <a:xfrm>
                <a:off x="6948080" y="4818888"/>
                <a:ext cx="16623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HTTP or HTTPS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1371600" y="3202470"/>
              <a:ext cx="1237003" cy="1453728"/>
              <a:chOff x="1672060" y="1498988"/>
              <a:chExt cx="1237003" cy="1453728"/>
            </a:xfrm>
          </p:grpSpPr>
          <p:grpSp>
            <p:nvGrpSpPr>
              <p:cNvPr id="305" name="Group 304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14" name="Picture 31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15" name="Picture 31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07" name="Group 306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09" name="Rounded Rectangular Callout 308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10" name="Group 309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11" name="Picture 31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12" name="Picture 311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13" name="Picture 312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17" name="Straight Connector 116"/>
            <p:cNvCxnSpPr/>
            <p:nvPr/>
          </p:nvCxnSpPr>
          <p:spPr>
            <a:xfrm flipV="1">
              <a:off x="4699407" y="3432240"/>
              <a:ext cx="1445700" cy="675925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18" name="Group 117"/>
            <p:cNvGrpSpPr/>
            <p:nvPr/>
          </p:nvGrpSpPr>
          <p:grpSpPr>
            <a:xfrm>
              <a:off x="3027694" y="365156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67" name="Group 266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01" name="Rectangle 30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68" name="Group 267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95" name="Rectangle 294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69" name="Group 26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0" name="Rectangle 289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2" name="Rectangle 29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3" name="Rectangle 29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70" name="Group 269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84" name="Rectangle 283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71" name="Group 270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72" name="Rectangle 27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19" name="Group 118"/>
            <p:cNvGrpSpPr/>
            <p:nvPr/>
          </p:nvGrpSpPr>
          <p:grpSpPr>
            <a:xfrm>
              <a:off x="3027694" y="208199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155" name="Group 154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63" name="Rectangle 26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58" name="Group 157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57" name="Rectangle 25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59" name="Group 15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47" name="Rectangle 24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0" name="Group 159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11" name="Rectangle 210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1" name="Group 160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20" name="Straight Connector 119"/>
            <p:cNvCxnSpPr/>
            <p:nvPr/>
          </p:nvCxnSpPr>
          <p:spPr>
            <a:xfrm>
              <a:off x="4676307" y="2741040"/>
              <a:ext cx="1877423" cy="678104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V="1">
              <a:off x="4680357" y="3418999"/>
              <a:ext cx="1487590" cy="68916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2" name="Group 121"/>
            <p:cNvGrpSpPr/>
            <p:nvPr/>
          </p:nvGrpSpPr>
          <p:grpSpPr>
            <a:xfrm>
              <a:off x="1371600" y="1606645"/>
              <a:ext cx="1237003" cy="1453728"/>
              <a:chOff x="1672060" y="1498988"/>
              <a:chExt cx="1237003" cy="1453728"/>
            </a:xfrm>
          </p:grpSpPr>
          <p:grpSp>
            <p:nvGrpSpPr>
              <p:cNvPr id="146" name="Group 145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153" name="Picture 152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147" name="Group 146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148" name="Rounded Rectangular Callout 147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49" name="Group 148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150" name="Picture 14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51" name="Picture 15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52" name="Picture 151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23" name="Straight Connector 122"/>
            <p:cNvCxnSpPr/>
            <p:nvPr/>
          </p:nvCxnSpPr>
          <p:spPr>
            <a:xfrm flipV="1">
              <a:off x="2112169" y="4139454"/>
              <a:ext cx="1832381" cy="10125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>
              <a:off x="2088356" y="4129164"/>
              <a:ext cx="1901440" cy="1054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2060176" y="2554446"/>
              <a:ext cx="1929618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6" name="Group 125"/>
            <p:cNvGrpSpPr/>
            <p:nvPr/>
          </p:nvGrpSpPr>
          <p:grpSpPr>
            <a:xfrm>
              <a:off x="6063387" y="1554480"/>
              <a:ext cx="1501276" cy="2567011"/>
              <a:chOff x="6063387" y="1554480"/>
              <a:chExt cx="1501276" cy="2567011"/>
            </a:xfrm>
          </p:grpSpPr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129204" y="2333509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28" name="Group 127"/>
              <p:cNvGrpSpPr/>
              <p:nvPr/>
            </p:nvGrpSpPr>
            <p:grpSpPr>
              <a:xfrm>
                <a:off x="7031265" y="2241957"/>
                <a:ext cx="533398" cy="472799"/>
                <a:chOff x="4709431" y="2474900"/>
                <a:chExt cx="533398" cy="472799"/>
              </a:xfrm>
            </p:grpSpPr>
            <p:sp>
              <p:nvSpPr>
                <p:cNvPr id="144" name="Rounded Rectangular Callout 143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45" name="Picture 14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29" name="TextBox 128"/>
              <p:cNvSpPr txBox="1"/>
              <p:nvPr/>
            </p:nvSpPr>
            <p:spPr>
              <a:xfrm flipH="1">
                <a:off x="6063387" y="3936825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6141497" y="1554480"/>
                <a:ext cx="1376062" cy="621130"/>
                <a:chOff x="4635661" y="1463041"/>
                <a:chExt cx="1376062" cy="621130"/>
              </a:xfrm>
            </p:grpSpPr>
            <p:sp>
              <p:nvSpPr>
                <p:cNvPr id="136" name="Rounded Rectangular Callout 135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37" name="Group 136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138" name="Oval 137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39" name="Oval 138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140" name="Group 139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141" name="Picture 14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2" name="Picture 14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3" name="Picture 14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38077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the </a:t>
            </a:r>
            <a:r>
              <a:rPr lang="en-GB" b="1" i="1" dirty="0"/>
              <a:t>Cradle 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 smtClean="0">
              <a:solidFill>
                <a:srgbClr val="1106E8"/>
              </a:solidFill>
            </a:endParaRPr>
          </a:p>
          <a:p>
            <a:pPr lvl="2"/>
            <a:r>
              <a:rPr lang="en-GB" dirty="0"/>
              <a:t>Cradle web UIs are zero thickness, </a:t>
            </a:r>
            <a:r>
              <a:rPr lang="en-GB" b="1" i="1" dirty="0"/>
              <a:t>no</a:t>
            </a:r>
            <a:r>
              <a:rPr lang="en-GB" dirty="0"/>
              <a:t> local plug-ins / add-ons needed</a:t>
            </a:r>
          </a:p>
          <a:p>
            <a:pPr lvl="1"/>
            <a:r>
              <a:rPr lang="en-GB" dirty="0" smtClean="0"/>
              <a:t>Remote users connect over HTTP or HTTPS through company firewall</a:t>
            </a:r>
          </a:p>
          <a:p>
            <a:pPr lvl="1"/>
            <a:r>
              <a:rPr lang="en-GB" dirty="0" smtClean="0"/>
              <a:t>Open ports in firewall for HTTP or HTTPS, use NAT between firewall (external IP) and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or</a:t>
            </a:r>
          </a:p>
          <a:p>
            <a:pPr lvl="1"/>
            <a:r>
              <a:rPr lang="en-GB" dirty="0" smtClean="0"/>
              <a:t>Use VPN for web connection, tunnel HTTP or HTTPS through VPN hole in firewall</a:t>
            </a:r>
          </a:p>
          <a:p>
            <a:r>
              <a:rPr lang="en-GB" b="1" i="1" dirty="0" smtClean="0"/>
              <a:t>CWS </a:t>
            </a:r>
            <a:r>
              <a:rPr lang="en-GB" dirty="0" smtClean="0"/>
              <a:t>authenticates web users </a:t>
            </a:r>
            <a:r>
              <a:rPr lang="en-GB" dirty="0"/>
              <a:t>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Performance:</a:t>
            </a:r>
            <a:r>
              <a:rPr lang="en-GB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Advantage:</a:t>
            </a:r>
            <a:r>
              <a:rPr lang="en-GB" dirty="0"/>
              <a:t>	</a:t>
            </a:r>
            <a:r>
              <a:rPr lang="en-GB" dirty="0" smtClean="0"/>
              <a:t>Simplest installation for web users</a:t>
            </a:r>
            <a:endParaRPr lang="en-GB" dirty="0">
              <a:solidFill>
                <a:srgbClr val="1106E8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107FFC"/>
                </a:solidFill>
              </a:rPr>
              <a:t>Disadvantages:</a:t>
            </a:r>
            <a:r>
              <a:rPr lang="en-GB" dirty="0"/>
              <a:t>	</a:t>
            </a:r>
            <a:r>
              <a:rPr lang="en-GB" dirty="0" smtClean="0"/>
              <a:t>Cannot easily implement single-sign-on for web users</a:t>
            </a:r>
            <a:br>
              <a:rPr lang="en-GB" dirty="0" smtClean="0"/>
            </a:br>
            <a:r>
              <a:rPr lang="en-GB" dirty="0" smtClean="0"/>
              <a:t>		Blocking of invalid remote IPs more difficult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Direct Web </a:t>
            </a:r>
            <a:r>
              <a:rPr lang="en-GB" dirty="0" smtClean="0"/>
              <a:t>Connections: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66297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Web browser on users’ computers connect through firewall to proxy server that</a:t>
            </a:r>
            <a:br>
              <a:rPr lang="en-GB" dirty="0" smtClean="0"/>
            </a:br>
            <a:r>
              <a:rPr lang="en-GB" dirty="0" smtClean="0"/>
              <a:t>relays to CWS on </a:t>
            </a:r>
            <a:r>
              <a:rPr lang="en-GB" dirty="0" smtClean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Using Proxy Servers	8</a:t>
            </a:r>
            <a:endParaRPr lang="en-GB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1097280" y="2194560"/>
            <a:ext cx="7185907" cy="3399013"/>
            <a:chOff x="1097280" y="1739915"/>
            <a:chExt cx="7185907" cy="3399013"/>
          </a:xfrm>
        </p:grpSpPr>
        <p:grpSp>
          <p:nvGrpSpPr>
            <p:cNvPr id="124" name="Group 123"/>
            <p:cNvGrpSpPr/>
            <p:nvPr/>
          </p:nvGrpSpPr>
          <p:grpSpPr>
            <a:xfrm>
              <a:off x="6248400" y="4806231"/>
              <a:ext cx="2034787" cy="332697"/>
              <a:chOff x="6590101" y="4806231"/>
              <a:chExt cx="2034787" cy="332697"/>
            </a:xfrm>
          </p:grpSpPr>
          <p:sp>
            <p:nvSpPr>
              <p:cNvPr id="353" name="Rectangle 352"/>
              <p:cNvSpPr/>
              <p:nvPr/>
            </p:nvSpPr>
            <p:spPr>
              <a:xfrm>
                <a:off x="6590101" y="4806231"/>
                <a:ext cx="2034787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54" name="Straight Connector 353"/>
              <p:cNvCxnSpPr/>
              <p:nvPr/>
            </p:nvCxnSpPr>
            <p:spPr>
              <a:xfrm flipH="1">
                <a:off x="6623109" y="4911221"/>
                <a:ext cx="286228" cy="0"/>
              </a:xfrm>
              <a:prstGeom prst="line">
                <a:avLst/>
              </a:prstGeom>
              <a:solidFill>
                <a:srgbClr val="FF6600"/>
              </a:solidFill>
              <a:ln w="1270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6623109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56" name="TextBox 355"/>
              <p:cNvSpPr txBox="1"/>
              <p:nvPr/>
            </p:nvSpPr>
            <p:spPr>
              <a:xfrm>
                <a:off x="6948080" y="4818888"/>
                <a:ext cx="16623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HTTP or HTTPS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1097280" y="3335740"/>
              <a:ext cx="1237003" cy="1453728"/>
              <a:chOff x="1672060" y="1498988"/>
              <a:chExt cx="1237003" cy="1453728"/>
            </a:xfrm>
          </p:grpSpPr>
          <p:grpSp>
            <p:nvGrpSpPr>
              <p:cNvPr id="344" name="Group 343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51" name="Picture 350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52" name="Picture 351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45" name="Group 344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46" name="Rounded Rectangular Callout 345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47" name="Group 346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48" name="Picture 34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9" name="Picture 348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50" name="Picture 349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grpSp>
          <p:nvGrpSpPr>
            <p:cNvPr id="126" name="Group 125"/>
            <p:cNvGrpSpPr/>
            <p:nvPr/>
          </p:nvGrpSpPr>
          <p:grpSpPr>
            <a:xfrm>
              <a:off x="1097280" y="1739915"/>
              <a:ext cx="1237003" cy="1453728"/>
              <a:chOff x="1672060" y="1498988"/>
              <a:chExt cx="1237003" cy="1453728"/>
            </a:xfrm>
          </p:grpSpPr>
          <p:grpSp>
            <p:nvGrpSpPr>
              <p:cNvPr id="335" name="Group 334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42" name="Picture 341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43" name="Picture 34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36" name="Group 335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37" name="Rounded Rectangular Callout 336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38" name="Group 337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39" name="Picture 33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0" name="Picture 339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1" name="Picture 340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27" name="Straight Connector 126"/>
            <p:cNvCxnSpPr/>
            <p:nvPr/>
          </p:nvCxnSpPr>
          <p:spPr>
            <a:xfrm flipV="1">
              <a:off x="4156043" y="3429195"/>
              <a:ext cx="850559" cy="861850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8" name="Group 127"/>
            <p:cNvGrpSpPr/>
            <p:nvPr/>
          </p:nvGrpSpPr>
          <p:grpSpPr>
            <a:xfrm>
              <a:off x="2489380" y="383444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302" name="Group 30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31" name="Rectangle 33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3" name="Group 30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325" name="Rectangle 324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4" name="Group 30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20" name="Rectangle 319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5" name="Group 30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314" name="Rectangle 313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7" name="Group 306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09" name="Rectangle 308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29" name="Group 128"/>
            <p:cNvGrpSpPr/>
            <p:nvPr/>
          </p:nvGrpSpPr>
          <p:grpSpPr>
            <a:xfrm>
              <a:off x="2489380" y="226487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164" name="Group 163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8" name="Rectangle 29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6" name="Group 165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92" name="Rectangle 291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3" name="Rectangle 292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09" name="Group 20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53" name="Rectangle 252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11" name="Group 210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47" name="Rectangle 24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42" name="Rectangle 24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30" name="Straight Connector 129"/>
            <p:cNvCxnSpPr>
              <a:endCxn id="162" idx="1"/>
            </p:cNvCxnSpPr>
            <p:nvPr/>
          </p:nvCxnSpPr>
          <p:spPr>
            <a:xfrm>
              <a:off x="4156043" y="2900721"/>
              <a:ext cx="794536" cy="38794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V="1">
              <a:off x="4136993" y="3429195"/>
              <a:ext cx="869609" cy="861849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1886675" y="4315301"/>
              <a:ext cx="1519561" cy="7034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H="1">
              <a:off x="1839050" y="4312044"/>
              <a:ext cx="1612433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1796187" y="2737326"/>
              <a:ext cx="1655293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0" name="Group 139"/>
            <p:cNvGrpSpPr/>
            <p:nvPr/>
          </p:nvGrpSpPr>
          <p:grpSpPr>
            <a:xfrm>
              <a:off x="4910795" y="2519619"/>
              <a:ext cx="779893" cy="1787982"/>
              <a:chOff x="7787793" y="2245299"/>
              <a:chExt cx="779893" cy="1787982"/>
            </a:xfrm>
          </p:grpSpPr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7577" y="2245299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163" name="TextBox 162"/>
              <p:cNvSpPr txBox="1"/>
              <p:nvPr/>
            </p:nvSpPr>
            <p:spPr>
              <a:xfrm>
                <a:off x="7787793" y="3848615"/>
                <a:ext cx="779893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Proxy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</p:grpSp>
        <p:cxnSp>
          <p:nvCxnSpPr>
            <p:cNvPr id="141" name="Straight Connector 140"/>
            <p:cNvCxnSpPr>
              <a:stCxn id="162" idx="3"/>
              <a:endCxn id="143" idx="3"/>
            </p:cNvCxnSpPr>
            <p:nvPr/>
          </p:nvCxnSpPr>
          <p:spPr>
            <a:xfrm flipV="1">
              <a:off x="5650903" y="3288521"/>
              <a:ext cx="681548" cy="14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2" name="Group 141"/>
            <p:cNvGrpSpPr/>
            <p:nvPr/>
          </p:nvGrpSpPr>
          <p:grpSpPr>
            <a:xfrm>
              <a:off x="6266634" y="1740942"/>
              <a:ext cx="1527743" cy="2566514"/>
              <a:chOff x="6266634" y="1740942"/>
              <a:chExt cx="1527743" cy="2566514"/>
            </a:xfrm>
          </p:grpSpPr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32451" y="2519474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44" name="Group 143"/>
              <p:cNvGrpSpPr/>
              <p:nvPr/>
            </p:nvGrpSpPr>
            <p:grpSpPr>
              <a:xfrm>
                <a:off x="7119942" y="3046842"/>
                <a:ext cx="647969" cy="555037"/>
                <a:chOff x="4594861" y="3093820"/>
                <a:chExt cx="647969" cy="555037"/>
              </a:xfrm>
            </p:grpSpPr>
            <p:sp>
              <p:nvSpPr>
                <p:cNvPr id="160" name="Rounded Rectangular Callout 159"/>
                <p:cNvSpPr/>
                <p:nvPr/>
              </p:nvSpPr>
              <p:spPr>
                <a:xfrm flipH="1">
                  <a:off x="4594861" y="3093820"/>
                  <a:ext cx="647969" cy="555037"/>
                </a:xfrm>
                <a:prstGeom prst="wedgeRoundRectCallout">
                  <a:avLst>
                    <a:gd name="adj1" fmla="val 89060"/>
                    <a:gd name="adj2" fmla="val -36507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61" name="Picture 3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640" y="3174416"/>
                  <a:ext cx="486277" cy="3921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45" name="Group 144"/>
              <p:cNvGrpSpPr/>
              <p:nvPr/>
            </p:nvGrpSpPr>
            <p:grpSpPr>
              <a:xfrm>
                <a:off x="7234512" y="2427922"/>
                <a:ext cx="533398" cy="472799"/>
                <a:chOff x="4709431" y="2474900"/>
                <a:chExt cx="533398" cy="472799"/>
              </a:xfrm>
            </p:grpSpPr>
            <p:sp>
              <p:nvSpPr>
                <p:cNvPr id="158" name="Rounded Rectangular Callout 157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59" name="Picture 15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46" name="TextBox 145"/>
              <p:cNvSpPr txBox="1"/>
              <p:nvPr/>
            </p:nvSpPr>
            <p:spPr>
              <a:xfrm flipH="1">
                <a:off x="6266634" y="4122790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147" name="Group 146"/>
              <p:cNvGrpSpPr/>
              <p:nvPr/>
            </p:nvGrpSpPr>
            <p:grpSpPr>
              <a:xfrm>
                <a:off x="6418315" y="1740942"/>
                <a:ext cx="1376062" cy="621130"/>
                <a:chOff x="4635661" y="1463041"/>
                <a:chExt cx="1376062" cy="621130"/>
              </a:xfrm>
            </p:grpSpPr>
            <p:sp>
              <p:nvSpPr>
                <p:cNvPr id="148" name="Rounded Rectangular Callout 147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49" name="Group 148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150" name="Oval 149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51" name="Oval 150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152" name="Group 151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153" name="Picture 152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4" name="Picture 153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5" name="Picture 154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35618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the </a:t>
            </a:r>
            <a:r>
              <a:rPr lang="en-GB" b="1" i="1" dirty="0"/>
              <a:t>Cradle 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 smtClean="0">
              <a:solidFill>
                <a:srgbClr val="1106E8"/>
              </a:solidFill>
            </a:endParaRPr>
          </a:p>
          <a:p>
            <a:pPr lvl="2"/>
            <a:r>
              <a:rPr lang="en-GB" dirty="0"/>
              <a:t>Cradle web UIs are zero thickness, </a:t>
            </a:r>
            <a:r>
              <a:rPr lang="en-GB" b="1" i="1" dirty="0"/>
              <a:t>no</a:t>
            </a:r>
            <a:r>
              <a:rPr lang="en-GB" dirty="0"/>
              <a:t> local plug-ins / add-ons </a:t>
            </a:r>
            <a:r>
              <a:rPr lang="en-GB" dirty="0" smtClean="0"/>
              <a:t>needed</a:t>
            </a:r>
            <a:endParaRPr lang="en-GB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Remote users connect over HTTP or HTTPS through company firewall</a:t>
            </a:r>
          </a:p>
          <a:p>
            <a:pPr lvl="1"/>
            <a:r>
              <a:rPr lang="en-GB" dirty="0" smtClean="0"/>
              <a:t>Open ports in firewall for HTTP or HTTPS, use NAT between firewall (external IP) and </a:t>
            </a:r>
            <a:r>
              <a:rPr lang="en-GB" dirty="0" smtClean="0">
                <a:solidFill>
                  <a:srgbClr val="1106E8"/>
                </a:solidFill>
              </a:rPr>
              <a:t>Proxy Server</a:t>
            </a:r>
            <a:r>
              <a:rPr lang="en-GB" dirty="0" smtClean="0"/>
              <a:t>, or</a:t>
            </a:r>
          </a:p>
          <a:p>
            <a:pPr lvl="1"/>
            <a:r>
              <a:rPr lang="en-GB" dirty="0" smtClean="0"/>
              <a:t>Use VPN for web connection, tunnel HTTP or HTTPS through VPN hole in firewall</a:t>
            </a:r>
          </a:p>
          <a:p>
            <a:pPr lvl="1"/>
            <a:r>
              <a:rPr lang="en-GB" dirty="0" smtClean="0"/>
              <a:t>Configure </a:t>
            </a:r>
            <a:r>
              <a:rPr lang="en-GB" dirty="0">
                <a:solidFill>
                  <a:srgbClr val="1106E8"/>
                </a:solidFill>
              </a:rPr>
              <a:t>Proxy Server </a:t>
            </a:r>
            <a:r>
              <a:rPr lang="en-GB" dirty="0" smtClean="0"/>
              <a:t>to only relay to </a:t>
            </a:r>
            <a:r>
              <a:rPr lang="en-GB" b="1" i="1" dirty="0"/>
              <a:t>CWS</a:t>
            </a:r>
            <a:r>
              <a:rPr lang="en-GB" dirty="0" smtClean="0"/>
              <a:t> from allowed external IPs</a:t>
            </a:r>
          </a:p>
          <a:p>
            <a:pPr lvl="1"/>
            <a:r>
              <a:rPr lang="en-GB" dirty="0" smtClean="0"/>
              <a:t>Configure </a:t>
            </a:r>
            <a:r>
              <a:rPr lang="en-GB" b="1" i="1" dirty="0"/>
              <a:t>CWS</a:t>
            </a:r>
            <a:r>
              <a:rPr lang="en-GB" dirty="0" smtClean="0"/>
              <a:t> to only accept connections from </a:t>
            </a:r>
            <a:r>
              <a:rPr lang="en-GB" dirty="0">
                <a:solidFill>
                  <a:srgbClr val="1106E8"/>
                </a:solidFill>
              </a:rPr>
              <a:t>Proxy </a:t>
            </a:r>
            <a:r>
              <a:rPr lang="en-GB" dirty="0" smtClean="0">
                <a:solidFill>
                  <a:srgbClr val="1106E8"/>
                </a:solidFill>
              </a:rPr>
              <a:t>Server</a:t>
            </a:r>
          </a:p>
          <a:p>
            <a:r>
              <a:rPr lang="en-GB" b="1" i="1" dirty="0"/>
              <a:t>CWS </a:t>
            </a:r>
            <a:r>
              <a:rPr lang="en-GB" dirty="0"/>
              <a:t>authenticates web users 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</a:t>
            </a:r>
            <a:r>
              <a:rPr lang="en-GB" b="1" dirty="0">
                <a:solidFill>
                  <a:srgbClr val="107FFC"/>
                </a:solidFill>
              </a:rPr>
              <a:t>:</a:t>
            </a:r>
            <a:r>
              <a:rPr lang="en-GB" dirty="0"/>
              <a:t>	</a:t>
            </a:r>
            <a:r>
              <a:rPr lang="en-GB" dirty="0" smtClean="0"/>
              <a:t>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107FFC"/>
                </a:solidFill>
              </a:rPr>
              <a:t>Advantages:</a:t>
            </a:r>
            <a:r>
              <a:rPr lang="en-GB" dirty="0"/>
              <a:t>	</a:t>
            </a:r>
            <a:r>
              <a:rPr lang="en-GB" dirty="0" smtClean="0"/>
              <a:t>Can implement single-sign-on </a:t>
            </a:r>
            <a:r>
              <a:rPr lang="en-GB" dirty="0"/>
              <a:t>for web users</a:t>
            </a:r>
            <a:br>
              <a:rPr lang="en-GB" dirty="0"/>
            </a:br>
            <a:r>
              <a:rPr lang="en-GB" dirty="0" smtClean="0"/>
              <a:t>		Simple to block invalid remote IPs</a:t>
            </a:r>
            <a:endParaRPr lang="en-GB" dirty="0">
              <a:solidFill>
                <a:srgbClr val="1106E8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107FFC"/>
                </a:solidFill>
              </a:rPr>
              <a:t>Disadvantages:</a:t>
            </a:r>
            <a:r>
              <a:rPr lang="en-GB" dirty="0"/>
              <a:t>	</a:t>
            </a:r>
            <a:r>
              <a:rPr lang="en-GB" dirty="0" smtClean="0"/>
              <a:t>Installation more complex</a:t>
            </a:r>
            <a:br>
              <a:rPr lang="en-GB" dirty="0" smtClean="0"/>
            </a:br>
            <a:r>
              <a:rPr lang="en-GB" dirty="0" smtClean="0"/>
              <a:t>		Needs proxy server (but may already exist for other uses)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Direct Web </a:t>
            </a:r>
            <a:r>
              <a:rPr lang="en-GB" dirty="0" smtClean="0"/>
              <a:t>Connections: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9340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13929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 smtClean="0"/>
              <a:t>Software components</a:t>
            </a:r>
          </a:p>
          <a:p>
            <a:r>
              <a:rPr lang="en-GB" dirty="0" smtClean="0"/>
              <a:t>All users in one location:</a:t>
            </a:r>
          </a:p>
          <a:p>
            <a:pPr lvl="1">
              <a:buFont typeface="+mj-lt"/>
              <a:buAutoNum type="arabicPeriod" startAt="2"/>
            </a:pPr>
            <a:r>
              <a:rPr lang="en-GB" dirty="0" smtClean="0"/>
              <a:t>Single-user installation</a:t>
            </a:r>
          </a:p>
          <a:p>
            <a:pPr lvl="1">
              <a:buFont typeface="+mj-lt"/>
              <a:buAutoNum type="arabicPeriod" startAt="2"/>
            </a:pPr>
            <a:r>
              <a:rPr lang="en-GB" dirty="0" smtClean="0"/>
              <a:t>Local network – local clients</a:t>
            </a:r>
          </a:p>
          <a:p>
            <a:pPr lvl="1">
              <a:buFont typeface="+mj-lt"/>
              <a:buAutoNum type="arabicPeriod" startAt="2"/>
            </a:pPr>
            <a:r>
              <a:rPr lang="en-GB" dirty="0" smtClean="0"/>
              <a:t>Local network – centralised clients</a:t>
            </a:r>
          </a:p>
          <a:p>
            <a:r>
              <a:rPr lang="en-GB" dirty="0" smtClean="0"/>
              <a:t>Some users in other locations – </a:t>
            </a:r>
            <a:r>
              <a:rPr lang="en-GB" i="1" dirty="0">
                <a:solidFill>
                  <a:srgbClr val="E60A0A"/>
                </a:solidFill>
              </a:rPr>
              <a:t>remote users</a:t>
            </a:r>
            <a:r>
              <a:rPr lang="en-GB" dirty="0" smtClean="0"/>
              <a:t>:</a:t>
            </a:r>
          </a:p>
          <a:p>
            <a:pPr lvl="1">
              <a:buFont typeface="+mj-lt"/>
              <a:buAutoNum type="arabicPeriod" startAt="5"/>
            </a:pPr>
            <a:r>
              <a:rPr lang="en-GB" dirty="0" smtClean="0"/>
              <a:t>Remote users – remote clients</a:t>
            </a:r>
          </a:p>
          <a:p>
            <a:pPr lvl="1">
              <a:buFont typeface="+mj-lt"/>
              <a:buAutoNum type="arabicPeriod" startAt="5"/>
            </a:pPr>
            <a:r>
              <a:rPr lang="en-GB" dirty="0"/>
              <a:t>Remote users – centralised </a:t>
            </a:r>
            <a:r>
              <a:rPr lang="en-GB" dirty="0" smtClean="0"/>
              <a:t>clients</a:t>
            </a:r>
          </a:p>
          <a:p>
            <a:r>
              <a:rPr lang="en-GB" dirty="0" smtClean="0"/>
              <a:t>Web browser access:</a:t>
            </a:r>
          </a:p>
          <a:p>
            <a:pPr lvl="1">
              <a:buFont typeface="+mj-lt"/>
              <a:buAutoNum type="arabicPeriod" startAt="7"/>
            </a:pPr>
            <a:r>
              <a:rPr lang="en-GB" dirty="0" smtClean="0"/>
              <a:t>Direct web connections</a:t>
            </a:r>
          </a:p>
          <a:p>
            <a:pPr lvl="1">
              <a:buFont typeface="+mj-lt"/>
              <a:buAutoNum type="arabicPeriod" startAt="7"/>
            </a:pPr>
            <a:r>
              <a:rPr lang="en-GB" dirty="0" smtClean="0"/>
              <a:t>Using proxy servers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1639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software components used in a Cradle system are: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Software Components	1</a:t>
            </a:r>
            <a:endParaRPr lang="en-GB" dirty="0"/>
          </a:p>
        </p:txBody>
      </p:sp>
      <p:grpSp>
        <p:nvGrpSpPr>
          <p:cNvPr id="78" name="Group 77"/>
          <p:cNvGrpSpPr/>
          <p:nvPr/>
        </p:nvGrpSpPr>
        <p:grpSpPr>
          <a:xfrm>
            <a:off x="457200" y="1828800"/>
            <a:ext cx="8153334" cy="3675889"/>
            <a:chOff x="457200" y="1463040"/>
            <a:chExt cx="8153334" cy="3675889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1588965" y="2590775"/>
              <a:ext cx="507812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1588965" y="3127126"/>
              <a:ext cx="507812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7" name="Freeform 86"/>
            <p:cNvSpPr/>
            <p:nvPr/>
          </p:nvSpPr>
          <p:spPr>
            <a:xfrm rot="5400000" flipV="1">
              <a:off x="826927" y="3161911"/>
              <a:ext cx="1093488" cy="1446212"/>
            </a:xfrm>
            <a:custGeom>
              <a:avLst/>
              <a:gdLst>
                <a:gd name="connsiteX0" fmla="*/ 0 w 1195200"/>
                <a:gd name="connsiteY0" fmla="*/ 0 h 849600"/>
                <a:gd name="connsiteX1" fmla="*/ 1195200 w 1195200"/>
                <a:gd name="connsiteY1" fmla="*/ 0 h 849600"/>
                <a:gd name="connsiteX2" fmla="*/ 1195200 w 1195200"/>
                <a:gd name="connsiteY2" fmla="*/ 849600 h 84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5200" h="849600">
                  <a:moveTo>
                    <a:pt x="0" y="0"/>
                  </a:moveTo>
                  <a:lnTo>
                    <a:pt x="1195200" y="0"/>
                  </a:lnTo>
                  <a:lnTo>
                    <a:pt x="1195200" y="849600"/>
                  </a:lnTo>
                </a:path>
              </a:pathLst>
            </a:custGeom>
            <a:noFill/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/>
            <p:cNvSpPr/>
            <p:nvPr/>
          </p:nvSpPr>
          <p:spPr>
            <a:xfrm>
              <a:off x="4447106" y="3030093"/>
              <a:ext cx="762000" cy="766194"/>
            </a:xfrm>
            <a:prstGeom prst="ellipse">
              <a:avLst/>
            </a:prstGeom>
            <a:solidFill>
              <a:srgbClr val="107FFC"/>
            </a:solidFill>
            <a:ln w="12700">
              <a:solidFill>
                <a:srgbClr val="107FFC"/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CDS</a:t>
              </a:r>
              <a:endPara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933593" y="2106775"/>
              <a:ext cx="762000" cy="766194"/>
            </a:xfrm>
            <a:prstGeom prst="ellipse">
              <a:avLst/>
            </a:prstGeom>
            <a:solidFill>
              <a:srgbClr val="107FFC"/>
            </a:solidFill>
            <a:ln w="12700">
              <a:solidFill>
                <a:srgbClr val="107FFC"/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CWS</a:t>
              </a:r>
            </a:p>
          </p:txBody>
        </p:sp>
        <p:cxnSp>
          <p:nvCxnSpPr>
            <p:cNvPr id="90" name="Straight Connector 89"/>
            <p:cNvCxnSpPr>
              <a:stCxn id="148" idx="3"/>
              <a:endCxn id="88" idx="2"/>
            </p:cNvCxnSpPr>
            <p:nvPr/>
          </p:nvCxnSpPr>
          <p:spPr>
            <a:xfrm>
              <a:off x="3679793" y="3413190"/>
              <a:ext cx="767313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1" name="Straight Connector 90"/>
            <p:cNvCxnSpPr>
              <a:stCxn id="153" idx="3"/>
              <a:endCxn id="88" idx="1"/>
            </p:cNvCxnSpPr>
            <p:nvPr/>
          </p:nvCxnSpPr>
          <p:spPr>
            <a:xfrm>
              <a:off x="3679793" y="2366824"/>
              <a:ext cx="878905" cy="775476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3" name="Straight Connector 92"/>
            <p:cNvCxnSpPr>
              <a:stCxn id="141" idx="3"/>
              <a:endCxn id="88" idx="3"/>
            </p:cNvCxnSpPr>
            <p:nvPr/>
          </p:nvCxnSpPr>
          <p:spPr>
            <a:xfrm flipV="1">
              <a:off x="3679793" y="3684080"/>
              <a:ext cx="878905" cy="78348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4" name="Straight Connector 93"/>
            <p:cNvCxnSpPr>
              <a:stCxn id="89" idx="3"/>
              <a:endCxn id="88" idx="7"/>
            </p:cNvCxnSpPr>
            <p:nvPr/>
          </p:nvCxnSpPr>
          <p:spPr>
            <a:xfrm flipH="1">
              <a:off x="5097514" y="2760762"/>
              <a:ext cx="947671" cy="38153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5" name="Group 94"/>
            <p:cNvGrpSpPr/>
            <p:nvPr/>
          </p:nvGrpSpPr>
          <p:grpSpPr>
            <a:xfrm>
              <a:off x="5553455" y="3228524"/>
              <a:ext cx="1424379" cy="1684431"/>
              <a:chOff x="5553455" y="3282267"/>
              <a:chExt cx="1424379" cy="1684431"/>
            </a:xfrm>
          </p:grpSpPr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53455" y="3386975"/>
                <a:ext cx="838200" cy="838200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58255" y="3662281"/>
                <a:ext cx="838200" cy="838200"/>
              </a:xfrm>
              <a:prstGeom prst="rect">
                <a:avLst/>
              </a:prstGeom>
            </p:spPr>
          </p:pic>
          <p:pic>
            <p:nvPicPr>
              <p:cNvPr id="165" name="Picture 1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0453" y="4128498"/>
                <a:ext cx="838200" cy="838200"/>
              </a:xfrm>
              <a:prstGeom prst="rect">
                <a:avLst/>
              </a:prstGeom>
            </p:spPr>
          </p:pic>
          <p:sp>
            <p:nvSpPr>
              <p:cNvPr id="166" name="TextBox 165"/>
              <p:cNvSpPr txBox="1"/>
              <p:nvPr/>
            </p:nvSpPr>
            <p:spPr>
              <a:xfrm>
                <a:off x="6335094" y="3282267"/>
                <a:ext cx="6427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Cradle</a:t>
                </a:r>
              </a:p>
              <a:p>
                <a:r>
                  <a:rPr lang="en-GB" sz="1200" dirty="0" smtClean="0"/>
                  <a:t>Databases</a:t>
                </a:r>
                <a:endParaRPr lang="en-GB" sz="1200" dirty="0"/>
              </a:p>
            </p:txBody>
          </p:sp>
        </p:grpSp>
        <p:cxnSp>
          <p:nvCxnSpPr>
            <p:cNvPr id="96" name="Straight Connector 95"/>
            <p:cNvCxnSpPr>
              <a:stCxn id="135" idx="3"/>
              <a:endCxn id="89" idx="1"/>
            </p:cNvCxnSpPr>
            <p:nvPr/>
          </p:nvCxnSpPr>
          <p:spPr>
            <a:xfrm>
              <a:off x="5619614" y="1950904"/>
              <a:ext cx="425571" cy="26807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Straight Connector 96"/>
            <p:cNvCxnSpPr>
              <a:stCxn id="135" idx="2"/>
              <a:endCxn id="88" idx="0"/>
            </p:cNvCxnSpPr>
            <p:nvPr/>
          </p:nvCxnSpPr>
          <p:spPr>
            <a:xfrm>
              <a:off x="4828106" y="2438768"/>
              <a:ext cx="0" cy="591325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8" name="Group 97"/>
            <p:cNvGrpSpPr/>
            <p:nvPr/>
          </p:nvGrpSpPr>
          <p:grpSpPr>
            <a:xfrm>
              <a:off x="457200" y="2362545"/>
              <a:ext cx="1131765" cy="975728"/>
              <a:chOff x="457200" y="2979069"/>
              <a:chExt cx="1131765" cy="975728"/>
            </a:xfrm>
          </p:grpSpPr>
          <p:sp>
            <p:nvSpPr>
              <p:cNvPr id="156" name="Rectangle 155"/>
              <p:cNvSpPr/>
              <p:nvPr/>
            </p:nvSpPr>
            <p:spPr>
              <a:xfrm>
                <a:off x="457200" y="2979069"/>
                <a:ext cx="1131765" cy="97572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rgbClr val="009999"/>
                </a:solidFill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t" anchorCtr="0"/>
              <a:lstStyle/>
              <a:p>
                <a:r>
                  <a:rPr lang="en-GB" sz="14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Desktop Tools</a:t>
                </a:r>
              </a:p>
            </p:txBody>
          </p:sp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09" y="3582634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58" name="Picture 15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490" y="3249959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09" y="3247453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0" name="Picture 15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165" y="3582634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490" y="3580732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165" y="3249959"/>
                <a:ext cx="304800" cy="304800"/>
              </a:xfrm>
              <a:prstGeom prst="rect">
                <a:avLst/>
              </a:prstGeom>
            </p:spPr>
          </p:pic>
        </p:grpSp>
        <p:cxnSp>
          <p:nvCxnSpPr>
            <p:cNvPr id="101" name="Straight Connector 100"/>
            <p:cNvCxnSpPr>
              <a:stCxn id="127" idx="1"/>
              <a:endCxn id="89" idx="7"/>
            </p:cNvCxnSpPr>
            <p:nvPr/>
          </p:nvCxnSpPr>
          <p:spPr>
            <a:xfrm flipH="1">
              <a:off x="6584001" y="1950904"/>
              <a:ext cx="443517" cy="26807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8" name="Straight Connector 107"/>
            <p:cNvCxnSpPr>
              <a:stCxn id="164" idx="1"/>
              <a:endCxn id="88" idx="6"/>
            </p:cNvCxnSpPr>
            <p:nvPr/>
          </p:nvCxnSpPr>
          <p:spPr>
            <a:xfrm flipH="1" flipV="1">
              <a:off x="5209106" y="3413190"/>
              <a:ext cx="649149" cy="61444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9" name="Group 108"/>
            <p:cNvGrpSpPr/>
            <p:nvPr/>
          </p:nvGrpSpPr>
          <p:grpSpPr>
            <a:xfrm>
              <a:off x="1141289" y="1876665"/>
              <a:ext cx="2538504" cy="978023"/>
              <a:chOff x="1141289" y="1930408"/>
              <a:chExt cx="2538504" cy="978023"/>
            </a:xfrm>
          </p:grpSpPr>
          <p:grpSp>
            <p:nvGrpSpPr>
              <p:cNvPr id="151" name="Group 150"/>
              <p:cNvGrpSpPr/>
              <p:nvPr/>
            </p:nvGrpSpPr>
            <p:grpSpPr>
              <a:xfrm>
                <a:off x="2096777" y="1932703"/>
                <a:ext cx="1583016" cy="975728"/>
                <a:chOff x="2096777" y="1932703"/>
                <a:chExt cx="1583016" cy="975728"/>
              </a:xfrm>
            </p:grpSpPr>
            <p:sp>
              <p:nvSpPr>
                <p:cNvPr id="153" name="Rectangle 152"/>
                <p:cNvSpPr/>
                <p:nvPr/>
              </p:nvSpPr>
              <p:spPr>
                <a:xfrm>
                  <a:off x="2096777" y="1932703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Document Loader</a:t>
                  </a:r>
                  <a:endParaRPr lang="en-GB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2269691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155" name="Picture 7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1035" y="2174919"/>
                  <a:ext cx="717250" cy="685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2" name="TextBox 151"/>
              <p:cNvSpPr txBox="1"/>
              <p:nvPr/>
            </p:nvSpPr>
            <p:spPr>
              <a:xfrm>
                <a:off x="1141289" y="1930408"/>
                <a:ext cx="90703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 smtClean="0"/>
                  <a:t>Load documents and other data</a:t>
                </a:r>
                <a:endParaRPr lang="ru-RU" dirty="0"/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988891" y="2925326"/>
              <a:ext cx="2690902" cy="981944"/>
              <a:chOff x="988891" y="2979069"/>
              <a:chExt cx="2690902" cy="981944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2096777" y="2979069"/>
                <a:ext cx="1583016" cy="975728"/>
                <a:chOff x="2096777" y="2979069"/>
                <a:chExt cx="1583016" cy="975728"/>
              </a:xfrm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2096777" y="2979069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WorkBench</a:t>
                  </a:r>
                </a:p>
              </p:txBody>
            </p:sp>
            <p:pic>
              <p:nvPicPr>
                <p:cNvPr id="149" name="Picture 8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62829" y="3237062"/>
                  <a:ext cx="1014044" cy="6674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0" name="Picture 149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3316057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46" name="TextBox 145"/>
              <p:cNvSpPr txBox="1"/>
              <p:nvPr/>
            </p:nvSpPr>
            <p:spPr>
              <a:xfrm>
                <a:off x="988891" y="3653236"/>
                <a:ext cx="10594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/>
                  <a:t>Create and </a:t>
                </a:r>
                <a:r>
                  <a:rPr lang="en-US" dirty="0" smtClean="0"/>
                  <a:t>manage project information</a:t>
                </a:r>
                <a:endParaRPr lang="ru-RU" dirty="0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1141290" y="3979704"/>
              <a:ext cx="2538503" cy="975728"/>
              <a:chOff x="1141290" y="4033447"/>
              <a:chExt cx="2538503" cy="975728"/>
            </a:xfrm>
          </p:grpSpPr>
          <p:grpSp>
            <p:nvGrpSpPr>
              <p:cNvPr id="138" name="Group 137"/>
              <p:cNvGrpSpPr/>
              <p:nvPr/>
            </p:nvGrpSpPr>
            <p:grpSpPr>
              <a:xfrm>
                <a:off x="2096777" y="4033447"/>
                <a:ext cx="1583016" cy="975728"/>
                <a:chOff x="2096777" y="4033447"/>
                <a:chExt cx="1583016" cy="975728"/>
              </a:xfrm>
            </p:grpSpPr>
            <p:sp>
              <p:nvSpPr>
                <p:cNvPr id="141" name="Rectangle 140"/>
                <p:cNvSpPr/>
                <p:nvPr/>
              </p:nvSpPr>
              <p:spPr>
                <a:xfrm>
                  <a:off x="2096777" y="4033447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Document Publisher</a:t>
                  </a:r>
                </a:p>
              </p:txBody>
            </p:sp>
            <p:pic>
              <p:nvPicPr>
                <p:cNvPr id="142" name="Picture 9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1035" y="4304616"/>
                  <a:ext cx="1014044" cy="6407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4" name="Picture 14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4375202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39" name="TextBox 138"/>
              <p:cNvSpPr txBox="1"/>
              <p:nvPr/>
            </p:nvSpPr>
            <p:spPr>
              <a:xfrm>
                <a:off x="1141290" y="4701398"/>
                <a:ext cx="90703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 smtClean="0"/>
                  <a:t>Publish project documentation</a:t>
                </a:r>
                <a:endParaRPr lang="ru-RU" dirty="0"/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4036598" y="1463040"/>
              <a:ext cx="2658995" cy="975728"/>
              <a:chOff x="4036598" y="1516783"/>
              <a:chExt cx="2658995" cy="975728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4036598" y="1516783"/>
                <a:ext cx="1583016" cy="975728"/>
                <a:chOff x="4036598" y="1516783"/>
                <a:chExt cx="1583016" cy="975728"/>
              </a:xfrm>
            </p:grpSpPr>
            <p:sp>
              <p:nvSpPr>
                <p:cNvPr id="135" name="Rectangle 134"/>
                <p:cNvSpPr/>
                <p:nvPr/>
              </p:nvSpPr>
              <p:spPr>
                <a:xfrm>
                  <a:off x="4036598" y="1516783"/>
                  <a:ext cx="1583016" cy="97572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Project Manager</a:t>
                  </a:r>
                </a:p>
              </p:txBody>
            </p:sp>
            <p:pic>
              <p:nvPicPr>
                <p:cNvPr id="136" name="Picture 3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10856" y="1789740"/>
                  <a:ext cx="802787" cy="6473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7" name="Picture 136"/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39054" y="1851602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34" name="TextBox 133"/>
              <p:cNvSpPr txBox="1"/>
              <p:nvPr/>
            </p:nvSpPr>
            <p:spPr>
              <a:xfrm>
                <a:off x="5681579" y="1516783"/>
                <a:ext cx="10140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pPr algn="l"/>
                <a:r>
                  <a:rPr lang="en-US" dirty="0"/>
                  <a:t>Manage </a:t>
                </a:r>
                <a:r>
                  <a:rPr lang="en-US" dirty="0" smtClean="0"/>
                  <a:t>databases</a:t>
                </a:r>
                <a:br>
                  <a:rPr lang="en-US" dirty="0" smtClean="0"/>
                </a:br>
                <a:r>
                  <a:rPr lang="en-US" dirty="0" smtClean="0"/>
                  <a:t>and Cradle servers</a:t>
                </a:r>
                <a:endParaRPr lang="ru-RU" dirty="0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7027518" y="1463040"/>
              <a:ext cx="1583016" cy="1488491"/>
              <a:chOff x="7027518" y="1516783"/>
              <a:chExt cx="1583016" cy="1488491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7027518" y="1516783"/>
                <a:ext cx="1583016" cy="975728"/>
                <a:chOff x="7027518" y="1516783"/>
                <a:chExt cx="1583016" cy="975728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7027518" y="1516783"/>
                  <a:ext cx="1583016" cy="97572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Web UI</a:t>
                  </a:r>
                </a:p>
              </p:txBody>
            </p:sp>
            <p:pic>
              <p:nvPicPr>
                <p:cNvPr id="128" name="Picture 10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01776" y="1781556"/>
                  <a:ext cx="1003293" cy="644720"/>
                </a:xfrm>
                <a:prstGeom prst="rect">
                  <a:avLst/>
                </a:prstGeom>
                <a:noFill/>
                <a:ln>
                  <a:noFill/>
                </a:ln>
                <a:scene3d>
                  <a:camera prst="orthographicFront"/>
                  <a:lightRig rig="threePt" dir="t"/>
                </a:scene3d>
                <a:sp3d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29" name="Group 128"/>
                <p:cNvGrpSpPr/>
                <p:nvPr/>
              </p:nvGrpSpPr>
              <p:grpSpPr>
                <a:xfrm>
                  <a:off x="8259311" y="1570042"/>
                  <a:ext cx="292608" cy="869210"/>
                  <a:chOff x="7939903" y="1647124"/>
                  <a:chExt cx="292608" cy="869210"/>
                </a:xfrm>
              </p:grpSpPr>
              <p:pic>
                <p:nvPicPr>
                  <p:cNvPr id="130" name="Picture 129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1942740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31" name="Picture 130"/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1647124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32" name="Picture 131"/>
                  <p:cNvPicPr>
                    <a:picLocks noChangeAspect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2231103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  <p:sp>
            <p:nvSpPr>
              <p:cNvPr id="126" name="TextBox 125"/>
              <p:cNvSpPr txBox="1"/>
              <p:nvPr/>
            </p:nvSpPr>
            <p:spPr>
              <a:xfrm>
                <a:off x="7477510" y="2543609"/>
                <a:ext cx="1133024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000" dirty="0" smtClean="0"/>
                  <a:t>Use Cradle from web browser, no need to install Cradle</a:t>
                </a:r>
                <a:endParaRPr lang="ru-RU" sz="1000" dirty="0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6746080" y="4662488"/>
              <a:ext cx="1593217" cy="476441"/>
              <a:chOff x="6450805" y="4662488"/>
              <a:chExt cx="1593217" cy="476441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6450805" y="4662488"/>
                <a:ext cx="1593217" cy="47644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6682262" y="4668869"/>
                <a:ext cx="1319272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client component</a:t>
                </a:r>
              </a:p>
              <a:p>
                <a:r>
                  <a:rPr lang="en-GB" sz="1000" dirty="0" smtClean="0"/>
                  <a:t>Cradle server component</a:t>
                </a:r>
              </a:p>
              <a:p>
                <a:r>
                  <a:rPr lang="en-GB" sz="1000" dirty="0" smtClean="0"/>
                  <a:t>Non-Cradle component</a:t>
                </a:r>
                <a:endParaRPr lang="en-GB" sz="1000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6500405" y="4701398"/>
                <a:ext cx="95017" cy="95017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1106E8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6500405" y="4853798"/>
                <a:ext cx="95017" cy="95017"/>
              </a:xfrm>
              <a:prstGeom prst="rect">
                <a:avLst/>
              </a:prstGeom>
              <a:solidFill>
                <a:srgbClr val="107FFC"/>
              </a:solidFill>
              <a:ln w="6350">
                <a:solidFill>
                  <a:srgbClr val="107FFC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6500405" y="5006198"/>
                <a:ext cx="95017" cy="95017"/>
              </a:xfrm>
              <a:prstGeom prst="rect">
                <a:avLst/>
              </a:prstGeom>
              <a:solidFill>
                <a:srgbClr val="009999"/>
              </a:solidFill>
              <a:ln w="6350">
                <a:solidFill>
                  <a:srgbClr val="009999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98773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 software components are installed on, and viewed on, one computer: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r>
              <a:rPr lang="en-GB" b="1" dirty="0" smtClean="0">
                <a:solidFill>
                  <a:srgbClr val="107FFC"/>
                </a:solidFill>
              </a:rPr>
              <a:t>Do </a:t>
            </a:r>
            <a:r>
              <a:rPr lang="en-GB" b="1" dirty="0">
                <a:solidFill>
                  <a:srgbClr val="107FFC"/>
                </a:solidFill>
              </a:rPr>
              <a:t>this by:</a:t>
            </a:r>
          </a:p>
          <a:p>
            <a:pPr lvl="1"/>
            <a:r>
              <a:rPr lang="en-GB" dirty="0" smtClean="0"/>
              <a:t>Install </a:t>
            </a:r>
            <a:r>
              <a:rPr lang="en-GB" b="1" i="1" dirty="0" smtClean="0"/>
              <a:t>all </a:t>
            </a:r>
            <a:r>
              <a:rPr lang="en-GB" dirty="0" smtClean="0"/>
              <a:t>of Cradle on: the user’s computer		</a:t>
            </a:r>
          </a:p>
          <a:p>
            <a:pPr lvl="2"/>
            <a:r>
              <a:rPr lang="en-GB" dirty="0" smtClean="0"/>
              <a:t>During installation, select: </a:t>
            </a:r>
            <a:r>
              <a:rPr lang="en-GB" dirty="0" smtClean="0">
                <a:solidFill>
                  <a:srgbClr val="1106E8"/>
                </a:solidFill>
              </a:rPr>
              <a:t>Standalone Mode	</a:t>
            </a:r>
            <a:endParaRPr lang="en-GB" dirty="0">
              <a:solidFill>
                <a:srgbClr val="1106E8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Single-User Installation	2</a:t>
            </a:r>
            <a:endParaRPr lang="en-GB" dirty="0"/>
          </a:p>
        </p:txBody>
      </p:sp>
      <p:grpSp>
        <p:nvGrpSpPr>
          <p:cNvPr id="43" name="Group 42"/>
          <p:cNvGrpSpPr/>
          <p:nvPr/>
        </p:nvGrpSpPr>
        <p:grpSpPr>
          <a:xfrm>
            <a:off x="1998993" y="1828800"/>
            <a:ext cx="4177873" cy="2236169"/>
            <a:chOff x="1998993" y="1554480"/>
            <a:chExt cx="4177873" cy="2236169"/>
          </a:xfrm>
        </p:grpSpPr>
        <p:pic>
          <p:nvPicPr>
            <p:cNvPr id="44" name="Picture 2" descr="D:\users\mgw\q\3sl\images\issued\Miscellaneous - From Internet\Computer Desktop 4 72dpi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8993" y="1637262"/>
              <a:ext cx="2362200" cy="215338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5" name="Group 44"/>
            <p:cNvGrpSpPr/>
            <p:nvPr/>
          </p:nvGrpSpPr>
          <p:grpSpPr>
            <a:xfrm>
              <a:off x="4710017" y="1554480"/>
              <a:ext cx="1466849" cy="986839"/>
              <a:chOff x="4710017" y="1601616"/>
              <a:chExt cx="1466849" cy="986839"/>
            </a:xfrm>
          </p:grpSpPr>
          <p:sp>
            <p:nvSpPr>
              <p:cNvPr id="47" name="Rounded Rectangular Callout 46"/>
              <p:cNvSpPr/>
              <p:nvPr/>
            </p:nvSpPr>
            <p:spPr>
              <a:xfrm>
                <a:off x="4710017" y="1601616"/>
                <a:ext cx="1466849" cy="986839"/>
              </a:xfrm>
              <a:prstGeom prst="wedgeRoundRectCallout">
                <a:avLst>
                  <a:gd name="adj1" fmla="val -95059"/>
                  <a:gd name="adj2" fmla="val 17075"/>
                  <a:gd name="adj3" fmla="val 16667"/>
                </a:avLst>
              </a:prstGeom>
              <a:solidFill>
                <a:srgbClr val="D5FFFF">
                  <a:alpha val="90980"/>
                </a:srgbClr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4860566" y="2064958"/>
                <a:ext cx="1138168" cy="430591"/>
                <a:chOff x="4860566" y="2064958"/>
                <a:chExt cx="1138168" cy="430591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5169405" y="2064959"/>
                  <a:ext cx="405007" cy="407237"/>
                </a:xfrm>
                <a:prstGeom prst="ellipse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CDS</a:t>
                  </a:r>
                  <a:endParaRPr lang="en-GB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5593727" y="2064959"/>
                  <a:ext cx="405007" cy="407237"/>
                </a:xfrm>
                <a:prstGeom prst="ellipse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CWS</a:t>
                  </a:r>
                  <a:endParaRPr lang="en-GB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56" name="Group 55"/>
                <p:cNvGrpSpPr>
                  <a:grpSpLocks noChangeAspect="1"/>
                </p:cNvGrpSpPr>
                <p:nvPr/>
              </p:nvGrpSpPr>
              <p:grpSpPr>
                <a:xfrm>
                  <a:off x="4860566" y="2064958"/>
                  <a:ext cx="311552" cy="430591"/>
                  <a:chOff x="5740224" y="3164935"/>
                  <a:chExt cx="1143000" cy="1579723"/>
                </a:xfrm>
              </p:grpSpPr>
              <p:pic>
                <p:nvPicPr>
                  <p:cNvPr id="57" name="Picture 56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40224" y="3164935"/>
                    <a:ext cx="838200" cy="838200"/>
                  </a:xfrm>
                  <a:prstGeom prst="rect">
                    <a:avLst/>
                  </a:prstGeom>
                </p:spPr>
              </p:pic>
              <p:pic>
                <p:nvPicPr>
                  <p:cNvPr id="58" name="Picture 5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045024" y="3440241"/>
                    <a:ext cx="838200" cy="838200"/>
                  </a:xfrm>
                  <a:prstGeom prst="rect">
                    <a:avLst/>
                  </a:prstGeom>
                </p:spPr>
              </p:pic>
              <p:pic>
                <p:nvPicPr>
                  <p:cNvPr id="59" name="Picture 5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57222" y="3906458"/>
                    <a:ext cx="838200" cy="838200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9" name="Group 48"/>
              <p:cNvGrpSpPr/>
              <p:nvPr/>
            </p:nvGrpSpPr>
            <p:grpSpPr>
              <a:xfrm>
                <a:off x="4833060" y="1725546"/>
                <a:ext cx="1207008" cy="301752"/>
                <a:chOff x="5314682" y="3291280"/>
                <a:chExt cx="1207008" cy="301752"/>
              </a:xfrm>
            </p:grpSpPr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6434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14682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8186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19938" y="3291280"/>
                  <a:ext cx="301752" cy="301752"/>
                </a:xfrm>
                <a:prstGeom prst="rect">
                  <a:avLst/>
                </a:prstGeom>
              </p:spPr>
            </p:pic>
          </p:grpSp>
        </p:grp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1965469"/>
              <a:ext cx="1154907" cy="760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90522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servers installed on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Cradle clients installed on users’ computers: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Local Network – Local Clients	3</a:t>
            </a:r>
            <a:endParaRPr lang="en-GB" dirty="0"/>
          </a:p>
        </p:txBody>
      </p:sp>
      <p:grpSp>
        <p:nvGrpSpPr>
          <p:cNvPr id="63" name="Group 62"/>
          <p:cNvGrpSpPr/>
          <p:nvPr/>
        </p:nvGrpSpPr>
        <p:grpSpPr>
          <a:xfrm>
            <a:off x="1431712" y="1828800"/>
            <a:ext cx="5169994" cy="3690474"/>
            <a:chOff x="1431712" y="1463041"/>
            <a:chExt cx="5169994" cy="3690474"/>
          </a:xfrm>
        </p:grpSpPr>
        <p:grpSp>
          <p:nvGrpSpPr>
            <p:cNvPr id="64" name="Group 63"/>
            <p:cNvGrpSpPr/>
            <p:nvPr/>
          </p:nvGrpSpPr>
          <p:grpSpPr>
            <a:xfrm>
              <a:off x="1431712" y="1485120"/>
              <a:ext cx="1159500" cy="1723719"/>
              <a:chOff x="1905674" y="1485120"/>
              <a:chExt cx="1159500" cy="1723719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1905674" y="2151836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146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8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24" name="Group 123"/>
              <p:cNvGrpSpPr/>
              <p:nvPr/>
            </p:nvGrpSpPr>
            <p:grpSpPr>
              <a:xfrm>
                <a:off x="1929750" y="1485120"/>
                <a:ext cx="1111349" cy="554427"/>
                <a:chOff x="1929750" y="1468392"/>
                <a:chExt cx="1111349" cy="554427"/>
              </a:xfrm>
            </p:grpSpPr>
            <p:sp>
              <p:nvSpPr>
                <p:cNvPr id="125" name="Rounded Rectangular Callout 124"/>
                <p:cNvSpPr/>
                <p:nvPr/>
              </p:nvSpPr>
              <p:spPr>
                <a:xfrm>
                  <a:off x="1929750" y="1468392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26" name="Group 125"/>
                <p:cNvGrpSpPr/>
                <p:nvPr/>
              </p:nvGrpSpPr>
              <p:grpSpPr>
                <a:xfrm>
                  <a:off x="2032391" y="1599173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31" name="Picture 13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34" name="Picture 133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35" name="Picture 134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68" name="Group 67"/>
            <p:cNvGrpSpPr/>
            <p:nvPr/>
          </p:nvGrpSpPr>
          <p:grpSpPr>
            <a:xfrm>
              <a:off x="1479863" y="3430468"/>
              <a:ext cx="1111349" cy="1586138"/>
              <a:chOff x="1953825" y="3430468"/>
              <a:chExt cx="1111349" cy="1586138"/>
            </a:xfrm>
          </p:grpSpPr>
          <p:grpSp>
            <p:nvGrpSpPr>
              <p:cNvPr id="114" name="Group 113"/>
              <p:cNvGrpSpPr/>
              <p:nvPr/>
            </p:nvGrpSpPr>
            <p:grpSpPr>
              <a:xfrm>
                <a:off x="2024486" y="4102206"/>
                <a:ext cx="938019" cy="914400"/>
                <a:chOff x="2024486" y="4102206"/>
                <a:chExt cx="938019" cy="914400"/>
              </a:xfrm>
            </p:grpSpPr>
            <p:pic>
              <p:nvPicPr>
                <p:cNvPr id="121" name="Picture 12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024486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22" name="Picture 12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06590">
                  <a:off x="2148920" y="4189402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/>
              <p:cNvGrpSpPr/>
              <p:nvPr/>
            </p:nvGrpSpPr>
            <p:grpSpPr>
              <a:xfrm>
                <a:off x="1953825" y="3430468"/>
                <a:ext cx="1111349" cy="554427"/>
                <a:chOff x="1929750" y="3413740"/>
                <a:chExt cx="1111349" cy="554427"/>
              </a:xfrm>
            </p:grpSpPr>
            <p:sp>
              <p:nvSpPr>
                <p:cNvPr id="116" name="Rounded Rectangular Callout 115"/>
                <p:cNvSpPr/>
                <p:nvPr/>
              </p:nvSpPr>
              <p:spPr>
                <a:xfrm>
                  <a:off x="1929750" y="3413740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17" name="Group 116"/>
                <p:cNvGrpSpPr/>
                <p:nvPr/>
              </p:nvGrpSpPr>
              <p:grpSpPr>
                <a:xfrm>
                  <a:off x="2032796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18" name="Picture 11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9" name="Picture 118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20" name="Picture 119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69" name="Group 68"/>
            <p:cNvGrpSpPr/>
            <p:nvPr/>
          </p:nvGrpSpPr>
          <p:grpSpPr>
            <a:xfrm>
              <a:off x="5442206" y="3430468"/>
              <a:ext cx="1159500" cy="1723047"/>
              <a:chOff x="5916168" y="3430468"/>
              <a:chExt cx="1159500" cy="1723047"/>
            </a:xfrm>
          </p:grpSpPr>
          <p:grpSp>
            <p:nvGrpSpPr>
              <p:cNvPr id="105" name="Group 104"/>
              <p:cNvGrpSpPr/>
              <p:nvPr/>
            </p:nvGrpSpPr>
            <p:grpSpPr>
              <a:xfrm flipH="1">
                <a:off x="5916168" y="4096512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112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06" name="Group 105"/>
              <p:cNvGrpSpPr/>
              <p:nvPr/>
            </p:nvGrpSpPr>
            <p:grpSpPr>
              <a:xfrm>
                <a:off x="5935394" y="3430468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07" name="Rounded Rectangular Callout 106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08" name="Group 107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09" name="Picture 10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0" name="Picture 109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1" name="Picture 110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71" name="Straight Connector 70"/>
            <p:cNvCxnSpPr/>
            <p:nvPr/>
          </p:nvCxnSpPr>
          <p:spPr>
            <a:xfrm>
              <a:off x="4402838" y="3685601"/>
              <a:ext cx="1134923" cy="684725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2473220" y="3685601"/>
              <a:ext cx="1490852" cy="1055211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4402838" y="2825115"/>
              <a:ext cx="1119188" cy="711006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473220" y="2636658"/>
              <a:ext cx="1490850" cy="899463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5437357" y="1485120"/>
              <a:ext cx="1111349" cy="1587264"/>
              <a:chOff x="5911319" y="1485120"/>
              <a:chExt cx="1111349" cy="1587264"/>
            </a:xfrm>
          </p:grpSpPr>
          <p:grpSp>
            <p:nvGrpSpPr>
              <p:cNvPr id="96" name="Group 95"/>
              <p:cNvGrpSpPr/>
              <p:nvPr/>
            </p:nvGrpSpPr>
            <p:grpSpPr>
              <a:xfrm>
                <a:off x="5989320" y="2157984"/>
                <a:ext cx="938019" cy="914400"/>
                <a:chOff x="1076357" y="4102206"/>
                <a:chExt cx="938019" cy="914400"/>
              </a:xfrm>
            </p:grpSpPr>
            <p:pic>
              <p:nvPicPr>
                <p:cNvPr id="103" name="Picture 10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6357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04" name="Picture 10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480000">
                  <a:off x="1405742" y="4188544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97" name="Group 96"/>
              <p:cNvGrpSpPr/>
              <p:nvPr/>
            </p:nvGrpSpPr>
            <p:grpSpPr>
              <a:xfrm>
                <a:off x="5911319" y="1485120"/>
                <a:ext cx="1111349" cy="554427"/>
                <a:chOff x="5911319" y="1468392"/>
                <a:chExt cx="1111349" cy="554427"/>
              </a:xfrm>
            </p:grpSpPr>
            <p:sp>
              <p:nvSpPr>
                <p:cNvPr id="98" name="Rounded Rectangular Callout 97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99" name="Group 98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00" name="Picture 9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01" name="Picture 10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02" name="Picture 101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78" name="Group 77"/>
            <p:cNvGrpSpPr/>
            <p:nvPr/>
          </p:nvGrpSpPr>
          <p:grpSpPr>
            <a:xfrm>
              <a:off x="3083774" y="1463041"/>
              <a:ext cx="1700045" cy="2570095"/>
              <a:chOff x="3557736" y="1463041"/>
              <a:chExt cx="1700045" cy="2570095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4227053" y="3848470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92871" y="2245154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84" name="Group 83"/>
              <p:cNvGrpSpPr/>
              <p:nvPr/>
            </p:nvGrpSpPr>
            <p:grpSpPr>
              <a:xfrm>
                <a:off x="3557736" y="2153602"/>
                <a:ext cx="533398" cy="472799"/>
                <a:chOff x="3557736" y="2158954"/>
                <a:chExt cx="533398" cy="472799"/>
              </a:xfrm>
            </p:grpSpPr>
            <p:sp>
              <p:nvSpPr>
                <p:cNvPr id="94" name="Rounded Rectangular Callout 93"/>
                <p:cNvSpPr/>
                <p:nvPr/>
              </p:nvSpPr>
              <p:spPr>
                <a:xfrm>
                  <a:off x="3557736" y="2158954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95" name="Picture 9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72035" y="2253554"/>
                  <a:ext cx="301752" cy="301752"/>
                </a:xfrm>
                <a:prstGeom prst="rect">
                  <a:avLst/>
                </a:prstGeom>
              </p:spPr>
            </p:pic>
          </p:grpSp>
          <p:grpSp>
            <p:nvGrpSpPr>
              <p:cNvPr id="85" name="Group 84"/>
              <p:cNvGrpSpPr/>
              <p:nvPr/>
            </p:nvGrpSpPr>
            <p:grpSpPr>
              <a:xfrm>
                <a:off x="3881719" y="1463041"/>
                <a:ext cx="1376062" cy="621130"/>
                <a:chOff x="4635661" y="1463041"/>
                <a:chExt cx="1376062" cy="621130"/>
              </a:xfrm>
            </p:grpSpPr>
            <p:sp>
              <p:nvSpPr>
                <p:cNvPr id="86" name="Rounded Rectangular Callout 85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7495"/>
                    <a:gd name="adj2" fmla="val 10865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87" name="Group 86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88" name="Oval 87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89" name="Oval 88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90" name="Group 89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91" name="Picture 90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2" name="Picture 91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3" name="Picture 92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40751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</a:t>
            </a:r>
            <a:r>
              <a:rPr lang="en-GB" b="1" i="1" dirty="0" smtClean="0"/>
              <a:t>Cradle </a:t>
            </a:r>
            <a:r>
              <a:rPr lang="en-GB" b="1" i="1" dirty="0"/>
              <a:t>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Install </a:t>
            </a:r>
            <a:r>
              <a:rPr lang="en-GB" b="1" i="1" dirty="0" smtClean="0"/>
              <a:t>Cradle </a:t>
            </a:r>
            <a:r>
              <a:rPr lang="en-GB" b="1" i="1" dirty="0"/>
              <a:t>clients </a:t>
            </a:r>
            <a:r>
              <a:rPr lang="en-GB" dirty="0" smtClean="0"/>
              <a:t>on: every user’s computer</a:t>
            </a:r>
            <a:r>
              <a:rPr lang="en-GB" dirty="0"/>
              <a:t>	</a:t>
            </a:r>
          </a:p>
          <a:p>
            <a:pPr lvl="2"/>
            <a:r>
              <a:rPr lang="en-GB" dirty="0" smtClean="0"/>
              <a:t>During installation, enter </a:t>
            </a:r>
            <a:r>
              <a:rPr lang="en-GB" dirty="0">
                <a:solidFill>
                  <a:srgbClr val="1106E8"/>
                </a:solidFill>
              </a:rPr>
              <a:t>Cradle Server </a:t>
            </a:r>
            <a:r>
              <a:rPr lang="en-GB" dirty="0" smtClean="0"/>
              <a:t>hostname/IP address</a:t>
            </a:r>
          </a:p>
          <a:p>
            <a:pPr lvl="3"/>
            <a:r>
              <a:rPr lang="en-GB" dirty="0" smtClean="0"/>
              <a:t>Automatically creates </a:t>
            </a:r>
            <a:r>
              <a:rPr lang="en-GB" dirty="0" smtClean="0">
                <a:solidFill>
                  <a:srgbClr val="1106E8"/>
                </a:solidFill>
              </a:rPr>
              <a:t>CRADLE_CDS_HOST</a:t>
            </a:r>
            <a:r>
              <a:rPr lang="en-GB" sz="1400" dirty="0" smtClean="0"/>
              <a:t> </a:t>
            </a:r>
            <a:r>
              <a:rPr lang="en-GB" dirty="0" smtClean="0"/>
              <a:t>environment variable</a:t>
            </a:r>
          </a:p>
          <a:p>
            <a:r>
              <a:rPr lang="en-GB" b="1" i="1" dirty="0"/>
              <a:t>Cradle clients </a:t>
            </a:r>
            <a:r>
              <a:rPr lang="en-GB" dirty="0" smtClean="0"/>
              <a:t>authenticate 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</a:t>
            </a:r>
            <a:r>
              <a:rPr lang="en-GB" b="1" dirty="0">
                <a:solidFill>
                  <a:srgbClr val="107FFC"/>
                </a:solidFill>
              </a:rPr>
              <a:t>:</a:t>
            </a:r>
            <a:r>
              <a:rPr lang="en-GB" dirty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rgbClr val="107FFC"/>
                </a:solidFill>
              </a:rPr>
              <a:t>Advantages:</a:t>
            </a:r>
            <a:r>
              <a:rPr lang="en-GB" dirty="0"/>
              <a:t>	</a:t>
            </a:r>
            <a:r>
              <a:rPr lang="en-GB" dirty="0" smtClean="0"/>
              <a:t>Simple installation process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		</a:t>
            </a:r>
            <a:r>
              <a:rPr lang="en-GB" dirty="0" smtClean="0"/>
              <a:t>Minimum effect </a:t>
            </a:r>
            <a:r>
              <a:rPr lang="en-GB" dirty="0"/>
              <a:t>on existing hardware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Disadvantage:</a:t>
            </a:r>
            <a:r>
              <a:rPr lang="en-GB" dirty="0"/>
              <a:t>	Multiple </a:t>
            </a:r>
            <a:r>
              <a:rPr lang="en-GB" dirty="0" smtClean="0"/>
              <a:t>Cradle installations </a:t>
            </a:r>
            <a:r>
              <a:rPr lang="en-GB" dirty="0"/>
              <a:t>to </a:t>
            </a:r>
            <a:r>
              <a:rPr lang="en-GB" dirty="0" smtClean="0"/>
              <a:t>maintain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Local Network – Local </a:t>
            </a:r>
            <a:r>
              <a:rPr lang="en-GB" dirty="0" smtClean="0"/>
              <a:t>Clients: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3479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servers installed on </a:t>
            </a:r>
            <a:r>
              <a:rPr lang="en-GB" dirty="0" smtClean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Cradle clients installed on </a:t>
            </a:r>
            <a:r>
              <a:rPr lang="en-GB" dirty="0">
                <a:solidFill>
                  <a:srgbClr val="1106E8"/>
                </a:solidFill>
              </a:rPr>
              <a:t>Application </a:t>
            </a:r>
            <a:r>
              <a:rPr lang="en-GB" dirty="0" smtClean="0">
                <a:solidFill>
                  <a:srgbClr val="1106E8"/>
                </a:solidFill>
              </a:rPr>
              <a:t>Server</a:t>
            </a:r>
            <a:r>
              <a:rPr lang="en-GB" dirty="0" smtClean="0"/>
              <a:t> and viewed on users’ computers: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Local Network – Centralised Clients	4</a:t>
            </a:r>
            <a:endParaRPr lang="en-GB" dirty="0"/>
          </a:p>
        </p:txBody>
      </p:sp>
      <p:grpSp>
        <p:nvGrpSpPr>
          <p:cNvPr id="58" name="Group 57"/>
          <p:cNvGrpSpPr/>
          <p:nvPr/>
        </p:nvGrpSpPr>
        <p:grpSpPr>
          <a:xfrm>
            <a:off x="1188720" y="2194560"/>
            <a:ext cx="7141699" cy="3401568"/>
            <a:chOff x="1188720" y="1737360"/>
            <a:chExt cx="7141699" cy="3401568"/>
          </a:xfrm>
        </p:grpSpPr>
        <p:grpSp>
          <p:nvGrpSpPr>
            <p:cNvPr id="59" name="Group 58"/>
            <p:cNvGrpSpPr/>
            <p:nvPr/>
          </p:nvGrpSpPr>
          <p:grpSpPr>
            <a:xfrm>
              <a:off x="5943619" y="4806231"/>
              <a:ext cx="2386800" cy="332697"/>
              <a:chOff x="3352800" y="4806231"/>
              <a:chExt cx="2386800" cy="332697"/>
            </a:xfrm>
          </p:grpSpPr>
          <p:sp>
            <p:nvSpPr>
              <p:cNvPr id="142" name="Rectangle 141"/>
              <p:cNvSpPr/>
              <p:nvPr/>
            </p:nvSpPr>
            <p:spPr>
              <a:xfrm>
                <a:off x="3352800" y="4806231"/>
                <a:ext cx="2386800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3" name="Straight Connector 142"/>
              <p:cNvCxnSpPr/>
              <p:nvPr/>
            </p:nvCxnSpPr>
            <p:spPr>
              <a:xfrm flipH="1">
                <a:off x="3385808" y="49112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3385808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E60A0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47" name="TextBox 146"/>
              <p:cNvSpPr txBox="1"/>
              <p:nvPr/>
            </p:nvSpPr>
            <p:spPr>
              <a:xfrm>
                <a:off x="3710779" y="4818888"/>
                <a:ext cx="19716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communications</a:t>
                </a:r>
              </a:p>
              <a:p>
                <a:r>
                  <a:rPr lang="en-GB" sz="1000" dirty="0" smtClean="0"/>
                  <a:t>Virtual desktop (VDI) communications</a:t>
                </a:r>
                <a:endParaRPr lang="en-GB" sz="1000" dirty="0"/>
              </a:p>
            </p:txBody>
          </p:sp>
        </p:grpSp>
        <p:cxnSp>
          <p:nvCxnSpPr>
            <p:cNvPr id="61" name="Straight Connector 60"/>
            <p:cNvCxnSpPr>
              <a:stCxn id="96" idx="3"/>
              <a:endCxn id="76" idx="1"/>
            </p:cNvCxnSpPr>
            <p:nvPr/>
          </p:nvCxnSpPr>
          <p:spPr>
            <a:xfrm flipH="1">
              <a:off x="4717184" y="3468316"/>
              <a:ext cx="1554445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62" name="Group 61"/>
            <p:cNvGrpSpPr/>
            <p:nvPr/>
          </p:nvGrpSpPr>
          <p:grpSpPr>
            <a:xfrm>
              <a:off x="6205812" y="1920240"/>
              <a:ext cx="1501276" cy="2567011"/>
              <a:chOff x="7169606" y="1956816"/>
              <a:chExt cx="1501276" cy="2567011"/>
            </a:xfrm>
          </p:grpSpPr>
          <p:pic>
            <p:nvPicPr>
              <p:cNvPr id="96" name="Picture 9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235423" y="2735845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97" name="Group 96"/>
              <p:cNvGrpSpPr/>
              <p:nvPr/>
            </p:nvGrpSpPr>
            <p:grpSpPr>
              <a:xfrm>
                <a:off x="8137484" y="2644293"/>
                <a:ext cx="533398" cy="472799"/>
                <a:chOff x="4709431" y="2474900"/>
                <a:chExt cx="533398" cy="472799"/>
              </a:xfrm>
            </p:grpSpPr>
            <p:sp>
              <p:nvSpPr>
                <p:cNvPr id="140" name="Rounded Rectangular Callout 139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41" name="Picture 140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98" name="TextBox 97"/>
              <p:cNvSpPr txBox="1"/>
              <p:nvPr/>
            </p:nvSpPr>
            <p:spPr>
              <a:xfrm flipH="1">
                <a:off x="7169606" y="4339161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>
                <a:off x="7247716" y="1956816"/>
                <a:ext cx="1376062" cy="621130"/>
                <a:chOff x="4635661" y="1463041"/>
                <a:chExt cx="1376062" cy="621130"/>
              </a:xfrm>
            </p:grpSpPr>
            <p:sp>
              <p:nvSpPr>
                <p:cNvPr id="100" name="Rounded Rectangular Callout 99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01" name="Group 100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102" name="Oval 101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03" name="Oval 102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104" name="Group 103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105" name="Picture 104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4" name="Picture 123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5" name="Picture 124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63" name="Group 62"/>
            <p:cNvGrpSpPr/>
            <p:nvPr/>
          </p:nvGrpSpPr>
          <p:grpSpPr>
            <a:xfrm>
              <a:off x="3281537" y="1737360"/>
              <a:ext cx="2724800" cy="2749891"/>
              <a:chOff x="3281537" y="1678805"/>
              <a:chExt cx="2724800" cy="2749891"/>
            </a:xfrm>
          </p:grpSpPr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016860" y="2640714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77" name="TextBox 76"/>
              <p:cNvSpPr txBox="1"/>
              <p:nvPr/>
            </p:nvSpPr>
            <p:spPr>
              <a:xfrm flipH="1">
                <a:off x="3796930" y="4244030"/>
                <a:ext cx="114018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Application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>
                <a:off x="4421686" y="1678805"/>
                <a:ext cx="1111349" cy="554427"/>
                <a:chOff x="5911319" y="1468392"/>
                <a:chExt cx="1111349" cy="554427"/>
              </a:xfrm>
            </p:grpSpPr>
            <p:sp>
              <p:nvSpPr>
                <p:cNvPr id="91" name="Rounded Rectangular Callout 90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60313"/>
                    <a:gd name="adj2" fmla="val 163852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92" name="Group 91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93" name="Picture 92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94" name="Picture 93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95" name="Picture 94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79" name="Group 78"/>
              <p:cNvGrpSpPr/>
              <p:nvPr/>
            </p:nvGrpSpPr>
            <p:grpSpPr>
              <a:xfrm>
                <a:off x="3281537" y="1808535"/>
                <a:ext cx="1111349" cy="554427"/>
                <a:chOff x="5935394" y="3413740"/>
                <a:chExt cx="1111349" cy="554427"/>
              </a:xfrm>
            </p:grpSpPr>
            <p:sp>
              <p:nvSpPr>
                <p:cNvPr id="86" name="Rounded Rectangular Callout 85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-33337"/>
                    <a:gd name="adj2" fmla="val 136051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87" name="Group 86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88" name="Picture 87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89" name="Picture 88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90" name="Picture 89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80" name="Group 79"/>
              <p:cNvGrpSpPr/>
              <p:nvPr/>
            </p:nvGrpSpPr>
            <p:grpSpPr>
              <a:xfrm>
                <a:off x="4894988" y="2264248"/>
                <a:ext cx="1111349" cy="554427"/>
                <a:chOff x="5935394" y="3413740"/>
                <a:chExt cx="1111349" cy="554427"/>
              </a:xfrm>
            </p:grpSpPr>
            <p:sp>
              <p:nvSpPr>
                <p:cNvPr id="81" name="Rounded Rectangular Callout 80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104657"/>
                    <a:gd name="adj2" fmla="val 6982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82" name="Group 81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83" name="Picture 82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84" name="Picture 83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85" name="Picture 84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64" name="Group 63"/>
            <p:cNvGrpSpPr/>
            <p:nvPr/>
          </p:nvGrpSpPr>
          <p:grpSpPr>
            <a:xfrm>
              <a:off x="1188720" y="2948815"/>
              <a:ext cx="1159500" cy="1057003"/>
              <a:chOff x="1905674" y="2151836"/>
              <a:chExt cx="1159500" cy="1057003"/>
            </a:xfrm>
          </p:grpSpPr>
          <p:pic>
            <p:nvPicPr>
              <p:cNvPr id="74" name="Picture 2" descr="D:\users\mgw\q\3sl\images\issued\Miscellaneous - From Internet\Computer Desktop 4 72dpi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5674" y="2151836"/>
                <a:ext cx="1159500" cy="10570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9854" y="2324100"/>
                <a:ext cx="541186" cy="356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65" name="Straight Connector 64"/>
            <p:cNvCxnSpPr>
              <a:endCxn id="76" idx="3"/>
            </p:cNvCxnSpPr>
            <p:nvPr/>
          </p:nvCxnSpPr>
          <p:spPr>
            <a:xfrm flipV="1">
              <a:off x="2341036" y="3468316"/>
              <a:ext cx="1675824" cy="194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/>
            <p:cNvCxnSpPr>
              <a:endCxn id="76" idx="3"/>
            </p:cNvCxnSpPr>
            <p:nvPr/>
          </p:nvCxnSpPr>
          <p:spPr>
            <a:xfrm>
              <a:off x="2121656" y="2488415"/>
              <a:ext cx="1895204" cy="979901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67" name="Group 66"/>
            <p:cNvGrpSpPr/>
            <p:nvPr/>
          </p:nvGrpSpPr>
          <p:grpSpPr>
            <a:xfrm>
              <a:off x="1307592" y="4183609"/>
              <a:ext cx="938019" cy="914400"/>
              <a:chOff x="2024486" y="4102206"/>
              <a:chExt cx="938019" cy="914400"/>
            </a:xfrm>
          </p:grpSpPr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grpSp>
          <p:nvGrpSpPr>
            <p:cNvPr id="68" name="Group 67"/>
            <p:cNvGrpSpPr/>
            <p:nvPr/>
          </p:nvGrpSpPr>
          <p:grpSpPr>
            <a:xfrm>
              <a:off x="1307592" y="1856624"/>
              <a:ext cx="938019" cy="914400"/>
              <a:chOff x="2024486" y="4102206"/>
              <a:chExt cx="938019" cy="914400"/>
            </a:xfrm>
          </p:grpSpPr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cxnSp>
          <p:nvCxnSpPr>
            <p:cNvPr id="69" name="Straight Connector 68"/>
            <p:cNvCxnSpPr>
              <a:stCxn id="76" idx="3"/>
            </p:cNvCxnSpPr>
            <p:nvPr/>
          </p:nvCxnSpPr>
          <p:spPr>
            <a:xfrm flipH="1">
              <a:off x="1977334" y="3468316"/>
              <a:ext cx="2039526" cy="1040179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45084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GB" dirty="0"/>
              <a:t>Install </a:t>
            </a:r>
            <a:r>
              <a:rPr lang="en-GB" b="1" i="1" dirty="0" smtClean="0"/>
              <a:t>Cradle </a:t>
            </a:r>
            <a:r>
              <a:rPr lang="en-GB" b="1" i="1" dirty="0"/>
              <a:t>servers </a:t>
            </a:r>
            <a:r>
              <a:rPr lang="en-GB" dirty="0" smtClean="0"/>
              <a:t>on: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/>
              <a:t>		</a:t>
            </a:r>
            <a:endParaRPr lang="en-GB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Install </a:t>
            </a:r>
            <a:r>
              <a:rPr lang="en-GB" b="1" i="1" dirty="0" smtClean="0"/>
              <a:t>Cradle </a:t>
            </a:r>
            <a:r>
              <a:rPr lang="en-GB" b="1" i="1" dirty="0"/>
              <a:t>clients </a:t>
            </a:r>
            <a:r>
              <a:rPr lang="en-GB" dirty="0" smtClean="0"/>
              <a:t>(once) on: </a:t>
            </a:r>
            <a:r>
              <a:rPr lang="en-GB" dirty="0" smtClean="0">
                <a:solidFill>
                  <a:srgbClr val="1106E8"/>
                </a:solidFill>
              </a:rPr>
              <a:t>Application Server</a:t>
            </a:r>
            <a:r>
              <a:rPr lang="en-GB" dirty="0" smtClean="0"/>
              <a:t>	</a:t>
            </a:r>
            <a:endParaRPr lang="en-GB" dirty="0"/>
          </a:p>
          <a:p>
            <a:pPr lvl="2"/>
            <a:r>
              <a:rPr lang="en-GB" dirty="0" smtClean="0"/>
              <a:t>Runs Cradle clients for all users, many processes running simultaneously</a:t>
            </a:r>
          </a:p>
          <a:p>
            <a:pPr lvl="2"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Users either:	Login to </a:t>
            </a:r>
            <a:r>
              <a:rPr lang="en-GB" i="1" spc="-40" dirty="0">
                <a:solidFill>
                  <a:srgbClr val="E60A0A"/>
                </a:solidFill>
              </a:rPr>
              <a:t>remote desktop</a:t>
            </a:r>
            <a:r>
              <a:rPr lang="en-GB" i="1" spc="-100" dirty="0">
                <a:solidFill>
                  <a:srgbClr val="E60A0A"/>
                </a:solidFill>
              </a:rPr>
              <a:t> </a:t>
            </a:r>
            <a:r>
              <a:rPr lang="en-GB" dirty="0" smtClean="0"/>
              <a:t>on </a:t>
            </a:r>
            <a:r>
              <a:rPr lang="en-GB" spc="-50" dirty="0">
                <a:solidFill>
                  <a:srgbClr val="1106E8"/>
                </a:solidFill>
              </a:rPr>
              <a:t>Application </a:t>
            </a:r>
            <a:r>
              <a:rPr lang="en-GB" spc="-50" dirty="0" smtClean="0">
                <a:solidFill>
                  <a:srgbClr val="1106E8"/>
                </a:solidFill>
              </a:rPr>
              <a:t>Server</a:t>
            </a:r>
            <a:r>
              <a:rPr lang="en-GB" dirty="0"/>
              <a:t> (eg Microsoft RDC)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                 or:	Publish Cradle clients to users’ local desktops by:</a:t>
            </a:r>
            <a:br>
              <a:rPr lang="en-GB" dirty="0" smtClean="0"/>
            </a:br>
            <a:r>
              <a:rPr lang="en-GB" dirty="0" smtClean="0"/>
              <a:t>		2X, Ericom, Citrix (or other virtual desktop infrastructure – </a:t>
            </a:r>
            <a:r>
              <a:rPr lang="en-GB" i="1" dirty="0">
                <a:solidFill>
                  <a:srgbClr val="E60A0A"/>
                </a:solidFill>
              </a:rPr>
              <a:t>VDI</a:t>
            </a:r>
            <a:r>
              <a:rPr lang="en-GB" dirty="0" smtClean="0"/>
              <a:t>)</a:t>
            </a:r>
          </a:p>
          <a:p>
            <a:pPr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dirty="0">
                <a:solidFill>
                  <a:srgbClr val="1106E8"/>
                </a:solidFill>
              </a:rPr>
              <a:t>Cradle Server </a:t>
            </a:r>
            <a:r>
              <a:rPr lang="en-GB" dirty="0" smtClean="0"/>
              <a:t>and </a:t>
            </a:r>
            <a:r>
              <a:rPr lang="en-GB" dirty="0">
                <a:solidFill>
                  <a:srgbClr val="1106E8"/>
                </a:solidFill>
              </a:rPr>
              <a:t>Application Server </a:t>
            </a:r>
            <a:r>
              <a:rPr lang="en-GB" dirty="0" smtClean="0"/>
              <a:t>can be the same machine</a:t>
            </a:r>
          </a:p>
          <a:p>
            <a:pPr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GB" b="1" i="1" dirty="0"/>
              <a:t>Cradle clients </a:t>
            </a:r>
            <a:r>
              <a:rPr lang="en-GB" dirty="0"/>
              <a:t>authenticate through Cradle or LDAP (such as </a:t>
            </a:r>
            <a:r>
              <a:rPr lang="en-GB" dirty="0">
                <a:solidFill>
                  <a:srgbClr val="1106E8"/>
                </a:solidFill>
              </a:rPr>
              <a:t>Active Directory</a:t>
            </a:r>
            <a:r>
              <a:rPr lang="en-GB" dirty="0" smtClean="0"/>
              <a:t>)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Performance:</a:t>
            </a:r>
            <a:r>
              <a:rPr lang="en-GB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Advantages</a:t>
            </a:r>
            <a:r>
              <a:rPr lang="en-GB" b="1" dirty="0">
                <a:solidFill>
                  <a:srgbClr val="107FFC"/>
                </a:solidFill>
              </a:rPr>
              <a:t>:</a:t>
            </a:r>
            <a:r>
              <a:rPr lang="en-GB" dirty="0"/>
              <a:t>	</a:t>
            </a:r>
            <a:r>
              <a:rPr lang="en-GB" dirty="0" smtClean="0"/>
              <a:t>Simple maintenance, only 1 or 2 Cradle installations</a:t>
            </a:r>
            <a:br>
              <a:rPr lang="en-GB" dirty="0" smtClean="0"/>
            </a:br>
            <a:r>
              <a:rPr lang="en-GB" dirty="0" smtClean="0"/>
              <a:t>		Only need desktop applications (Office etc) on </a:t>
            </a:r>
            <a:r>
              <a:rPr lang="en-GB" dirty="0">
                <a:solidFill>
                  <a:srgbClr val="1106E8"/>
                </a:solidFill>
              </a:rPr>
              <a:t>Application Server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07FFC"/>
                </a:solidFill>
              </a:rPr>
              <a:t>Disadvantage:</a:t>
            </a:r>
            <a:r>
              <a:rPr lang="en-GB" dirty="0"/>
              <a:t>	</a:t>
            </a:r>
            <a:r>
              <a:rPr lang="en-GB" dirty="0" smtClean="0"/>
              <a:t>May need new or upgraded hardware for the server(s)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Local Network – Centralised </a:t>
            </a:r>
            <a:r>
              <a:rPr lang="en-GB" dirty="0" smtClean="0"/>
              <a:t>Clients: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6787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servers installed on </a:t>
            </a:r>
            <a:r>
              <a:rPr lang="en-GB" dirty="0">
                <a:solidFill>
                  <a:srgbClr val="1106E8"/>
                </a:solidFill>
              </a:rPr>
              <a:t>Cradle Server</a:t>
            </a:r>
            <a:r>
              <a:rPr lang="en-GB" dirty="0" smtClean="0"/>
              <a:t>, Cradle clients installed on users’ computers: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Remote Users – Remote Clients	5</a:t>
            </a:r>
            <a:endParaRPr lang="en-GB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1349999" y="1828800"/>
            <a:ext cx="6941371" cy="3673481"/>
            <a:chOff x="1349999" y="1465447"/>
            <a:chExt cx="6941371" cy="3673481"/>
          </a:xfrm>
        </p:grpSpPr>
        <p:grpSp>
          <p:nvGrpSpPr>
            <p:cNvPr id="119" name="Group 118"/>
            <p:cNvGrpSpPr/>
            <p:nvPr/>
          </p:nvGrpSpPr>
          <p:grpSpPr>
            <a:xfrm>
              <a:off x="6590101" y="4806231"/>
              <a:ext cx="1701269" cy="332697"/>
              <a:chOff x="6629400" y="4806231"/>
              <a:chExt cx="1701269" cy="332697"/>
            </a:xfrm>
          </p:grpSpPr>
          <p:sp>
            <p:nvSpPr>
              <p:cNvPr id="339" name="Rectangle 338"/>
              <p:cNvSpPr/>
              <p:nvPr/>
            </p:nvSpPr>
            <p:spPr>
              <a:xfrm>
                <a:off x="6629400" y="4806231"/>
                <a:ext cx="1701269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40" name="Straight Connector 339"/>
              <p:cNvCxnSpPr/>
              <p:nvPr/>
            </p:nvCxnSpPr>
            <p:spPr>
              <a:xfrm flipH="1">
                <a:off x="6662408" y="49112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6662408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42" name="TextBox 341"/>
              <p:cNvSpPr txBox="1"/>
              <p:nvPr/>
            </p:nvSpPr>
            <p:spPr>
              <a:xfrm>
                <a:off x="6987379" y="4818888"/>
                <a:ext cx="12262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communications</a:t>
                </a:r>
              </a:p>
              <a:p>
                <a:r>
                  <a:rPr lang="en-GB" sz="1000" dirty="0" smtClean="0"/>
                  <a:t>VPN communications</a:t>
                </a:r>
                <a:endParaRPr lang="en-GB" sz="1000" dirty="0"/>
              </a:p>
            </p:txBody>
          </p:sp>
        </p:grpSp>
        <p:grpSp>
          <p:nvGrpSpPr>
            <p:cNvPr id="120" name="Group 119"/>
            <p:cNvGrpSpPr/>
            <p:nvPr/>
          </p:nvGrpSpPr>
          <p:grpSpPr>
            <a:xfrm>
              <a:off x="1349999" y="1485120"/>
              <a:ext cx="1159500" cy="1723719"/>
              <a:chOff x="1905674" y="1485120"/>
              <a:chExt cx="1159500" cy="1723719"/>
            </a:xfrm>
          </p:grpSpPr>
          <p:grpSp>
            <p:nvGrpSpPr>
              <p:cNvPr id="330" name="Group 329"/>
              <p:cNvGrpSpPr/>
              <p:nvPr/>
            </p:nvGrpSpPr>
            <p:grpSpPr>
              <a:xfrm>
                <a:off x="1905674" y="2151836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337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8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31" name="Group 330"/>
              <p:cNvGrpSpPr/>
              <p:nvPr/>
            </p:nvGrpSpPr>
            <p:grpSpPr>
              <a:xfrm>
                <a:off x="1929750" y="1485120"/>
                <a:ext cx="1111349" cy="554427"/>
                <a:chOff x="1929750" y="1468392"/>
                <a:chExt cx="1111349" cy="554427"/>
              </a:xfrm>
            </p:grpSpPr>
            <p:sp>
              <p:nvSpPr>
                <p:cNvPr id="332" name="Rounded Rectangular Callout 331"/>
                <p:cNvSpPr/>
                <p:nvPr/>
              </p:nvSpPr>
              <p:spPr>
                <a:xfrm>
                  <a:off x="1929750" y="1468392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33" name="Group 332"/>
                <p:cNvGrpSpPr/>
                <p:nvPr/>
              </p:nvGrpSpPr>
              <p:grpSpPr>
                <a:xfrm>
                  <a:off x="2032391" y="1599173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334" name="Picture 333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35" name="Picture 334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36" name="Picture 335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21" name="Group 120"/>
            <p:cNvGrpSpPr/>
            <p:nvPr/>
          </p:nvGrpSpPr>
          <p:grpSpPr>
            <a:xfrm>
              <a:off x="1398150" y="3430468"/>
              <a:ext cx="1111349" cy="1586138"/>
              <a:chOff x="1953825" y="3430468"/>
              <a:chExt cx="1111349" cy="1586138"/>
            </a:xfrm>
          </p:grpSpPr>
          <p:grpSp>
            <p:nvGrpSpPr>
              <p:cNvPr id="321" name="Group 320"/>
              <p:cNvGrpSpPr/>
              <p:nvPr/>
            </p:nvGrpSpPr>
            <p:grpSpPr>
              <a:xfrm>
                <a:off x="2024486" y="4102206"/>
                <a:ext cx="938019" cy="914400"/>
                <a:chOff x="2024486" y="4102206"/>
                <a:chExt cx="938019" cy="914400"/>
              </a:xfrm>
            </p:grpSpPr>
            <p:pic>
              <p:nvPicPr>
                <p:cNvPr id="328" name="Picture 32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024486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29" name="Picture 32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06590">
                  <a:off x="2148920" y="4189402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322" name="Group 321"/>
              <p:cNvGrpSpPr/>
              <p:nvPr/>
            </p:nvGrpSpPr>
            <p:grpSpPr>
              <a:xfrm>
                <a:off x="1953825" y="3430468"/>
                <a:ext cx="1111349" cy="554427"/>
                <a:chOff x="1929750" y="3413740"/>
                <a:chExt cx="1111349" cy="554427"/>
              </a:xfrm>
            </p:grpSpPr>
            <p:sp>
              <p:nvSpPr>
                <p:cNvPr id="323" name="Rounded Rectangular Callout 322"/>
                <p:cNvSpPr/>
                <p:nvPr/>
              </p:nvSpPr>
              <p:spPr>
                <a:xfrm>
                  <a:off x="1929750" y="3413740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24" name="Group 323"/>
                <p:cNvGrpSpPr/>
                <p:nvPr/>
              </p:nvGrpSpPr>
              <p:grpSpPr>
                <a:xfrm>
                  <a:off x="2032796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325" name="Picture 324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26" name="Picture 32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27" name="Picture 32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122" name="Straight Connector 121"/>
            <p:cNvCxnSpPr/>
            <p:nvPr/>
          </p:nvCxnSpPr>
          <p:spPr>
            <a:xfrm flipV="1">
              <a:off x="5030738" y="3571286"/>
              <a:ext cx="1828800" cy="445293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5035136" y="2772522"/>
              <a:ext cx="1849925" cy="555037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V="1">
              <a:off x="5011688" y="3561249"/>
              <a:ext cx="1873373" cy="45533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5" name="Group 124"/>
            <p:cNvGrpSpPr/>
            <p:nvPr/>
          </p:nvGrpSpPr>
          <p:grpSpPr>
            <a:xfrm>
              <a:off x="6146877" y="1465447"/>
              <a:ext cx="1700045" cy="2570095"/>
              <a:chOff x="6146877" y="1465447"/>
              <a:chExt cx="1700045" cy="2570095"/>
            </a:xfrm>
          </p:grpSpPr>
          <p:sp>
            <p:nvSpPr>
              <p:cNvPr id="305" name="TextBox 304"/>
              <p:cNvSpPr txBox="1"/>
              <p:nvPr/>
            </p:nvSpPr>
            <p:spPr>
              <a:xfrm>
                <a:off x="6816194" y="3850876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pic>
            <p:nvPicPr>
              <p:cNvPr id="307" name="Picture 30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82012" y="2247560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309" name="Group 308"/>
              <p:cNvGrpSpPr/>
              <p:nvPr/>
            </p:nvGrpSpPr>
            <p:grpSpPr>
              <a:xfrm>
                <a:off x="6146877" y="2156008"/>
                <a:ext cx="533398" cy="472799"/>
                <a:chOff x="3557736" y="2158954"/>
                <a:chExt cx="533398" cy="472799"/>
              </a:xfrm>
            </p:grpSpPr>
            <p:sp>
              <p:nvSpPr>
                <p:cNvPr id="319" name="Rounded Rectangular Callout 318"/>
                <p:cNvSpPr/>
                <p:nvPr/>
              </p:nvSpPr>
              <p:spPr>
                <a:xfrm>
                  <a:off x="3557736" y="2158954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320" name="Picture 31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72035" y="2253554"/>
                  <a:ext cx="301752" cy="301752"/>
                </a:xfrm>
                <a:prstGeom prst="rect">
                  <a:avLst/>
                </a:prstGeom>
              </p:spPr>
            </p:pic>
          </p:grpSp>
          <p:grpSp>
            <p:nvGrpSpPr>
              <p:cNvPr id="310" name="Group 309"/>
              <p:cNvGrpSpPr/>
              <p:nvPr/>
            </p:nvGrpSpPr>
            <p:grpSpPr>
              <a:xfrm>
                <a:off x="6470860" y="1465447"/>
                <a:ext cx="1376062" cy="621130"/>
                <a:chOff x="4635661" y="1463041"/>
                <a:chExt cx="1376062" cy="621130"/>
              </a:xfrm>
            </p:grpSpPr>
            <p:sp>
              <p:nvSpPr>
                <p:cNvPr id="311" name="Rounded Rectangular Callout 310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7495"/>
                    <a:gd name="adj2" fmla="val 10865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12" name="Group 311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313" name="Oval 312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14" name="Oval 313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315" name="Group 314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316" name="Picture 315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7" name="Picture 316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8" name="Picture 317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26" name="Group 125"/>
            <p:cNvGrpSpPr/>
            <p:nvPr/>
          </p:nvGrpSpPr>
          <p:grpSpPr>
            <a:xfrm>
              <a:off x="3359025" y="3697762"/>
              <a:ext cx="1676111" cy="1168632"/>
              <a:chOff x="3359025" y="3697762"/>
              <a:chExt cx="1676111" cy="1168632"/>
            </a:xfrm>
          </p:grpSpPr>
          <p:grpSp>
            <p:nvGrpSpPr>
              <p:cNvPr id="217" name="Group 216"/>
              <p:cNvGrpSpPr/>
              <p:nvPr/>
            </p:nvGrpSpPr>
            <p:grpSpPr>
              <a:xfrm>
                <a:off x="3359025" y="3697762"/>
                <a:ext cx="1676111" cy="1030887"/>
                <a:chOff x="382170" y="2990850"/>
                <a:chExt cx="3809710" cy="2343150"/>
              </a:xfrm>
              <a:scene3d>
                <a:camera prst="perspectiveContrastingLeftFacing" fov="3300000">
                  <a:rot lat="924000" lon="3000000" rev="0"/>
                </a:camera>
                <a:lightRig rig="threePt" dir="t"/>
              </a:scene3d>
            </p:grpSpPr>
            <p:grpSp>
              <p:nvGrpSpPr>
                <p:cNvPr id="258" name="Group 257"/>
                <p:cNvGrpSpPr/>
                <p:nvPr/>
              </p:nvGrpSpPr>
              <p:grpSpPr>
                <a:xfrm>
                  <a:off x="382170" y="3933824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301" name="Rectangle 300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2" name="Rectangle 301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3" name="Rectangle 302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3" name="Group 272"/>
                <p:cNvGrpSpPr/>
                <p:nvPr/>
              </p:nvGrpSpPr>
              <p:grpSpPr>
                <a:xfrm>
                  <a:off x="382171" y="4405311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295" name="Rectangle 294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6" name="Rectangle 295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7" name="Rectangle 296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8" name="Rectangle 297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9" name="Rectangle 298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6" name="Group 275"/>
                <p:cNvGrpSpPr/>
                <p:nvPr/>
              </p:nvGrpSpPr>
              <p:grpSpPr>
                <a:xfrm>
                  <a:off x="382170" y="299085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90" name="Rectangle 289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2" name="Rectangle 291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3" name="Rectangle 292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4" name="Rectangle 293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7" name="Group 276"/>
                <p:cNvGrpSpPr/>
                <p:nvPr/>
              </p:nvGrpSpPr>
              <p:grpSpPr>
                <a:xfrm>
                  <a:off x="382171" y="3462337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284" name="Rectangle 283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5" name="Rectangle 284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6" name="Rectangle 285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9" name="Rectangle 288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8" name="Group 277"/>
                <p:cNvGrpSpPr/>
                <p:nvPr/>
              </p:nvGrpSpPr>
              <p:grpSpPr>
                <a:xfrm>
                  <a:off x="382170" y="487680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79" name="Rectangle 278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</p:grpSp>
          <p:sp>
            <p:nvSpPr>
              <p:cNvPr id="218" name="TextBox 217"/>
              <p:cNvSpPr txBox="1"/>
              <p:nvPr/>
            </p:nvSpPr>
            <p:spPr>
              <a:xfrm>
                <a:off x="3710574" y="4681728"/>
                <a:ext cx="48596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Firewall</a:t>
                </a:r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359025" y="2128192"/>
              <a:ext cx="1676111" cy="1172980"/>
              <a:chOff x="3359025" y="2128192"/>
              <a:chExt cx="1676111" cy="1172980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3359025" y="2128192"/>
                <a:ext cx="1676111" cy="1030887"/>
                <a:chOff x="382170" y="2990850"/>
                <a:chExt cx="3809710" cy="2343150"/>
              </a:xfrm>
              <a:scene3d>
                <a:camera prst="perspectiveContrastingLeftFacing" fov="3300000">
                  <a:rot lat="924000" lon="3000000" rev="0"/>
                </a:camera>
                <a:lightRig rig="threePt" dir="t"/>
              </a:scene3d>
            </p:grpSpPr>
            <p:grpSp>
              <p:nvGrpSpPr>
                <p:cNvPr id="138" name="Group 137"/>
                <p:cNvGrpSpPr/>
                <p:nvPr/>
              </p:nvGrpSpPr>
              <p:grpSpPr>
                <a:xfrm>
                  <a:off x="382170" y="3933824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09" name="Rectangle 208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39" name="Group 138"/>
                <p:cNvGrpSpPr/>
                <p:nvPr/>
              </p:nvGrpSpPr>
              <p:grpSpPr>
                <a:xfrm>
                  <a:off x="382171" y="4405311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161" name="Rectangle 160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0" name="Group 139"/>
                <p:cNvGrpSpPr/>
                <p:nvPr/>
              </p:nvGrpSpPr>
              <p:grpSpPr>
                <a:xfrm>
                  <a:off x="382170" y="299085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154" name="Rectangle 153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1" name="Group 140"/>
                <p:cNvGrpSpPr/>
                <p:nvPr/>
              </p:nvGrpSpPr>
              <p:grpSpPr>
                <a:xfrm>
                  <a:off x="382171" y="3462337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148" name="Rectangle 147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2" name="Group 141"/>
                <p:cNvGrpSpPr/>
                <p:nvPr/>
              </p:nvGrpSpPr>
              <p:grpSpPr>
                <a:xfrm>
                  <a:off x="382170" y="487680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143" name="Rectangle 142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</p:grpSp>
          <p:sp>
            <p:nvSpPr>
              <p:cNvPr id="137" name="TextBox 136"/>
              <p:cNvSpPr txBox="1"/>
              <p:nvPr/>
            </p:nvSpPr>
            <p:spPr>
              <a:xfrm>
                <a:off x="3710574" y="3116506"/>
                <a:ext cx="48596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Firewall</a:t>
                </a:r>
              </a:p>
            </p:txBody>
          </p:sp>
        </p:grpSp>
        <p:cxnSp>
          <p:nvCxnSpPr>
            <p:cNvPr id="128" name="Straight Connector 127"/>
            <p:cNvCxnSpPr/>
            <p:nvPr/>
          </p:nvCxnSpPr>
          <p:spPr>
            <a:xfrm flipV="1">
              <a:off x="2391507" y="2600640"/>
              <a:ext cx="1929618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2442319" y="4185648"/>
              <a:ext cx="1833562" cy="538752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2391507" y="4175358"/>
              <a:ext cx="1929618" cy="565454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0355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</Template>
  <TotalTime>387</TotalTime>
  <Words>586</Words>
  <Application>Microsoft Office PowerPoint</Application>
  <PresentationFormat>On-screen Show (4:3)</PresentationFormat>
  <Paragraphs>188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layout</vt:lpstr>
      <vt:lpstr>Cradle Installation</vt:lpstr>
      <vt:lpstr>Contents</vt:lpstr>
      <vt:lpstr>Software Components 1</vt:lpstr>
      <vt:lpstr>Single-User Installation 2</vt:lpstr>
      <vt:lpstr>Local Network – Local Clients 3</vt:lpstr>
      <vt:lpstr>Local Network – Local Clients: 2</vt:lpstr>
      <vt:lpstr>Local Network – Centralised Clients 4</vt:lpstr>
      <vt:lpstr>Local Network – Centralised Clients: 2</vt:lpstr>
      <vt:lpstr>Remote Users – Remote Clients 5</vt:lpstr>
      <vt:lpstr>Remote Users – Remote Clients: 2</vt:lpstr>
      <vt:lpstr>Remote Users – Centralised Clients 6</vt:lpstr>
      <vt:lpstr>Remote Users – Centralised Clients: 2</vt:lpstr>
      <vt:lpstr>Direct Web Connections 7</vt:lpstr>
      <vt:lpstr>Direct Web Connections: 2</vt:lpstr>
      <vt:lpstr>Using Proxy Servers 8</vt:lpstr>
      <vt:lpstr>Direct Web Connections: 2</vt:lpstr>
      <vt:lpstr>Slide 16</vt:lpstr>
    </vt:vector>
  </TitlesOfParts>
  <Company>Structured Software Systems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Jan Lamb</cp:lastModifiedBy>
  <cp:revision>17</cp:revision>
  <dcterms:created xsi:type="dcterms:W3CDTF">2015-10-09T20:40:34Z</dcterms:created>
  <dcterms:modified xsi:type="dcterms:W3CDTF">2023-01-27T10:46:21Z</dcterms:modified>
</cp:coreProperties>
</file>