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Default Extension="gif" ContentType="image/gif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06E8"/>
    <a:srgbClr val="0A0AB2"/>
    <a:srgbClr val="595959"/>
    <a:srgbClr val="E60A0A"/>
    <a:srgbClr val="B4FFFF"/>
    <a:srgbClr val="A8FFFF"/>
    <a:srgbClr val="C0FFFF"/>
    <a:srgbClr val="4169E1"/>
    <a:srgbClr val="FFFFFF"/>
    <a:srgbClr val="E6E6F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3934" autoAdjust="0"/>
    <p:restoredTop sz="94660"/>
  </p:normalViewPr>
  <p:slideViewPr>
    <p:cSldViewPr>
      <p:cViewPr varScale="1">
        <p:scale>
          <a:sx n="114" d="100"/>
          <a:sy n="114" d="100"/>
        </p:scale>
        <p:origin x="-17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2" d="100"/>
          <a:sy n="102" d="100"/>
        </p:scale>
        <p:origin x="-2454" y="-9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 smtClean="0"/>
              <a:t>3SL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GB" altLang="en-US" dirty="0" smtClean="0"/>
              <a:t>www.threesl.com</a:t>
            </a:r>
            <a:endParaRPr lang="en-GB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altLang="en-US" dirty="0" smtClean="0"/>
              <a:t>RR020/02: August 2016</a:t>
            </a:r>
            <a:endParaRPr lang="en-GB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4157B6-9D33-4E76-9F7F-FB4A840A935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590839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 smtClean="0"/>
              <a:t>3SL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GB" dirty="0" smtClean="0"/>
              <a:t>www.threesl.com</a:t>
            </a:r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altLang="en-US" dirty="0" smtClean="0"/>
              <a:t>RR020/02: August 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E3366-9D77-45E2-936F-22F8B8D4385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541543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 URL for video RC07301 is</a:t>
            </a:r>
            <a:r>
              <a:rPr lang="en-GB" baseline="0" dirty="0" smtClean="0"/>
              <a:t>: </a:t>
            </a:r>
            <a:r>
              <a:rPr lang="en-GB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http://youtu.be/1sTGji-V3K8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E3366-9D77-45E2-936F-22F8B8D43854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9213079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The URL for video RC06401 is</a:t>
            </a:r>
            <a:r>
              <a:rPr lang="en-GB" baseline="0" dirty="0" smtClean="0"/>
              <a:t>: </a:t>
            </a:r>
            <a:r>
              <a:rPr lang="en-GB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http://youtu.be/Xw6QYNWeJMY</a:t>
            </a:r>
            <a:endParaRPr lang="en-GB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The URL for video RC06501 is</a:t>
            </a:r>
            <a:r>
              <a:rPr lang="en-GB" baseline="0" dirty="0" smtClean="0"/>
              <a:t>: </a:t>
            </a:r>
            <a:r>
              <a:rPr lang="en-GB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http://youtu.be/fBbBM4rnQpw</a:t>
            </a: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E3366-9D77-45E2-936F-22F8B8D43854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1222423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 URL for video RC06601 is</a:t>
            </a:r>
            <a:r>
              <a:rPr lang="en-GB" baseline="0" dirty="0" smtClean="0"/>
              <a:t>: </a:t>
            </a:r>
            <a:r>
              <a:rPr lang="en-GB" dirty="0" smtClean="0"/>
              <a:t>http://youtu.be/Eug3thtuS2Q</a:t>
            </a:r>
          </a:p>
          <a:p>
            <a:r>
              <a:rPr lang="en-GB" dirty="0" smtClean="0"/>
              <a:t>The URL for video RC06701 is</a:t>
            </a:r>
            <a:r>
              <a:rPr lang="en-GB" baseline="0" dirty="0" smtClean="0"/>
              <a:t>: </a:t>
            </a:r>
            <a:r>
              <a:rPr lang="en-GB" dirty="0" smtClean="0"/>
              <a:t>http://youtu.be/rg64dFHXSr0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E3366-9D77-45E2-936F-22F8B8D43854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5352969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 URL for video RC06601 is</a:t>
            </a:r>
            <a:r>
              <a:rPr lang="en-GB" baseline="0" dirty="0" smtClean="0"/>
              <a:t>: </a:t>
            </a:r>
            <a:r>
              <a:rPr lang="en-GB" dirty="0" smtClean="0"/>
              <a:t>http://youtu.be/Eug3thtuS2Q</a:t>
            </a:r>
          </a:p>
          <a:p>
            <a:r>
              <a:rPr lang="en-GB" dirty="0" smtClean="0"/>
              <a:t>The URL for video RC06701 is</a:t>
            </a:r>
            <a:r>
              <a:rPr lang="en-GB" baseline="0" dirty="0" smtClean="0"/>
              <a:t>: </a:t>
            </a:r>
            <a:r>
              <a:rPr lang="en-GB" dirty="0" smtClean="0"/>
              <a:t>http://youtu.be/rg64dFHXSr0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E3366-9D77-45E2-936F-22F8B8D43854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1604933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 URL for video RC06601 is</a:t>
            </a:r>
            <a:r>
              <a:rPr lang="en-GB" baseline="0" dirty="0" smtClean="0"/>
              <a:t>: </a:t>
            </a:r>
            <a:r>
              <a:rPr lang="en-GB" dirty="0" smtClean="0"/>
              <a:t>http://youtu.be/Eug3thtuS2Q</a:t>
            </a:r>
          </a:p>
          <a:p>
            <a:r>
              <a:rPr lang="en-GB" dirty="0" smtClean="0"/>
              <a:t>The URL for video RC06701 is</a:t>
            </a:r>
            <a:r>
              <a:rPr lang="en-GB" baseline="0" dirty="0" smtClean="0"/>
              <a:t>: </a:t>
            </a:r>
            <a:r>
              <a:rPr lang="en-GB" dirty="0" smtClean="0"/>
              <a:t>http://youtu.be/rg64dFHXSr0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E3366-9D77-45E2-936F-22F8B8D43854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1143609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 URL for video RC06601 is</a:t>
            </a:r>
            <a:r>
              <a:rPr lang="en-GB" baseline="0" dirty="0" smtClean="0"/>
              <a:t>: </a:t>
            </a:r>
            <a:r>
              <a:rPr lang="en-GB" dirty="0" smtClean="0"/>
              <a:t>http://youtu.be/Eug3thtuS2Q</a:t>
            </a:r>
          </a:p>
          <a:p>
            <a:r>
              <a:rPr lang="en-GB" dirty="0" smtClean="0"/>
              <a:t>The URL for video RC06701 is</a:t>
            </a:r>
            <a:r>
              <a:rPr lang="en-GB" baseline="0" dirty="0" smtClean="0"/>
              <a:t>: </a:t>
            </a:r>
            <a:r>
              <a:rPr lang="en-GB" dirty="0" smtClean="0"/>
              <a:t>http://youtu.be/rg64dFHXSr0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E3366-9D77-45E2-936F-22F8B8D43854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8226779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The URL for video RC06701 is</a:t>
            </a:r>
            <a:r>
              <a:rPr lang="en-GB" baseline="0" dirty="0" smtClean="0"/>
              <a:t>: </a:t>
            </a:r>
            <a:r>
              <a:rPr lang="en-GB" dirty="0" smtClean="0"/>
              <a:t>http://youtu.be/rg64dFHXSr0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E3366-9D77-45E2-936F-22F8B8D43854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381900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The URL for video RC06701 is</a:t>
            </a:r>
            <a:r>
              <a:rPr lang="en-GB" baseline="0" dirty="0" smtClean="0"/>
              <a:t>: </a:t>
            </a:r>
            <a:r>
              <a:rPr lang="en-GB" dirty="0" smtClean="0"/>
              <a:t>http://youtu.be/rg64dFHXSr0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E3366-9D77-45E2-936F-22F8B8D43854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803482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4041648"/>
            <a:ext cx="2044598" cy="1664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977798"/>
            <a:ext cx="8229600" cy="553998"/>
          </a:xfrm>
          <a:noFill/>
        </p:spPr>
        <p:txBody>
          <a:bodyPr wrap="square" lIns="0" tIns="0" rIns="91440" bIns="0" anchor="b" anchorCtr="0">
            <a:sp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9" y="3531373"/>
            <a:ext cx="8229600" cy="307777"/>
          </a:xfrm>
          <a:noFill/>
        </p:spPr>
        <p:txBody>
          <a:bodyPr wrap="square" lIns="0" tIns="0" rIns="91440" bIns="0">
            <a:spAutoFit/>
          </a:bodyPr>
          <a:lstStyle>
            <a:lvl1pPr marL="0" indent="0" algn="l">
              <a:buNone/>
              <a:defRPr sz="2000">
                <a:solidFill>
                  <a:srgbClr val="59595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3" name="Picture 3" descr="D:\images\issued\Logos\Logo Medium.gi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1778" y="457200"/>
            <a:ext cx="1026986" cy="54051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4" name="Straight Connector 73"/>
          <p:cNvCxnSpPr/>
          <p:nvPr userDrawn="1"/>
        </p:nvCxnSpPr>
        <p:spPr>
          <a:xfrm>
            <a:off x="457200" y="3899535"/>
            <a:ext cx="5486400" cy="0"/>
          </a:xfrm>
          <a:prstGeom prst="line">
            <a:avLst/>
          </a:prstGeom>
          <a:solidFill>
            <a:srgbClr val="107FFC"/>
          </a:solidFill>
          <a:ln w="38100">
            <a:solidFill>
              <a:srgbClr val="107F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5" name="Group 4"/>
          <p:cNvGrpSpPr/>
          <p:nvPr userDrawn="1"/>
        </p:nvGrpSpPr>
        <p:grpSpPr>
          <a:xfrm>
            <a:off x="-6994" y="-169"/>
            <a:ext cx="4502954" cy="2256248"/>
            <a:chOff x="-6994" y="-169"/>
            <a:chExt cx="4502954" cy="2256248"/>
          </a:xfrm>
        </p:grpSpPr>
        <p:pic>
          <p:nvPicPr>
            <p:cNvPr id="1026" name="Picture 2"/>
            <p:cNvPicPr>
              <a:picLocks noChangeAspect="1" noChangeArrowheads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6994" y="-169"/>
              <a:ext cx="4502954" cy="2256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7" name="Picture 3"/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8601" y="228600"/>
              <a:ext cx="901996" cy="16110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61" name="Group 60"/>
            <p:cNvGrpSpPr/>
            <p:nvPr userDrawn="1"/>
          </p:nvGrpSpPr>
          <p:grpSpPr>
            <a:xfrm>
              <a:off x="1124712" y="285441"/>
              <a:ext cx="1936428" cy="875270"/>
              <a:chOff x="1124712" y="285441"/>
              <a:chExt cx="1936428" cy="875270"/>
            </a:xfrm>
          </p:grpSpPr>
          <p:sp>
            <p:nvSpPr>
              <p:cNvPr id="57" name="TextBox 56"/>
              <p:cNvSpPr txBox="1"/>
              <p:nvPr userDrawn="1"/>
            </p:nvSpPr>
            <p:spPr>
              <a:xfrm>
                <a:off x="1124712" y="285441"/>
                <a:ext cx="1936428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3600" b="1" kern="1200" dirty="0" smtClean="0">
                    <a:solidFill>
                      <a:srgbClr val="0A0AB2"/>
                    </a:solidFill>
                    <a:latin typeface="Helvetica" pitchFamily="34" charset="0"/>
                    <a:ea typeface="+mn-ea"/>
                    <a:cs typeface="Tahoma" panose="020B0604030504040204" pitchFamily="34" charset="0"/>
                  </a:rPr>
                  <a:t>Cradle-</a:t>
                </a:r>
                <a:r>
                  <a:rPr lang="en-GB" sz="5400" b="1" i="1" kern="1200" dirty="0" smtClean="0">
                    <a:solidFill>
                      <a:srgbClr val="0A0AB2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7</a:t>
                </a:r>
              </a:p>
            </p:txBody>
          </p:sp>
          <p:sp>
            <p:nvSpPr>
              <p:cNvPr id="4" name="Rectangle 3"/>
              <p:cNvSpPr/>
              <p:nvPr userDrawn="1"/>
            </p:nvSpPr>
            <p:spPr>
              <a:xfrm>
                <a:off x="1124712" y="991434"/>
                <a:ext cx="1559722" cy="169277"/>
              </a:xfrm>
              <a:prstGeom prst="rect">
                <a:avLst/>
              </a:prstGeom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GB" sz="1100" b="0" i="1" kern="1200" dirty="0" smtClean="0">
                    <a:solidFill>
                      <a:srgbClr val="0A0AB2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From concept to creation…</a:t>
                </a:r>
                <a:endParaRPr lang="en-GB" sz="1100" b="0" i="1" kern="1200" dirty="0">
                  <a:solidFill>
                    <a:srgbClr val="0A0AB2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8" name="Group 17"/>
          <p:cNvGrpSpPr/>
          <p:nvPr userDrawn="1"/>
        </p:nvGrpSpPr>
        <p:grpSpPr>
          <a:xfrm>
            <a:off x="0" y="5715000"/>
            <a:ext cx="9144000" cy="1143000"/>
            <a:chOff x="0" y="5715000"/>
            <a:chExt cx="9144000" cy="1143000"/>
          </a:xfrm>
        </p:grpSpPr>
        <p:sp>
          <p:nvSpPr>
            <p:cNvPr id="19" name="Rectangle 18"/>
            <p:cNvSpPr/>
            <p:nvPr userDrawn="1"/>
          </p:nvSpPr>
          <p:spPr>
            <a:xfrm>
              <a:off x="0" y="5715000"/>
              <a:ext cx="9144000" cy="114300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endParaRPr lang="en-GB" sz="1000" dirty="0">
                <a:solidFill>
                  <a:prstClr val="white"/>
                </a:solidFill>
              </a:endParaRPr>
            </a:p>
          </p:txBody>
        </p:sp>
        <p:sp>
          <p:nvSpPr>
            <p:cNvPr id="20" name="TextBox 19"/>
            <p:cNvSpPr txBox="1"/>
            <p:nvPr userDrawn="1"/>
          </p:nvSpPr>
          <p:spPr>
            <a:xfrm>
              <a:off x="5931568" y="5840354"/>
              <a:ext cx="1582164" cy="718145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r"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Structured Software Systems Ltd (3SL)</a:t>
              </a:r>
            </a:p>
            <a:p>
              <a:pPr algn="r"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Suite 2, 22a Duke Street</a:t>
              </a:r>
            </a:p>
            <a:p>
              <a:pPr algn="r"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Barrow-in-Furness</a:t>
              </a:r>
            </a:p>
            <a:p>
              <a:pPr algn="r"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Cumbria LA14 1HH, UK</a:t>
              </a:r>
            </a:p>
            <a:p>
              <a:pPr algn="r">
                <a:lnSpc>
                  <a:spcPts val="800"/>
                </a:lnSpc>
              </a:pPr>
              <a:r>
                <a:rPr lang="de-DE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Tel: +44 (0) 1229 838867</a:t>
              </a:r>
            </a:p>
            <a:p>
              <a:pPr algn="r">
                <a:lnSpc>
                  <a:spcPts val="800"/>
                </a:lnSpc>
              </a:pPr>
              <a:r>
                <a:rPr lang="fr-FR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Fax: +44 (0) 1229 870096</a:t>
              </a:r>
            </a:p>
            <a:p>
              <a:pPr algn="r">
                <a:lnSpc>
                  <a:spcPts val="800"/>
                </a:lnSpc>
              </a:pPr>
              <a:r>
                <a:rPr lang="nl-NL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Regd: 2153654 VAT: GB 473 2757 28</a:t>
              </a:r>
            </a:p>
          </p:txBody>
        </p:sp>
        <p:sp>
          <p:nvSpPr>
            <p:cNvPr id="21" name="TextBox 20"/>
            <p:cNvSpPr txBox="1"/>
            <p:nvPr userDrawn="1"/>
          </p:nvSpPr>
          <p:spPr>
            <a:xfrm>
              <a:off x="457201" y="5840353"/>
              <a:ext cx="3012043" cy="3077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© 2023 Structured Software Systems Limited (“3SL”). All rights reserved.</a:t>
              </a:r>
            </a:p>
            <a:p>
              <a:pPr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Cradle® is a registered trademark of 3SL in the UK and other countries.</a:t>
              </a:r>
            </a:p>
            <a:p>
              <a:pPr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All other trademarks are the property of their respective owners.</a:t>
              </a:r>
            </a:p>
          </p:txBody>
        </p:sp>
        <p:sp>
          <p:nvSpPr>
            <p:cNvPr id="22" name="TextBox 21"/>
            <p:cNvSpPr txBox="1"/>
            <p:nvPr userDrawn="1"/>
          </p:nvSpPr>
          <p:spPr>
            <a:xfrm>
              <a:off x="457201" y="6250722"/>
              <a:ext cx="1069203" cy="3077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https://www.threesl.com</a:t>
              </a:r>
            </a:p>
            <a:p>
              <a:pPr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salesdetails@threesl.com</a:t>
              </a:r>
            </a:p>
            <a:p>
              <a:pPr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support@threesl.com</a:t>
              </a:r>
            </a:p>
          </p:txBody>
        </p:sp>
        <p:cxnSp>
          <p:nvCxnSpPr>
            <p:cNvPr id="23" name="Straight Connector 22"/>
            <p:cNvCxnSpPr/>
            <p:nvPr userDrawn="1"/>
          </p:nvCxnSpPr>
          <p:spPr>
            <a:xfrm>
              <a:off x="0" y="5718976"/>
              <a:ext cx="9144000" cy="0"/>
            </a:xfrm>
            <a:prstGeom prst="line">
              <a:avLst/>
            </a:prstGeom>
            <a:solidFill>
              <a:srgbClr val="FF6600"/>
            </a:solidFill>
            <a:ln w="38100"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pic>
          <p:nvPicPr>
            <p:cNvPr id="24" name="Picture 2"/>
            <p:cNvPicPr>
              <a:picLocks noChangeAspect="1" noChangeArrowheads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9271" y="5840352"/>
              <a:ext cx="1240128" cy="889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="" xmlns:p14="http://schemas.microsoft.com/office/powerpoint/2010/main" val="39669773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457200" indent="-457200">
              <a:buFont typeface="Arial" panose="020B0604020202020204" pitchFamily="34" charset="0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8229600" algn="r"/>
              </a:tabLst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14400"/>
            <a:ext cx="8229600" cy="0"/>
          </a:xfrm>
          <a:prstGeom prst="line">
            <a:avLst/>
          </a:prstGeom>
          <a:solidFill>
            <a:srgbClr val="107FFC"/>
          </a:solidFill>
          <a:ln w="25400">
            <a:solidFill>
              <a:srgbClr val="107F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457200" y="6324600"/>
            <a:ext cx="8229600" cy="0"/>
          </a:xfrm>
          <a:prstGeom prst="line">
            <a:avLst/>
          </a:prstGeom>
          <a:solidFill>
            <a:srgbClr val="107FFC"/>
          </a:solidFill>
          <a:ln w="12700">
            <a:solidFill>
              <a:srgbClr val="107F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9" name="Rectangle 8"/>
          <p:cNvSpPr/>
          <p:nvPr userDrawn="1"/>
        </p:nvSpPr>
        <p:spPr>
          <a:xfrm>
            <a:off x="8305800" y="6324600"/>
            <a:ext cx="381000" cy="228600"/>
          </a:xfrm>
          <a:prstGeom prst="rect">
            <a:avLst/>
          </a:prstGeom>
          <a:solidFill>
            <a:srgbClr val="107FFC"/>
          </a:solidFill>
          <a:ln w="12700">
            <a:solidFill>
              <a:srgbClr val="107F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lvl="0"/>
            <a:fld id="{8CE93FF9-21D9-4646-8DC4-EC55FADB4583}" type="slidenum">
              <a:rPr lang="en-GB" sz="1200" smtClean="0">
                <a:solidFill>
                  <a:schemeClr val="bg1"/>
                </a:solidFill>
              </a:rPr>
              <a:pPr lvl="0"/>
              <a:t>‹#›</a:t>
            </a:fld>
            <a:endParaRPr lang="en-GB" sz="1000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443713" y="6329218"/>
            <a:ext cx="1363515" cy="246221"/>
          </a:xfrm>
          <a:prstGeom prst="rect">
            <a:avLst/>
          </a:prstGeom>
        </p:spPr>
        <p:txBody>
          <a:bodyPr wrap="none" lIns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0" kern="1200" dirty="0" smtClean="0">
                <a:solidFill>
                  <a:srgbClr val="0A0AB2"/>
                </a:solidFill>
                <a:latin typeface="+mn-lt"/>
                <a:ea typeface="+mn-ea"/>
                <a:cs typeface="+mn-cs"/>
              </a:rPr>
              <a:t>RR020/03: January 2023</a:t>
            </a:r>
          </a:p>
        </p:txBody>
      </p:sp>
    </p:spTree>
    <p:extLst>
      <p:ext uri="{BB962C8B-B14F-4D97-AF65-F5344CB8AC3E}">
        <p14:creationId xmlns="" xmlns:p14="http://schemas.microsoft.com/office/powerpoint/2010/main" val="13878223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 userDrawn="1"/>
        </p:nvCxnSpPr>
        <p:spPr>
          <a:xfrm>
            <a:off x="457200" y="6324600"/>
            <a:ext cx="8229600" cy="0"/>
          </a:xfrm>
          <a:prstGeom prst="line">
            <a:avLst/>
          </a:prstGeom>
          <a:solidFill>
            <a:srgbClr val="107FFC"/>
          </a:solidFill>
          <a:ln w="12700">
            <a:solidFill>
              <a:srgbClr val="107F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7" name="Rectangle 6"/>
          <p:cNvSpPr/>
          <p:nvPr userDrawn="1"/>
        </p:nvSpPr>
        <p:spPr>
          <a:xfrm>
            <a:off x="8305800" y="6324600"/>
            <a:ext cx="381000" cy="228600"/>
          </a:xfrm>
          <a:prstGeom prst="rect">
            <a:avLst/>
          </a:prstGeom>
          <a:solidFill>
            <a:srgbClr val="107FFC"/>
          </a:solidFill>
          <a:ln w="12700">
            <a:solidFill>
              <a:srgbClr val="107F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lvl="0"/>
            <a:fld id="{8CE93FF9-21D9-4646-8DC4-EC55FADB4583}" type="slidenum">
              <a:rPr lang="en-GB" sz="1200" smtClean="0">
                <a:solidFill>
                  <a:schemeClr val="bg1"/>
                </a:solidFill>
              </a:rPr>
              <a:pPr lvl="0"/>
              <a:t>‹#›</a:t>
            </a:fld>
            <a:endParaRPr lang="en-GB" sz="1000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443713" y="6329218"/>
            <a:ext cx="1363515" cy="246221"/>
          </a:xfrm>
          <a:prstGeom prst="rect">
            <a:avLst/>
          </a:prstGeom>
        </p:spPr>
        <p:txBody>
          <a:bodyPr wrap="none" lIns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0" kern="1200" dirty="0" smtClean="0">
                <a:solidFill>
                  <a:srgbClr val="0A0AB2"/>
                </a:solidFill>
                <a:latin typeface="+mn-lt"/>
                <a:ea typeface="+mn-ea"/>
                <a:cs typeface="+mn-cs"/>
              </a:rPr>
              <a:t>RR020/03: January 2023</a:t>
            </a:r>
          </a:p>
        </p:txBody>
      </p:sp>
    </p:spTree>
    <p:extLst>
      <p:ext uri="{BB962C8B-B14F-4D97-AF65-F5344CB8AC3E}">
        <p14:creationId xmlns="" xmlns:p14="http://schemas.microsoft.com/office/powerpoint/2010/main" val="16394389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17546612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Picture 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4041648"/>
            <a:ext cx="2044598" cy="1664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" name="Picture 3" descr="D:\images\issued\Logos\Logo Medium.gi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1778" y="457200"/>
            <a:ext cx="1026986" cy="54051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0" name="Group 79"/>
          <p:cNvGrpSpPr/>
          <p:nvPr userDrawn="1"/>
        </p:nvGrpSpPr>
        <p:grpSpPr>
          <a:xfrm>
            <a:off x="-6994" y="-169"/>
            <a:ext cx="4502954" cy="2256248"/>
            <a:chOff x="-6994" y="-169"/>
            <a:chExt cx="4502954" cy="2256248"/>
          </a:xfrm>
        </p:grpSpPr>
        <p:pic>
          <p:nvPicPr>
            <p:cNvPr id="81" name="Picture 2"/>
            <p:cNvPicPr>
              <a:picLocks noChangeAspect="1" noChangeArrowheads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6994" y="-169"/>
              <a:ext cx="4502954" cy="2256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" name="Picture 3"/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8601" y="228600"/>
              <a:ext cx="901996" cy="16110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3" name="Group 82"/>
            <p:cNvGrpSpPr/>
            <p:nvPr userDrawn="1"/>
          </p:nvGrpSpPr>
          <p:grpSpPr>
            <a:xfrm>
              <a:off x="1124712" y="285441"/>
              <a:ext cx="1936428" cy="875270"/>
              <a:chOff x="1124712" y="285441"/>
              <a:chExt cx="1936428" cy="875270"/>
            </a:xfrm>
          </p:grpSpPr>
          <p:sp>
            <p:nvSpPr>
              <p:cNvPr id="84" name="TextBox 83"/>
              <p:cNvSpPr txBox="1"/>
              <p:nvPr userDrawn="1"/>
            </p:nvSpPr>
            <p:spPr>
              <a:xfrm>
                <a:off x="1124712" y="285441"/>
                <a:ext cx="1936428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3600" b="1" kern="1200" dirty="0" smtClean="0">
                    <a:solidFill>
                      <a:srgbClr val="0A0AB2"/>
                    </a:solidFill>
                    <a:latin typeface="Helvetica" pitchFamily="34" charset="0"/>
                    <a:ea typeface="+mn-ea"/>
                    <a:cs typeface="Tahoma" panose="020B0604030504040204" pitchFamily="34" charset="0"/>
                  </a:rPr>
                  <a:t>Cradle-</a:t>
                </a:r>
                <a:r>
                  <a:rPr lang="en-GB" sz="5400" b="1" i="1" kern="1200" dirty="0" smtClean="0">
                    <a:solidFill>
                      <a:srgbClr val="0A0AB2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7</a:t>
                </a:r>
              </a:p>
            </p:txBody>
          </p:sp>
          <p:sp>
            <p:nvSpPr>
              <p:cNvPr id="85" name="Rectangle 84"/>
              <p:cNvSpPr/>
              <p:nvPr userDrawn="1"/>
            </p:nvSpPr>
            <p:spPr>
              <a:xfrm>
                <a:off x="1124712" y="991434"/>
                <a:ext cx="1559722" cy="169277"/>
              </a:xfrm>
              <a:prstGeom prst="rect">
                <a:avLst/>
              </a:prstGeom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GB" sz="1100" b="0" i="1" kern="1200" dirty="0" smtClean="0">
                    <a:solidFill>
                      <a:srgbClr val="0A0AB2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From concept to creation…</a:t>
                </a:r>
                <a:endParaRPr lang="en-GB" sz="1100" b="0" i="1" kern="1200" dirty="0">
                  <a:solidFill>
                    <a:srgbClr val="0A0AB2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5" name="Group 14"/>
          <p:cNvGrpSpPr/>
          <p:nvPr userDrawn="1"/>
        </p:nvGrpSpPr>
        <p:grpSpPr>
          <a:xfrm>
            <a:off x="0" y="5715000"/>
            <a:ext cx="9144000" cy="1143000"/>
            <a:chOff x="0" y="5715000"/>
            <a:chExt cx="9144000" cy="1143000"/>
          </a:xfrm>
        </p:grpSpPr>
        <p:sp>
          <p:nvSpPr>
            <p:cNvPr id="16" name="Rectangle 15"/>
            <p:cNvSpPr/>
            <p:nvPr userDrawn="1"/>
          </p:nvSpPr>
          <p:spPr>
            <a:xfrm>
              <a:off x="0" y="5715000"/>
              <a:ext cx="9144000" cy="114300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endParaRPr lang="en-GB" sz="1000" dirty="0">
                <a:solidFill>
                  <a:prstClr val="white"/>
                </a:solidFill>
              </a:endParaRPr>
            </a:p>
          </p:txBody>
        </p:sp>
        <p:sp>
          <p:nvSpPr>
            <p:cNvPr id="17" name="TextBox 16"/>
            <p:cNvSpPr txBox="1"/>
            <p:nvPr userDrawn="1"/>
          </p:nvSpPr>
          <p:spPr>
            <a:xfrm>
              <a:off x="5931568" y="5840354"/>
              <a:ext cx="1582164" cy="718145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r"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Structured Software Systems Ltd (3SL)</a:t>
              </a:r>
            </a:p>
            <a:p>
              <a:pPr algn="r"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Suite 2, 22a Duke Street</a:t>
              </a:r>
            </a:p>
            <a:p>
              <a:pPr algn="r"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Barrow-in-Furness</a:t>
              </a:r>
            </a:p>
            <a:p>
              <a:pPr algn="r"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Cumbria LA14 1HH, UK</a:t>
              </a:r>
            </a:p>
            <a:p>
              <a:pPr algn="r">
                <a:lnSpc>
                  <a:spcPts val="800"/>
                </a:lnSpc>
              </a:pPr>
              <a:r>
                <a:rPr lang="de-DE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Tel: +44 (0) 1229 838867</a:t>
              </a:r>
            </a:p>
            <a:p>
              <a:pPr algn="r">
                <a:lnSpc>
                  <a:spcPts val="800"/>
                </a:lnSpc>
              </a:pPr>
              <a:r>
                <a:rPr lang="fr-FR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Fax: +44 (0) 1229 870096</a:t>
              </a:r>
            </a:p>
            <a:p>
              <a:pPr algn="r">
                <a:lnSpc>
                  <a:spcPts val="800"/>
                </a:lnSpc>
              </a:pPr>
              <a:r>
                <a:rPr lang="nl-NL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Regd: 2153654 VAT: GB 473 2757 28</a:t>
              </a:r>
            </a:p>
          </p:txBody>
        </p:sp>
        <p:sp>
          <p:nvSpPr>
            <p:cNvPr id="18" name="TextBox 17"/>
            <p:cNvSpPr txBox="1"/>
            <p:nvPr userDrawn="1"/>
          </p:nvSpPr>
          <p:spPr>
            <a:xfrm>
              <a:off x="457201" y="5840353"/>
              <a:ext cx="3012043" cy="3077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© 2023 Structured Software Systems Limited (“3SL”). All rights reserved.</a:t>
              </a:r>
            </a:p>
            <a:p>
              <a:pPr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Cradle® is a registered trademark of 3SL in the UK and other countries.</a:t>
              </a:r>
            </a:p>
            <a:p>
              <a:pPr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All other trademarks are the property of their respective owners.</a:t>
              </a:r>
            </a:p>
          </p:txBody>
        </p:sp>
        <p:sp>
          <p:nvSpPr>
            <p:cNvPr id="19" name="TextBox 18"/>
            <p:cNvSpPr txBox="1"/>
            <p:nvPr userDrawn="1"/>
          </p:nvSpPr>
          <p:spPr>
            <a:xfrm>
              <a:off x="457201" y="6250722"/>
              <a:ext cx="1069203" cy="3077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https://www.threesl.com</a:t>
              </a:r>
            </a:p>
            <a:p>
              <a:pPr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salesdetails@threesl.com</a:t>
              </a:r>
            </a:p>
            <a:p>
              <a:pPr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support@threesl.com</a:t>
              </a:r>
            </a:p>
          </p:txBody>
        </p:sp>
        <p:cxnSp>
          <p:nvCxnSpPr>
            <p:cNvPr id="20" name="Straight Connector 19"/>
            <p:cNvCxnSpPr/>
            <p:nvPr userDrawn="1"/>
          </p:nvCxnSpPr>
          <p:spPr>
            <a:xfrm>
              <a:off x="0" y="5718976"/>
              <a:ext cx="9144000" cy="0"/>
            </a:xfrm>
            <a:prstGeom prst="line">
              <a:avLst/>
            </a:prstGeom>
            <a:solidFill>
              <a:srgbClr val="FF6600"/>
            </a:solidFill>
            <a:ln w="38100"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pic>
          <p:nvPicPr>
            <p:cNvPr id="21" name="Picture 2"/>
            <p:cNvPicPr>
              <a:picLocks noChangeAspect="1" noChangeArrowheads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9271" y="5840352"/>
              <a:ext cx="1240128" cy="889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="" xmlns:p14="http://schemas.microsoft.com/office/powerpoint/2010/main" val="36255375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5334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43000"/>
            <a:ext cx="8229600" cy="49831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="" xmlns:p14="http://schemas.microsoft.com/office/powerpoint/2010/main" val="2656595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5" r:id="rId4"/>
    <p:sldLayoutId id="2147483657" r:id="rId5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tabLst>
          <a:tab pos="8229600" algn="r"/>
        </a:tabLst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spcAft>
          <a:spcPts val="400"/>
        </a:spcAft>
        <a:buFontTx/>
        <a:buNone/>
        <a:tabLst>
          <a:tab pos="914400" algn="l"/>
          <a:tab pos="1828800" algn="l"/>
          <a:tab pos="2743200" algn="l"/>
          <a:tab pos="3657600" algn="l"/>
          <a:tab pos="4572000" algn="l"/>
          <a:tab pos="8229600" algn="r"/>
        </a:tabLst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457200" algn="l" defTabSz="914400" rtl="0" eaLnBrk="1" latinLnBrk="0" hangingPunct="1">
        <a:spcBef>
          <a:spcPts val="300"/>
        </a:spcBef>
        <a:spcAft>
          <a:spcPts val="300"/>
        </a:spcAft>
        <a:buClr>
          <a:srgbClr val="E60A0A"/>
        </a:buClr>
        <a:buFont typeface="Arial" panose="020B0604020202020204" pitchFamily="34" charset="0"/>
        <a:buChar char="•"/>
        <a:tabLst>
          <a:tab pos="914400" algn="l"/>
          <a:tab pos="1828800" algn="l"/>
          <a:tab pos="2743200" algn="l"/>
          <a:tab pos="3657600" algn="l"/>
          <a:tab pos="4572000" algn="l"/>
          <a:tab pos="8229600" algn="r"/>
        </a:tabLst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04863" indent="-342900" algn="l" defTabSz="914400" rtl="0" eaLnBrk="1" latinLnBrk="0" hangingPunct="1">
        <a:spcBef>
          <a:spcPts val="300"/>
        </a:spcBef>
        <a:spcAft>
          <a:spcPts val="300"/>
        </a:spcAft>
        <a:buClr>
          <a:srgbClr val="0A0AB2"/>
        </a:buClr>
        <a:buFont typeface="Arial" panose="020B0604020202020204" pitchFamily="34" charset="0"/>
        <a:buChar char="•"/>
        <a:tabLst>
          <a:tab pos="1828800" algn="l"/>
          <a:tab pos="2743200" algn="l"/>
          <a:tab pos="3657600" algn="l"/>
          <a:tab pos="4572000" algn="l"/>
          <a:tab pos="8229600" algn="r"/>
        </a:tabLst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144588" indent="-342900" algn="l" defTabSz="914400" rtl="0" eaLnBrk="1" latinLnBrk="0" hangingPunct="1">
        <a:spcBef>
          <a:spcPts val="200"/>
        </a:spcBef>
        <a:spcAft>
          <a:spcPts val="200"/>
        </a:spcAft>
        <a:buClr>
          <a:srgbClr val="1106E8"/>
        </a:buClr>
        <a:buFont typeface="Wingdings" panose="05000000000000000000" pitchFamily="2" charset="2"/>
        <a:buChar char="§"/>
        <a:tabLst>
          <a:tab pos="1828800" algn="l"/>
          <a:tab pos="2743200" algn="l"/>
          <a:tab pos="3657600" algn="l"/>
          <a:tab pos="4572000" algn="l"/>
          <a:tab pos="8229600" algn="r"/>
        </a:tabLst>
        <a:defRPr sz="1600" kern="1200">
          <a:solidFill>
            <a:srgbClr val="595959"/>
          </a:solidFill>
          <a:latin typeface="+mn-lt"/>
          <a:ea typeface="+mn-ea"/>
          <a:cs typeface="+mn-cs"/>
        </a:defRPr>
      </a:lvl4pPr>
      <a:lvl5pPr marL="1484312" indent="-342900" algn="l" defTabSz="914400" rtl="0" eaLnBrk="1" latinLnBrk="0" hangingPunct="1">
        <a:spcBef>
          <a:spcPts val="100"/>
        </a:spcBef>
        <a:spcAft>
          <a:spcPts val="100"/>
        </a:spcAft>
        <a:buClr>
          <a:srgbClr val="1106E8"/>
        </a:buClr>
        <a:buFont typeface="Arial" panose="020B0604020202020204" pitchFamily="34" charset="0"/>
        <a:buChar char="•"/>
        <a:tabLst>
          <a:tab pos="1828800" algn="l"/>
          <a:tab pos="2743200" algn="l"/>
          <a:tab pos="3657600" algn="l"/>
          <a:tab pos="4572000" algn="l"/>
          <a:tab pos="8229600" algn="r"/>
        </a:tabLst>
        <a:defRPr sz="1600" kern="1200">
          <a:solidFill>
            <a:srgbClr val="59595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28.png"/><Relationship Id="rId7" Type="http://schemas.openxmlformats.org/officeDocument/2006/relationships/image" Target="../media/image20.gif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gif"/><Relationship Id="rId11" Type="http://schemas.openxmlformats.org/officeDocument/2006/relationships/image" Target="../media/image18.gif"/><Relationship Id="rId5" Type="http://schemas.openxmlformats.org/officeDocument/2006/relationships/image" Target="../media/image30.gif"/><Relationship Id="rId10" Type="http://schemas.openxmlformats.org/officeDocument/2006/relationships/image" Target="../media/image16.gif"/><Relationship Id="rId4" Type="http://schemas.openxmlformats.org/officeDocument/2006/relationships/image" Target="../media/image29.jpeg"/><Relationship Id="rId9" Type="http://schemas.openxmlformats.org/officeDocument/2006/relationships/image" Target="../media/image13.gi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gif"/><Relationship Id="rId3" Type="http://schemas.openxmlformats.org/officeDocument/2006/relationships/image" Target="../media/image33.gif"/><Relationship Id="rId7" Type="http://schemas.openxmlformats.org/officeDocument/2006/relationships/image" Target="../media/image32.gif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gif"/><Relationship Id="rId5" Type="http://schemas.openxmlformats.org/officeDocument/2006/relationships/image" Target="../media/image23.gif"/><Relationship Id="rId4" Type="http://schemas.openxmlformats.org/officeDocument/2006/relationships/image" Target="../media/image22.gif"/><Relationship Id="rId9" Type="http://schemas.openxmlformats.org/officeDocument/2006/relationships/image" Target="../media/image6.gi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33.gif"/><Relationship Id="rId7" Type="http://schemas.openxmlformats.org/officeDocument/2006/relationships/image" Target="../media/image32.gif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gif"/><Relationship Id="rId5" Type="http://schemas.openxmlformats.org/officeDocument/2006/relationships/image" Target="../media/image23.gif"/><Relationship Id="rId10" Type="http://schemas.openxmlformats.org/officeDocument/2006/relationships/image" Target="../media/image6.gif"/><Relationship Id="rId4" Type="http://schemas.openxmlformats.org/officeDocument/2006/relationships/image" Target="../media/image22.gif"/><Relationship Id="rId9" Type="http://schemas.openxmlformats.org/officeDocument/2006/relationships/image" Target="../media/image20.gi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gif"/><Relationship Id="rId13" Type="http://schemas.openxmlformats.org/officeDocument/2006/relationships/image" Target="../media/image17.png"/><Relationship Id="rId18" Type="http://schemas.openxmlformats.org/officeDocument/2006/relationships/image" Target="../media/image22.gif"/><Relationship Id="rId3" Type="http://schemas.openxmlformats.org/officeDocument/2006/relationships/image" Target="../media/image7.gif"/><Relationship Id="rId7" Type="http://schemas.openxmlformats.org/officeDocument/2006/relationships/image" Target="../media/image11.gif"/><Relationship Id="rId12" Type="http://schemas.openxmlformats.org/officeDocument/2006/relationships/image" Target="../media/image16.gif"/><Relationship Id="rId17" Type="http://schemas.openxmlformats.org/officeDocument/2006/relationships/image" Target="../media/image21.png"/><Relationship Id="rId2" Type="http://schemas.openxmlformats.org/officeDocument/2006/relationships/image" Target="../media/image6.gif"/><Relationship Id="rId16" Type="http://schemas.openxmlformats.org/officeDocument/2006/relationships/image" Target="../media/image20.gif"/><Relationship Id="rId20" Type="http://schemas.openxmlformats.org/officeDocument/2006/relationships/image" Target="../media/image24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gif"/><Relationship Id="rId11" Type="http://schemas.openxmlformats.org/officeDocument/2006/relationships/image" Target="../media/image15.png"/><Relationship Id="rId5" Type="http://schemas.openxmlformats.org/officeDocument/2006/relationships/image" Target="../media/image9.gif"/><Relationship Id="rId15" Type="http://schemas.openxmlformats.org/officeDocument/2006/relationships/image" Target="../media/image19.png"/><Relationship Id="rId10" Type="http://schemas.openxmlformats.org/officeDocument/2006/relationships/image" Target="../media/image14.jpeg"/><Relationship Id="rId19" Type="http://schemas.openxmlformats.org/officeDocument/2006/relationships/image" Target="../media/image23.gif"/><Relationship Id="rId4" Type="http://schemas.openxmlformats.org/officeDocument/2006/relationships/image" Target="../media/image8.gif"/><Relationship Id="rId9" Type="http://schemas.openxmlformats.org/officeDocument/2006/relationships/image" Target="../media/image13.gif"/><Relationship Id="rId14" Type="http://schemas.openxmlformats.org/officeDocument/2006/relationships/image" Target="../media/image18.gi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gif"/><Relationship Id="rId3" Type="http://schemas.openxmlformats.org/officeDocument/2006/relationships/image" Target="../media/image25.jpeg"/><Relationship Id="rId7" Type="http://schemas.openxmlformats.org/officeDocument/2006/relationships/image" Target="../media/image18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gif"/><Relationship Id="rId5" Type="http://schemas.openxmlformats.org/officeDocument/2006/relationships/image" Target="../media/image13.gif"/><Relationship Id="rId4" Type="http://schemas.openxmlformats.org/officeDocument/2006/relationships/image" Target="../media/image6.gif"/><Relationship Id="rId9" Type="http://schemas.openxmlformats.org/officeDocument/2006/relationships/image" Target="../media/image2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gif"/><Relationship Id="rId3" Type="http://schemas.openxmlformats.org/officeDocument/2006/relationships/image" Target="../media/image28.png"/><Relationship Id="rId7" Type="http://schemas.openxmlformats.org/officeDocument/2006/relationships/image" Target="../media/image29.jpeg"/><Relationship Id="rId12" Type="http://schemas.openxmlformats.org/officeDocument/2006/relationships/image" Target="../media/image6.gif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gif"/><Relationship Id="rId11" Type="http://schemas.openxmlformats.org/officeDocument/2006/relationships/image" Target="../media/image20.gif"/><Relationship Id="rId5" Type="http://schemas.openxmlformats.org/officeDocument/2006/relationships/image" Target="../media/image16.gif"/><Relationship Id="rId10" Type="http://schemas.openxmlformats.org/officeDocument/2006/relationships/image" Target="../media/image32.gif"/><Relationship Id="rId4" Type="http://schemas.openxmlformats.org/officeDocument/2006/relationships/image" Target="../media/image13.gif"/><Relationship Id="rId9" Type="http://schemas.openxmlformats.org/officeDocument/2006/relationships/image" Target="../media/image31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image" Target="../media/image20.gif"/><Relationship Id="rId7" Type="http://schemas.openxmlformats.org/officeDocument/2006/relationships/image" Target="../media/image18.gif"/><Relationship Id="rId2" Type="http://schemas.openxmlformats.org/officeDocument/2006/relationships/image" Target="../media/image32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gif"/><Relationship Id="rId11" Type="http://schemas.openxmlformats.org/officeDocument/2006/relationships/image" Target="../media/image30.gif"/><Relationship Id="rId5" Type="http://schemas.openxmlformats.org/officeDocument/2006/relationships/image" Target="../media/image13.gif"/><Relationship Id="rId10" Type="http://schemas.openxmlformats.org/officeDocument/2006/relationships/image" Target="../media/image29.jpeg"/><Relationship Id="rId4" Type="http://schemas.openxmlformats.org/officeDocument/2006/relationships/image" Target="../media/image6.gif"/><Relationship Id="rId9" Type="http://schemas.openxmlformats.org/officeDocument/2006/relationships/image" Target="../media/image2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gif"/><Relationship Id="rId3" Type="http://schemas.openxmlformats.org/officeDocument/2006/relationships/image" Target="../media/image28.png"/><Relationship Id="rId7" Type="http://schemas.openxmlformats.org/officeDocument/2006/relationships/image" Target="../media/image29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gif"/><Relationship Id="rId11" Type="http://schemas.openxmlformats.org/officeDocument/2006/relationships/image" Target="../media/image6.gif"/><Relationship Id="rId5" Type="http://schemas.openxmlformats.org/officeDocument/2006/relationships/image" Target="../media/image16.gif"/><Relationship Id="rId10" Type="http://schemas.openxmlformats.org/officeDocument/2006/relationships/image" Target="../media/image20.gif"/><Relationship Id="rId4" Type="http://schemas.openxmlformats.org/officeDocument/2006/relationships/image" Target="../media/image13.gif"/><Relationship Id="rId9" Type="http://schemas.openxmlformats.org/officeDocument/2006/relationships/image" Target="../media/image3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Cradle Installation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Deployment Options</a:t>
            </a:r>
            <a:endParaRPr lang="en-GB" dirty="0"/>
          </a:p>
        </p:txBody>
      </p:sp>
      <p:sp>
        <p:nvSpPr>
          <p:cNvPr id="38" name="TextBox 37"/>
          <p:cNvSpPr txBox="1"/>
          <p:nvPr/>
        </p:nvSpPr>
        <p:spPr>
          <a:xfrm>
            <a:off x="457200" y="3936889"/>
            <a:ext cx="4114800" cy="215444"/>
          </a:xfrm>
          <a:prstGeom prst="rect">
            <a:avLst/>
          </a:prstGeom>
          <a:noFill/>
        </p:spPr>
        <p:txBody>
          <a:bodyPr wrap="square" lIns="0" tIns="0" rIns="91440" bIns="0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RR020/03: January 2023</a:t>
            </a:r>
          </a:p>
        </p:txBody>
      </p:sp>
    </p:spTree>
    <p:extLst>
      <p:ext uri="{BB962C8B-B14F-4D97-AF65-F5344CB8AC3E}">
        <p14:creationId xmlns="" xmlns:p14="http://schemas.microsoft.com/office/powerpoint/2010/main" val="334157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>
                <a:solidFill>
                  <a:srgbClr val="107FFC"/>
                </a:solidFill>
              </a:rPr>
              <a:t>Do this by:</a:t>
            </a:r>
          </a:p>
          <a:p>
            <a:pPr lvl="1"/>
            <a:r>
              <a:rPr lang="en-GB" dirty="0"/>
              <a:t>Install the </a:t>
            </a:r>
            <a:r>
              <a:rPr lang="en-GB" b="1" i="1" dirty="0"/>
              <a:t>Cradle servers </a:t>
            </a:r>
            <a:r>
              <a:rPr lang="en-GB" dirty="0" smtClean="0"/>
              <a:t>on: </a:t>
            </a:r>
            <a:r>
              <a:rPr lang="en-GB" dirty="0">
                <a:solidFill>
                  <a:srgbClr val="1106E8"/>
                </a:solidFill>
              </a:rPr>
              <a:t>Cradle Server</a:t>
            </a:r>
            <a:r>
              <a:rPr lang="en-GB" dirty="0"/>
              <a:t>		</a:t>
            </a:r>
            <a:endParaRPr lang="en-GB" dirty="0">
              <a:solidFill>
                <a:srgbClr val="1106E8"/>
              </a:solidFill>
            </a:endParaRPr>
          </a:p>
          <a:p>
            <a:pPr lvl="1"/>
            <a:r>
              <a:rPr lang="en-GB" dirty="0" smtClean="0"/>
              <a:t>Install </a:t>
            </a:r>
            <a:r>
              <a:rPr lang="en-GB" dirty="0"/>
              <a:t>the </a:t>
            </a:r>
            <a:r>
              <a:rPr lang="en-GB" b="1" i="1" dirty="0"/>
              <a:t>Cradle clients </a:t>
            </a:r>
            <a:r>
              <a:rPr lang="en-GB" dirty="0" smtClean="0"/>
              <a:t>on: every user’s computer</a:t>
            </a:r>
            <a:r>
              <a:rPr lang="en-GB" dirty="0"/>
              <a:t>	</a:t>
            </a:r>
          </a:p>
          <a:p>
            <a:pPr lvl="2"/>
            <a:r>
              <a:rPr lang="en-GB" dirty="0" smtClean="0"/>
              <a:t>During installation, enter </a:t>
            </a:r>
            <a:r>
              <a:rPr lang="en-GB" dirty="0">
                <a:solidFill>
                  <a:srgbClr val="1106E8"/>
                </a:solidFill>
              </a:rPr>
              <a:t>Cradle Server </a:t>
            </a:r>
            <a:r>
              <a:rPr lang="en-GB" dirty="0" smtClean="0"/>
              <a:t>hostname/IP address</a:t>
            </a:r>
          </a:p>
          <a:p>
            <a:pPr lvl="3"/>
            <a:r>
              <a:rPr lang="en-GB" dirty="0"/>
              <a:t>Automatically creates </a:t>
            </a:r>
            <a:r>
              <a:rPr lang="en-GB" dirty="0" smtClean="0">
                <a:solidFill>
                  <a:srgbClr val="1106E8"/>
                </a:solidFill>
              </a:rPr>
              <a:t>CRADLE_CDS_HOST</a:t>
            </a:r>
            <a:r>
              <a:rPr lang="en-GB" sz="1400" dirty="0" smtClean="0"/>
              <a:t> </a:t>
            </a:r>
            <a:r>
              <a:rPr lang="en-GB" dirty="0" smtClean="0"/>
              <a:t>environment variable</a:t>
            </a:r>
          </a:p>
          <a:p>
            <a:pPr lvl="1"/>
            <a:r>
              <a:rPr lang="en-GB" dirty="0" smtClean="0"/>
              <a:t>Open ports in firewall for Cradle communications, use NAT between firewall (external IP) and </a:t>
            </a:r>
            <a:r>
              <a:rPr lang="en-GB" dirty="0">
                <a:solidFill>
                  <a:srgbClr val="1106E8"/>
                </a:solidFill>
              </a:rPr>
              <a:t>Cradle Server</a:t>
            </a:r>
            <a:r>
              <a:rPr lang="en-GB" dirty="0" smtClean="0"/>
              <a:t>, or</a:t>
            </a:r>
          </a:p>
          <a:p>
            <a:pPr lvl="1"/>
            <a:r>
              <a:rPr lang="en-GB" dirty="0" smtClean="0"/>
              <a:t>Use VPN for Cradle communications, so Cradle uses existing VPN hole in firewall</a:t>
            </a:r>
          </a:p>
          <a:p>
            <a:r>
              <a:rPr lang="en-GB" b="1" i="1" dirty="0"/>
              <a:t>Cradle clients </a:t>
            </a:r>
            <a:r>
              <a:rPr lang="en-GB" dirty="0"/>
              <a:t>authenticate through Cradle or LDAP (such as </a:t>
            </a:r>
            <a:r>
              <a:rPr lang="en-GB" dirty="0">
                <a:solidFill>
                  <a:srgbClr val="1106E8"/>
                </a:solidFill>
              </a:rPr>
              <a:t>Active Directory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May need port in firewall for LDAP authentication</a:t>
            </a:r>
          </a:p>
          <a:p>
            <a:pPr>
              <a:spcBef>
                <a:spcPts val="2400"/>
              </a:spcBef>
              <a:spcAft>
                <a:spcPts val="0"/>
              </a:spcAft>
            </a:pPr>
            <a:r>
              <a:rPr lang="en-GB" b="1" dirty="0" smtClean="0">
                <a:solidFill>
                  <a:srgbClr val="107FFC"/>
                </a:solidFill>
              </a:rPr>
              <a:t>Performance</a:t>
            </a:r>
            <a:r>
              <a:rPr lang="en-GB" b="1" dirty="0">
                <a:solidFill>
                  <a:srgbClr val="107FFC"/>
                </a:solidFill>
              </a:rPr>
              <a:t>:</a:t>
            </a:r>
            <a:r>
              <a:rPr lang="en-GB" dirty="0"/>
              <a:t>	</a:t>
            </a:r>
            <a:r>
              <a:rPr lang="en-GB" dirty="0" smtClean="0"/>
              <a:t>MAY BE POOR:	Depends on delay between user and CDS</a:t>
            </a:r>
            <a:br>
              <a:rPr lang="en-GB" dirty="0" smtClean="0"/>
            </a:br>
            <a:r>
              <a:rPr lang="en-GB" dirty="0" smtClean="0"/>
              <a:t> 				CDS does server-side processing automatically</a:t>
            </a:r>
            <a:endParaRPr lang="en-GB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b="1" dirty="0" smtClean="0">
                <a:solidFill>
                  <a:srgbClr val="107FFC"/>
                </a:solidFill>
              </a:rPr>
              <a:t>Advantage:</a:t>
            </a:r>
            <a:r>
              <a:rPr lang="en-GB" dirty="0"/>
              <a:t>	</a:t>
            </a:r>
            <a:r>
              <a:rPr lang="en-GB" dirty="0" smtClean="0"/>
              <a:t>Minimum </a:t>
            </a:r>
            <a:r>
              <a:rPr lang="en-GB" dirty="0"/>
              <a:t>effect on existing hardware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b="1" dirty="0" smtClean="0">
                <a:solidFill>
                  <a:srgbClr val="107FFC"/>
                </a:solidFill>
              </a:rPr>
              <a:t>Disadvantage:</a:t>
            </a:r>
            <a:r>
              <a:rPr lang="en-GB" dirty="0"/>
              <a:t>	Multiple </a:t>
            </a:r>
            <a:r>
              <a:rPr lang="en-GB" dirty="0" smtClean="0"/>
              <a:t>Cradle installations </a:t>
            </a:r>
            <a:r>
              <a:rPr lang="en-GB" dirty="0"/>
              <a:t>to </a:t>
            </a:r>
            <a:r>
              <a:rPr lang="en-GB" dirty="0" smtClean="0"/>
              <a:t>maintain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Remote Users – </a:t>
            </a:r>
            <a:r>
              <a:rPr lang="en-GB" dirty="0" smtClean="0"/>
              <a:t>Remote Clients: 2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775577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Cradle servers installed on </a:t>
            </a:r>
            <a:r>
              <a:rPr lang="en-GB" dirty="0" smtClean="0">
                <a:solidFill>
                  <a:srgbClr val="1106E8"/>
                </a:solidFill>
              </a:rPr>
              <a:t>Cradle Server</a:t>
            </a:r>
            <a:r>
              <a:rPr lang="en-GB" dirty="0" smtClean="0"/>
              <a:t>, Cradle clients installed on </a:t>
            </a:r>
            <a:r>
              <a:rPr lang="en-GB" dirty="0">
                <a:solidFill>
                  <a:srgbClr val="1106E8"/>
                </a:solidFill>
              </a:rPr>
              <a:t>Application </a:t>
            </a:r>
            <a:r>
              <a:rPr lang="en-GB" dirty="0" smtClean="0">
                <a:solidFill>
                  <a:srgbClr val="1106E8"/>
                </a:solidFill>
              </a:rPr>
              <a:t>Server</a:t>
            </a:r>
            <a:r>
              <a:rPr lang="en-GB" dirty="0" smtClean="0"/>
              <a:t> and viewed on users’ computers: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Remote </a:t>
            </a:r>
            <a:r>
              <a:rPr lang="en-GB" dirty="0" smtClean="0"/>
              <a:t>Users – Centralised Clients	6</a:t>
            </a:r>
            <a:endParaRPr lang="en-GB" dirty="0"/>
          </a:p>
        </p:txBody>
      </p:sp>
      <p:grpSp>
        <p:nvGrpSpPr>
          <p:cNvPr id="128" name="Group 127"/>
          <p:cNvGrpSpPr/>
          <p:nvPr/>
        </p:nvGrpSpPr>
        <p:grpSpPr>
          <a:xfrm>
            <a:off x="457200" y="2194560"/>
            <a:ext cx="7913924" cy="3401568"/>
            <a:chOff x="457200" y="1737360"/>
            <a:chExt cx="7913924" cy="3401568"/>
          </a:xfrm>
        </p:grpSpPr>
        <p:grpSp>
          <p:nvGrpSpPr>
            <p:cNvPr id="129" name="Group 128"/>
            <p:cNvGrpSpPr/>
            <p:nvPr/>
          </p:nvGrpSpPr>
          <p:grpSpPr>
            <a:xfrm>
              <a:off x="5935833" y="4654296"/>
              <a:ext cx="2378748" cy="484632"/>
              <a:chOff x="457200" y="4654296"/>
              <a:chExt cx="2378748" cy="484632"/>
            </a:xfrm>
          </p:grpSpPr>
          <p:sp>
            <p:nvSpPr>
              <p:cNvPr id="363" name="Rectangle 362"/>
              <p:cNvSpPr/>
              <p:nvPr/>
            </p:nvSpPr>
            <p:spPr>
              <a:xfrm>
                <a:off x="457200" y="4654296"/>
                <a:ext cx="2378748" cy="48463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prstClr val="white"/>
                  </a:solidFill>
                </a:endParaRPr>
              </a:p>
            </p:txBody>
          </p:sp>
          <p:cxnSp>
            <p:nvCxnSpPr>
              <p:cNvPr id="364" name="Straight Connector 363"/>
              <p:cNvCxnSpPr/>
              <p:nvPr/>
            </p:nvCxnSpPr>
            <p:spPr>
              <a:xfrm flipH="1">
                <a:off x="490208" y="4758821"/>
                <a:ext cx="286228" cy="0"/>
              </a:xfrm>
              <a:prstGeom prst="line">
                <a:avLst/>
              </a:prstGeom>
              <a:solidFill>
                <a:srgbClr val="00CC00"/>
              </a:solidFill>
              <a:ln w="12700">
                <a:solidFill>
                  <a:srgbClr val="00C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365" name="Straight Connector 364"/>
              <p:cNvCxnSpPr/>
              <p:nvPr/>
            </p:nvCxnSpPr>
            <p:spPr>
              <a:xfrm>
                <a:off x="490208" y="4898884"/>
                <a:ext cx="294971" cy="0"/>
              </a:xfrm>
              <a:prstGeom prst="line">
                <a:avLst/>
              </a:prstGeom>
              <a:solidFill>
                <a:srgbClr val="E60A0A"/>
              </a:solidFill>
              <a:ln w="12700">
                <a:solidFill>
                  <a:srgbClr val="E60A0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366" name="TextBox 365"/>
              <p:cNvSpPr txBox="1"/>
              <p:nvPr/>
            </p:nvSpPr>
            <p:spPr>
              <a:xfrm>
                <a:off x="815179" y="4666488"/>
                <a:ext cx="1971694" cy="4616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000" dirty="0" smtClean="0">
                    <a:solidFill>
                      <a:prstClr val="black"/>
                    </a:solidFill>
                  </a:rPr>
                  <a:t>Cradle communications</a:t>
                </a:r>
              </a:p>
              <a:p>
                <a:r>
                  <a:rPr lang="en-GB" sz="1000" dirty="0" smtClean="0">
                    <a:solidFill>
                      <a:prstClr val="black"/>
                    </a:solidFill>
                  </a:rPr>
                  <a:t>Virtual desktop (VDI) communications</a:t>
                </a:r>
              </a:p>
              <a:p>
                <a:r>
                  <a:rPr lang="en-GB" sz="1000" dirty="0" smtClean="0">
                    <a:solidFill>
                      <a:prstClr val="black"/>
                    </a:solidFill>
                  </a:rPr>
                  <a:t>VPN communications</a:t>
                </a:r>
                <a:endParaRPr lang="en-GB" sz="1000" dirty="0">
                  <a:solidFill>
                    <a:prstClr val="black"/>
                  </a:solidFill>
                </a:endParaRPr>
              </a:p>
            </p:txBody>
          </p:sp>
          <p:cxnSp>
            <p:nvCxnSpPr>
              <p:cNvPr id="367" name="Straight Connector 366"/>
              <p:cNvCxnSpPr/>
              <p:nvPr/>
            </p:nvCxnSpPr>
            <p:spPr>
              <a:xfrm>
                <a:off x="493776" y="5051284"/>
                <a:ext cx="294971" cy="0"/>
              </a:xfrm>
              <a:prstGeom prst="line">
                <a:avLst/>
              </a:prstGeom>
              <a:solidFill>
                <a:srgbClr val="E60A0A"/>
              </a:solidFill>
              <a:ln w="12700">
                <a:solidFill>
                  <a:srgbClr val="107FF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130" name="Group 129"/>
            <p:cNvGrpSpPr/>
            <p:nvPr/>
          </p:nvGrpSpPr>
          <p:grpSpPr>
            <a:xfrm>
              <a:off x="457200" y="2829551"/>
              <a:ext cx="1159500" cy="1057003"/>
              <a:chOff x="1905674" y="2151836"/>
              <a:chExt cx="1159500" cy="1057003"/>
            </a:xfrm>
          </p:grpSpPr>
          <p:pic>
            <p:nvPicPr>
              <p:cNvPr id="361" name="Picture 2" descr="D:\users\mgw\q\3sl\images\issued\Miscellaneous - From Internet\Computer Desktop 4 72dpi.jpg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05674" y="2151836"/>
                <a:ext cx="1159500" cy="105700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62" name="Picture 2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019854" y="2324100"/>
                <a:ext cx="541186" cy="3562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31" name="Group 130"/>
            <p:cNvGrpSpPr/>
            <p:nvPr/>
          </p:nvGrpSpPr>
          <p:grpSpPr>
            <a:xfrm>
              <a:off x="576072" y="4064345"/>
              <a:ext cx="938019" cy="914400"/>
              <a:chOff x="2024486" y="4102206"/>
              <a:chExt cx="938019" cy="914400"/>
            </a:xfrm>
          </p:grpSpPr>
          <p:pic>
            <p:nvPicPr>
              <p:cNvPr id="359" name="Picture 358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flipH="1">
                <a:off x="2024486" y="4102206"/>
                <a:ext cx="938019" cy="914400"/>
              </a:xfrm>
              <a:prstGeom prst="rect">
                <a:avLst/>
              </a:prstGeom>
            </p:spPr>
          </p:pic>
          <p:pic>
            <p:nvPicPr>
              <p:cNvPr id="360" name="Picture 359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1106590">
                <a:off x="2148920" y="4189402"/>
                <a:ext cx="490538" cy="322898"/>
              </a:xfrm>
              <a:prstGeom prst="rect">
                <a:avLst/>
              </a:prstGeom>
            </p:spPr>
          </p:pic>
        </p:grpSp>
        <p:grpSp>
          <p:nvGrpSpPr>
            <p:cNvPr id="132" name="Group 131"/>
            <p:cNvGrpSpPr/>
            <p:nvPr/>
          </p:nvGrpSpPr>
          <p:grpSpPr>
            <a:xfrm>
              <a:off x="576072" y="1737360"/>
              <a:ext cx="938019" cy="914400"/>
              <a:chOff x="2024486" y="4102206"/>
              <a:chExt cx="938019" cy="914400"/>
            </a:xfrm>
          </p:grpSpPr>
          <p:pic>
            <p:nvPicPr>
              <p:cNvPr id="357" name="Picture 356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flipH="1">
                <a:off x="2024486" y="4102206"/>
                <a:ext cx="938019" cy="914400"/>
              </a:xfrm>
              <a:prstGeom prst="rect">
                <a:avLst/>
              </a:prstGeom>
            </p:spPr>
          </p:pic>
          <p:pic>
            <p:nvPicPr>
              <p:cNvPr id="358" name="Picture 357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1106590">
                <a:off x="2148920" y="4189402"/>
                <a:ext cx="490538" cy="322898"/>
              </a:xfrm>
              <a:prstGeom prst="rect">
                <a:avLst/>
              </a:prstGeom>
            </p:spPr>
          </p:pic>
        </p:grpSp>
        <p:cxnSp>
          <p:nvCxnSpPr>
            <p:cNvPr id="133" name="Straight Connector 132"/>
            <p:cNvCxnSpPr/>
            <p:nvPr/>
          </p:nvCxnSpPr>
          <p:spPr>
            <a:xfrm flipV="1">
              <a:off x="3721564" y="3530659"/>
              <a:ext cx="919772" cy="359570"/>
            </a:xfrm>
            <a:prstGeom prst="line">
              <a:avLst/>
            </a:prstGeom>
            <a:solidFill>
              <a:srgbClr val="E60A0A"/>
            </a:solidFill>
            <a:ln w="88900" cap="rnd">
              <a:solidFill>
                <a:srgbClr val="107FFC"/>
              </a:solidFill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40" name="Straight Connector 139"/>
            <p:cNvCxnSpPr>
              <a:stCxn id="167" idx="3"/>
            </p:cNvCxnSpPr>
            <p:nvPr/>
          </p:nvCxnSpPr>
          <p:spPr>
            <a:xfrm flipH="1">
              <a:off x="3707278" y="3518445"/>
              <a:ext cx="973618" cy="386071"/>
            </a:xfrm>
            <a:prstGeom prst="line">
              <a:avLst/>
            </a:prstGeom>
            <a:solidFill>
              <a:srgbClr val="E60A0A"/>
            </a:solidFill>
            <a:ln w="12700">
              <a:solidFill>
                <a:srgbClr val="E60A0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41" name="Straight Connector 140"/>
            <p:cNvCxnSpPr>
              <a:stCxn id="188" idx="3"/>
              <a:endCxn id="167" idx="1"/>
            </p:cNvCxnSpPr>
            <p:nvPr/>
          </p:nvCxnSpPr>
          <p:spPr>
            <a:xfrm flipH="1">
              <a:off x="5381220" y="3518445"/>
              <a:ext cx="1554445" cy="0"/>
            </a:xfrm>
            <a:prstGeom prst="line">
              <a:avLst/>
            </a:prstGeom>
            <a:solidFill>
              <a:srgbClr val="00CC00"/>
            </a:solidFill>
            <a:ln w="12700"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grpSp>
          <p:nvGrpSpPr>
            <p:cNvPr id="142" name="Group 141"/>
            <p:cNvGrpSpPr/>
            <p:nvPr/>
          </p:nvGrpSpPr>
          <p:grpSpPr>
            <a:xfrm>
              <a:off x="2043227" y="3648330"/>
              <a:ext cx="1676111" cy="1030887"/>
              <a:chOff x="382170" y="2990850"/>
              <a:chExt cx="3809710" cy="2343150"/>
            </a:xfrm>
            <a:scene3d>
              <a:camera prst="perspectiveContrastingLeftFacing" fov="3300000">
                <a:rot lat="924000" lon="3000000" rev="0"/>
              </a:camera>
              <a:lightRig rig="threePt" dir="t"/>
            </a:scene3d>
          </p:grpSpPr>
          <p:grpSp>
            <p:nvGrpSpPr>
              <p:cNvPr id="292" name="Group 291"/>
              <p:cNvGrpSpPr/>
              <p:nvPr/>
            </p:nvGrpSpPr>
            <p:grpSpPr>
              <a:xfrm>
                <a:off x="382170" y="3933824"/>
                <a:ext cx="3809710" cy="457200"/>
                <a:chOff x="380706" y="4038600"/>
                <a:chExt cx="3809710" cy="457200"/>
              </a:xfrm>
            </p:grpSpPr>
            <p:sp>
              <p:nvSpPr>
                <p:cNvPr id="353" name="Rectangle 352"/>
                <p:cNvSpPr/>
                <p:nvPr/>
              </p:nvSpPr>
              <p:spPr>
                <a:xfrm>
                  <a:off x="2667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54" name="Rectangle 353"/>
                <p:cNvSpPr/>
                <p:nvPr/>
              </p:nvSpPr>
              <p:spPr>
                <a:xfrm>
                  <a:off x="342841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55" name="Rectangle 354"/>
                <p:cNvSpPr/>
                <p:nvPr/>
              </p:nvSpPr>
              <p:spPr>
                <a:xfrm>
                  <a:off x="38070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56" name="Rectangle 355"/>
                <p:cNvSpPr/>
                <p:nvPr/>
              </p:nvSpPr>
              <p:spPr>
                <a:xfrm>
                  <a:off x="1143000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  <p:grpSp>
            <p:nvGrpSpPr>
              <p:cNvPr id="293" name="Group 292"/>
              <p:cNvGrpSpPr/>
              <p:nvPr/>
            </p:nvGrpSpPr>
            <p:grpSpPr>
              <a:xfrm>
                <a:off x="382171" y="4405311"/>
                <a:ext cx="3809709" cy="457200"/>
                <a:chOff x="380706" y="4553811"/>
                <a:chExt cx="3809709" cy="457200"/>
              </a:xfrm>
            </p:grpSpPr>
            <p:sp>
              <p:nvSpPr>
                <p:cNvPr id="347" name="Rectangle 346"/>
                <p:cNvSpPr/>
                <p:nvPr/>
              </p:nvSpPr>
              <p:spPr>
                <a:xfrm>
                  <a:off x="1524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48" name="Rectangle 347"/>
                <p:cNvSpPr/>
                <p:nvPr/>
              </p:nvSpPr>
              <p:spPr>
                <a:xfrm>
                  <a:off x="2286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49" name="Rectangle 348"/>
                <p:cNvSpPr/>
                <p:nvPr/>
              </p:nvSpPr>
              <p:spPr>
                <a:xfrm>
                  <a:off x="3048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50" name="Rectangle 349"/>
                <p:cNvSpPr/>
                <p:nvPr/>
              </p:nvSpPr>
              <p:spPr>
                <a:xfrm>
                  <a:off x="380706" y="4553811"/>
                  <a:ext cx="381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51" name="Rectangle 350"/>
                <p:cNvSpPr/>
                <p:nvPr/>
              </p:nvSpPr>
              <p:spPr>
                <a:xfrm>
                  <a:off x="762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52" name="Rectangle 351"/>
                <p:cNvSpPr/>
                <p:nvPr/>
              </p:nvSpPr>
              <p:spPr>
                <a:xfrm>
                  <a:off x="3810878" y="4553811"/>
                  <a:ext cx="379537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  <p:grpSp>
            <p:nvGrpSpPr>
              <p:cNvPr id="294" name="Group 293"/>
              <p:cNvGrpSpPr/>
              <p:nvPr/>
            </p:nvGrpSpPr>
            <p:grpSpPr>
              <a:xfrm>
                <a:off x="382170" y="2990850"/>
                <a:ext cx="3809710" cy="457200"/>
                <a:chOff x="380706" y="4038600"/>
                <a:chExt cx="3809710" cy="457200"/>
              </a:xfrm>
            </p:grpSpPr>
            <p:sp>
              <p:nvSpPr>
                <p:cNvPr id="342" name="Rectangle 341"/>
                <p:cNvSpPr/>
                <p:nvPr/>
              </p:nvSpPr>
              <p:spPr>
                <a:xfrm>
                  <a:off x="1905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43" name="Rectangle 342"/>
                <p:cNvSpPr/>
                <p:nvPr/>
              </p:nvSpPr>
              <p:spPr>
                <a:xfrm>
                  <a:off x="2667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44" name="Rectangle 343"/>
                <p:cNvSpPr/>
                <p:nvPr/>
              </p:nvSpPr>
              <p:spPr>
                <a:xfrm>
                  <a:off x="342841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45" name="Rectangle 344"/>
                <p:cNvSpPr/>
                <p:nvPr/>
              </p:nvSpPr>
              <p:spPr>
                <a:xfrm>
                  <a:off x="38070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46" name="Rectangle 345"/>
                <p:cNvSpPr/>
                <p:nvPr/>
              </p:nvSpPr>
              <p:spPr>
                <a:xfrm>
                  <a:off x="1143000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  <p:grpSp>
            <p:nvGrpSpPr>
              <p:cNvPr id="295" name="Group 294"/>
              <p:cNvGrpSpPr/>
              <p:nvPr/>
            </p:nvGrpSpPr>
            <p:grpSpPr>
              <a:xfrm>
                <a:off x="382171" y="3462337"/>
                <a:ext cx="3809709" cy="457200"/>
                <a:chOff x="380706" y="4553811"/>
                <a:chExt cx="3809709" cy="457200"/>
              </a:xfrm>
            </p:grpSpPr>
            <p:sp>
              <p:nvSpPr>
                <p:cNvPr id="303" name="Rectangle 302"/>
                <p:cNvSpPr/>
                <p:nvPr/>
              </p:nvSpPr>
              <p:spPr>
                <a:xfrm>
                  <a:off x="1524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04" name="Rectangle 303"/>
                <p:cNvSpPr/>
                <p:nvPr/>
              </p:nvSpPr>
              <p:spPr>
                <a:xfrm>
                  <a:off x="2286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05" name="Rectangle 304"/>
                <p:cNvSpPr/>
                <p:nvPr/>
              </p:nvSpPr>
              <p:spPr>
                <a:xfrm>
                  <a:off x="3048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09" name="Rectangle 308"/>
                <p:cNvSpPr/>
                <p:nvPr/>
              </p:nvSpPr>
              <p:spPr>
                <a:xfrm>
                  <a:off x="380706" y="4553811"/>
                  <a:ext cx="381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10" name="Rectangle 309"/>
                <p:cNvSpPr/>
                <p:nvPr/>
              </p:nvSpPr>
              <p:spPr>
                <a:xfrm>
                  <a:off x="762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14" name="Rectangle 313"/>
                <p:cNvSpPr/>
                <p:nvPr/>
              </p:nvSpPr>
              <p:spPr>
                <a:xfrm>
                  <a:off x="3810878" y="4553811"/>
                  <a:ext cx="379537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  <p:grpSp>
            <p:nvGrpSpPr>
              <p:cNvPr id="297" name="Group 296"/>
              <p:cNvGrpSpPr/>
              <p:nvPr/>
            </p:nvGrpSpPr>
            <p:grpSpPr>
              <a:xfrm>
                <a:off x="382170" y="4876800"/>
                <a:ext cx="3809710" cy="457200"/>
                <a:chOff x="380706" y="4038600"/>
                <a:chExt cx="3809710" cy="457200"/>
              </a:xfrm>
            </p:grpSpPr>
            <p:sp>
              <p:nvSpPr>
                <p:cNvPr id="298" name="Rectangle 297"/>
                <p:cNvSpPr/>
                <p:nvPr/>
              </p:nvSpPr>
              <p:spPr>
                <a:xfrm>
                  <a:off x="1905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99" name="Rectangle 298"/>
                <p:cNvSpPr/>
                <p:nvPr/>
              </p:nvSpPr>
              <p:spPr>
                <a:xfrm>
                  <a:off x="2667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00" name="Rectangle 299"/>
                <p:cNvSpPr/>
                <p:nvPr/>
              </p:nvSpPr>
              <p:spPr>
                <a:xfrm>
                  <a:off x="342841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01" name="Rectangle 300"/>
                <p:cNvSpPr/>
                <p:nvPr/>
              </p:nvSpPr>
              <p:spPr>
                <a:xfrm>
                  <a:off x="38070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02" name="Rectangle 301"/>
                <p:cNvSpPr/>
                <p:nvPr/>
              </p:nvSpPr>
              <p:spPr>
                <a:xfrm>
                  <a:off x="1143000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</p:grpSp>
        <p:grpSp>
          <p:nvGrpSpPr>
            <p:cNvPr id="143" name="Group 142"/>
            <p:cNvGrpSpPr/>
            <p:nvPr/>
          </p:nvGrpSpPr>
          <p:grpSpPr>
            <a:xfrm>
              <a:off x="2043227" y="2316490"/>
              <a:ext cx="1676111" cy="1030887"/>
              <a:chOff x="382170" y="2990850"/>
              <a:chExt cx="3809710" cy="2343150"/>
            </a:xfrm>
            <a:scene3d>
              <a:camera prst="perspectiveContrastingLeftFacing" fov="3300000">
                <a:rot lat="924000" lon="3000000" rev="0"/>
              </a:camera>
              <a:lightRig rig="threePt" dir="t"/>
            </a:scene3d>
          </p:grpSpPr>
          <p:grpSp>
            <p:nvGrpSpPr>
              <p:cNvPr id="252" name="Group 251"/>
              <p:cNvGrpSpPr/>
              <p:nvPr/>
            </p:nvGrpSpPr>
            <p:grpSpPr>
              <a:xfrm>
                <a:off x="382170" y="3933824"/>
                <a:ext cx="3809710" cy="457200"/>
                <a:chOff x="380706" y="4038600"/>
                <a:chExt cx="3809710" cy="457200"/>
              </a:xfrm>
            </p:grpSpPr>
            <p:sp>
              <p:nvSpPr>
                <p:cNvPr id="288" name="Rectangle 287"/>
                <p:cNvSpPr/>
                <p:nvPr/>
              </p:nvSpPr>
              <p:spPr>
                <a:xfrm>
                  <a:off x="2667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89" name="Rectangle 288"/>
                <p:cNvSpPr/>
                <p:nvPr/>
              </p:nvSpPr>
              <p:spPr>
                <a:xfrm>
                  <a:off x="342841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90" name="Rectangle 289"/>
                <p:cNvSpPr/>
                <p:nvPr/>
              </p:nvSpPr>
              <p:spPr>
                <a:xfrm>
                  <a:off x="38070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91" name="Rectangle 290"/>
                <p:cNvSpPr/>
                <p:nvPr/>
              </p:nvSpPr>
              <p:spPr>
                <a:xfrm>
                  <a:off x="1143000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  <p:grpSp>
            <p:nvGrpSpPr>
              <p:cNvPr id="253" name="Group 252"/>
              <p:cNvGrpSpPr/>
              <p:nvPr/>
            </p:nvGrpSpPr>
            <p:grpSpPr>
              <a:xfrm>
                <a:off x="382171" y="4405311"/>
                <a:ext cx="3809709" cy="457200"/>
                <a:chOff x="380706" y="4553811"/>
                <a:chExt cx="3809709" cy="457200"/>
              </a:xfrm>
            </p:grpSpPr>
            <p:sp>
              <p:nvSpPr>
                <p:cNvPr id="282" name="Rectangle 281"/>
                <p:cNvSpPr/>
                <p:nvPr/>
              </p:nvSpPr>
              <p:spPr>
                <a:xfrm>
                  <a:off x="1524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83" name="Rectangle 282"/>
                <p:cNvSpPr/>
                <p:nvPr/>
              </p:nvSpPr>
              <p:spPr>
                <a:xfrm>
                  <a:off x="2286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84" name="Rectangle 283"/>
                <p:cNvSpPr/>
                <p:nvPr/>
              </p:nvSpPr>
              <p:spPr>
                <a:xfrm>
                  <a:off x="3048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85" name="Rectangle 284"/>
                <p:cNvSpPr/>
                <p:nvPr/>
              </p:nvSpPr>
              <p:spPr>
                <a:xfrm>
                  <a:off x="380706" y="4553811"/>
                  <a:ext cx="381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86" name="Rectangle 285"/>
                <p:cNvSpPr/>
                <p:nvPr/>
              </p:nvSpPr>
              <p:spPr>
                <a:xfrm>
                  <a:off x="762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87" name="Rectangle 286"/>
                <p:cNvSpPr/>
                <p:nvPr/>
              </p:nvSpPr>
              <p:spPr>
                <a:xfrm>
                  <a:off x="3810878" y="4553811"/>
                  <a:ext cx="379537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  <p:grpSp>
            <p:nvGrpSpPr>
              <p:cNvPr id="254" name="Group 253"/>
              <p:cNvGrpSpPr/>
              <p:nvPr/>
            </p:nvGrpSpPr>
            <p:grpSpPr>
              <a:xfrm>
                <a:off x="382170" y="2990850"/>
                <a:ext cx="3809710" cy="457200"/>
                <a:chOff x="380706" y="4038600"/>
                <a:chExt cx="3809710" cy="457200"/>
              </a:xfrm>
            </p:grpSpPr>
            <p:sp>
              <p:nvSpPr>
                <p:cNvPr id="277" name="Rectangle 276"/>
                <p:cNvSpPr/>
                <p:nvPr/>
              </p:nvSpPr>
              <p:spPr>
                <a:xfrm>
                  <a:off x="1905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78" name="Rectangle 277"/>
                <p:cNvSpPr/>
                <p:nvPr/>
              </p:nvSpPr>
              <p:spPr>
                <a:xfrm>
                  <a:off x="2667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79" name="Rectangle 278"/>
                <p:cNvSpPr/>
                <p:nvPr/>
              </p:nvSpPr>
              <p:spPr>
                <a:xfrm>
                  <a:off x="342841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80" name="Rectangle 279"/>
                <p:cNvSpPr/>
                <p:nvPr/>
              </p:nvSpPr>
              <p:spPr>
                <a:xfrm>
                  <a:off x="38070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81" name="Rectangle 280"/>
                <p:cNvSpPr/>
                <p:nvPr/>
              </p:nvSpPr>
              <p:spPr>
                <a:xfrm>
                  <a:off x="1143000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  <p:grpSp>
            <p:nvGrpSpPr>
              <p:cNvPr id="255" name="Group 254"/>
              <p:cNvGrpSpPr/>
              <p:nvPr/>
            </p:nvGrpSpPr>
            <p:grpSpPr>
              <a:xfrm>
                <a:off x="382171" y="3462337"/>
                <a:ext cx="3809709" cy="457200"/>
                <a:chOff x="380706" y="4553811"/>
                <a:chExt cx="3809709" cy="457200"/>
              </a:xfrm>
            </p:grpSpPr>
            <p:sp>
              <p:nvSpPr>
                <p:cNvPr id="266" name="Rectangle 265"/>
                <p:cNvSpPr/>
                <p:nvPr/>
              </p:nvSpPr>
              <p:spPr>
                <a:xfrm>
                  <a:off x="1524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67" name="Rectangle 266"/>
                <p:cNvSpPr/>
                <p:nvPr/>
              </p:nvSpPr>
              <p:spPr>
                <a:xfrm>
                  <a:off x="2286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68" name="Rectangle 267"/>
                <p:cNvSpPr/>
                <p:nvPr/>
              </p:nvSpPr>
              <p:spPr>
                <a:xfrm>
                  <a:off x="3048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69" name="Rectangle 268"/>
                <p:cNvSpPr/>
                <p:nvPr/>
              </p:nvSpPr>
              <p:spPr>
                <a:xfrm>
                  <a:off x="380706" y="4553811"/>
                  <a:ext cx="381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70" name="Rectangle 269"/>
                <p:cNvSpPr/>
                <p:nvPr/>
              </p:nvSpPr>
              <p:spPr>
                <a:xfrm>
                  <a:off x="762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73" name="Rectangle 272"/>
                <p:cNvSpPr/>
                <p:nvPr/>
              </p:nvSpPr>
              <p:spPr>
                <a:xfrm>
                  <a:off x="3810878" y="4553811"/>
                  <a:ext cx="379537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  <p:grpSp>
            <p:nvGrpSpPr>
              <p:cNvPr id="256" name="Group 255"/>
              <p:cNvGrpSpPr/>
              <p:nvPr/>
            </p:nvGrpSpPr>
            <p:grpSpPr>
              <a:xfrm>
                <a:off x="382170" y="4876800"/>
                <a:ext cx="3809710" cy="457200"/>
                <a:chOff x="380706" y="4038600"/>
                <a:chExt cx="3809710" cy="457200"/>
              </a:xfrm>
            </p:grpSpPr>
            <p:sp>
              <p:nvSpPr>
                <p:cNvPr id="257" name="Rectangle 256"/>
                <p:cNvSpPr/>
                <p:nvPr/>
              </p:nvSpPr>
              <p:spPr>
                <a:xfrm>
                  <a:off x="1905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58" name="Rectangle 257"/>
                <p:cNvSpPr/>
                <p:nvPr/>
              </p:nvSpPr>
              <p:spPr>
                <a:xfrm>
                  <a:off x="2667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59" name="Rectangle 258"/>
                <p:cNvSpPr/>
                <p:nvPr/>
              </p:nvSpPr>
              <p:spPr>
                <a:xfrm>
                  <a:off x="342841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60" name="Rectangle 259"/>
                <p:cNvSpPr/>
                <p:nvPr/>
              </p:nvSpPr>
              <p:spPr>
                <a:xfrm>
                  <a:off x="38070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65" name="Rectangle 264"/>
                <p:cNvSpPr/>
                <p:nvPr/>
              </p:nvSpPr>
              <p:spPr>
                <a:xfrm>
                  <a:off x="1143000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</p:grpSp>
        <p:cxnSp>
          <p:nvCxnSpPr>
            <p:cNvPr id="144" name="Straight Connector 143"/>
            <p:cNvCxnSpPr/>
            <p:nvPr/>
          </p:nvCxnSpPr>
          <p:spPr>
            <a:xfrm>
              <a:off x="1517753" y="2417064"/>
              <a:ext cx="1478139" cy="403189"/>
            </a:xfrm>
            <a:prstGeom prst="line">
              <a:avLst/>
            </a:prstGeom>
            <a:solidFill>
              <a:srgbClr val="E60A0A"/>
            </a:solidFill>
            <a:ln w="12700">
              <a:solidFill>
                <a:srgbClr val="E60A0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47" name="Straight Connector 146"/>
            <p:cNvCxnSpPr>
              <a:endCxn id="167" idx="3"/>
            </p:cNvCxnSpPr>
            <p:nvPr/>
          </p:nvCxnSpPr>
          <p:spPr>
            <a:xfrm>
              <a:off x="3691588" y="3054198"/>
              <a:ext cx="989308" cy="464247"/>
            </a:xfrm>
            <a:prstGeom prst="line">
              <a:avLst/>
            </a:prstGeom>
            <a:solidFill>
              <a:srgbClr val="E60A0A"/>
            </a:solidFill>
            <a:ln w="12700">
              <a:solidFill>
                <a:srgbClr val="E60A0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53" name="Straight Connector 152"/>
            <p:cNvCxnSpPr/>
            <p:nvPr/>
          </p:nvCxnSpPr>
          <p:spPr>
            <a:xfrm flipV="1">
              <a:off x="1517753" y="2829778"/>
              <a:ext cx="1471789" cy="300868"/>
            </a:xfrm>
            <a:prstGeom prst="line">
              <a:avLst/>
            </a:prstGeom>
            <a:solidFill>
              <a:srgbClr val="E60A0A"/>
            </a:solidFill>
            <a:ln w="12700">
              <a:solidFill>
                <a:srgbClr val="E60A0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54" name="Straight Connector 153"/>
            <p:cNvCxnSpPr/>
            <p:nvPr/>
          </p:nvCxnSpPr>
          <p:spPr>
            <a:xfrm flipV="1">
              <a:off x="1303211" y="4131528"/>
              <a:ext cx="1638706" cy="342107"/>
            </a:xfrm>
            <a:prstGeom prst="line">
              <a:avLst/>
            </a:prstGeom>
            <a:solidFill>
              <a:srgbClr val="E60A0A"/>
            </a:solidFill>
            <a:ln w="88900" cap="rnd">
              <a:solidFill>
                <a:srgbClr val="107FFC"/>
              </a:solidFill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56" name="Straight Connector 155"/>
            <p:cNvCxnSpPr/>
            <p:nvPr/>
          </p:nvCxnSpPr>
          <p:spPr>
            <a:xfrm flipH="1">
              <a:off x="1262729" y="4115653"/>
              <a:ext cx="1733163" cy="369888"/>
            </a:xfrm>
            <a:prstGeom prst="line">
              <a:avLst/>
            </a:prstGeom>
            <a:solidFill>
              <a:srgbClr val="E60A0A"/>
            </a:solidFill>
            <a:ln w="12700">
              <a:solidFill>
                <a:srgbClr val="E60A0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grpSp>
          <p:nvGrpSpPr>
            <p:cNvPr id="157" name="Group 156"/>
            <p:cNvGrpSpPr/>
            <p:nvPr/>
          </p:nvGrpSpPr>
          <p:grpSpPr>
            <a:xfrm>
              <a:off x="6869848" y="1970369"/>
              <a:ext cx="1501276" cy="2567011"/>
              <a:chOff x="7169606" y="1956816"/>
              <a:chExt cx="1501276" cy="2567011"/>
            </a:xfrm>
          </p:grpSpPr>
          <p:pic>
            <p:nvPicPr>
              <p:cNvPr id="188" name="Picture 187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flipH="1">
                <a:off x="7235423" y="2735845"/>
                <a:ext cx="700324" cy="1538094"/>
              </a:xfrm>
              <a:prstGeom prst="rect">
                <a:avLst/>
              </a:prstGeom>
            </p:spPr>
          </p:pic>
          <p:grpSp>
            <p:nvGrpSpPr>
              <p:cNvPr id="189" name="Group 188"/>
              <p:cNvGrpSpPr/>
              <p:nvPr/>
            </p:nvGrpSpPr>
            <p:grpSpPr>
              <a:xfrm>
                <a:off x="8137484" y="2644293"/>
                <a:ext cx="533398" cy="472799"/>
                <a:chOff x="4709431" y="2474900"/>
                <a:chExt cx="533398" cy="472799"/>
              </a:xfrm>
            </p:grpSpPr>
            <p:sp>
              <p:nvSpPr>
                <p:cNvPr id="250" name="Rounded Rectangular Callout 249"/>
                <p:cNvSpPr/>
                <p:nvPr/>
              </p:nvSpPr>
              <p:spPr>
                <a:xfrm flipH="1">
                  <a:off x="4709431" y="2474900"/>
                  <a:ext cx="533398" cy="472799"/>
                </a:xfrm>
                <a:prstGeom prst="wedgeRoundRectCallout">
                  <a:avLst>
                    <a:gd name="adj1" fmla="val 110656"/>
                    <a:gd name="adj2" fmla="val 40358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pic>
              <p:nvPicPr>
                <p:cNvPr id="251" name="Picture 250"/>
                <p:cNvPicPr>
                  <a:picLocks noChangeAspect="1"/>
                </p:cNvPicPr>
                <p:nvPr/>
              </p:nvPicPr>
              <p:blipFill>
                <a:blip r:embed="rId7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826778" y="2569500"/>
                  <a:ext cx="301752" cy="301752"/>
                </a:xfrm>
                <a:prstGeom prst="rect">
                  <a:avLst/>
                </a:prstGeom>
              </p:spPr>
            </p:pic>
          </p:grpSp>
          <p:sp>
            <p:nvSpPr>
              <p:cNvPr id="190" name="TextBox 189"/>
              <p:cNvSpPr txBox="1"/>
              <p:nvPr/>
            </p:nvSpPr>
            <p:spPr>
              <a:xfrm flipH="1">
                <a:off x="7169606" y="4339161"/>
                <a:ext cx="831959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200" dirty="0">
                    <a:solidFill>
                      <a:srgbClr val="1106E8"/>
                    </a:solidFill>
                  </a:rPr>
                  <a:t>Cradle Server</a:t>
                </a:r>
              </a:p>
            </p:txBody>
          </p:sp>
          <p:grpSp>
            <p:nvGrpSpPr>
              <p:cNvPr id="239" name="Group 238"/>
              <p:cNvGrpSpPr/>
              <p:nvPr/>
            </p:nvGrpSpPr>
            <p:grpSpPr>
              <a:xfrm>
                <a:off x="7247716" y="1956816"/>
                <a:ext cx="1376062" cy="621130"/>
                <a:chOff x="4635661" y="1463041"/>
                <a:chExt cx="1376062" cy="621130"/>
              </a:xfrm>
            </p:grpSpPr>
            <p:sp>
              <p:nvSpPr>
                <p:cNvPr id="240" name="Rounded Rectangular Callout 239"/>
                <p:cNvSpPr/>
                <p:nvPr/>
              </p:nvSpPr>
              <p:spPr>
                <a:xfrm>
                  <a:off x="4635661" y="1463041"/>
                  <a:ext cx="1376062" cy="621130"/>
                </a:xfrm>
                <a:prstGeom prst="wedgeRoundRectCallout">
                  <a:avLst>
                    <a:gd name="adj1" fmla="val -30714"/>
                    <a:gd name="adj2" fmla="val 107423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grpSp>
              <p:nvGrpSpPr>
                <p:cNvPr id="242" name="Group 241"/>
                <p:cNvGrpSpPr/>
                <p:nvPr/>
              </p:nvGrpSpPr>
              <p:grpSpPr>
                <a:xfrm>
                  <a:off x="4743009" y="1558311"/>
                  <a:ext cx="1138168" cy="430591"/>
                  <a:chOff x="4860566" y="2064958"/>
                  <a:chExt cx="1138168" cy="430591"/>
                </a:xfrm>
              </p:grpSpPr>
              <p:sp>
                <p:nvSpPr>
                  <p:cNvPr id="244" name="Oval 243"/>
                  <p:cNvSpPr/>
                  <p:nvPr/>
                </p:nvSpPr>
                <p:spPr>
                  <a:xfrm>
                    <a:off x="5169405" y="2064959"/>
                    <a:ext cx="405007" cy="407237"/>
                  </a:xfrm>
                  <a:prstGeom prst="ellipse">
                    <a:avLst/>
                  </a:prstGeom>
                  <a:solidFill>
                    <a:srgbClr val="107FFC"/>
                  </a:solidFill>
                  <a:ln w="12700">
                    <a:solidFill>
                      <a:srgbClr val="107FFC"/>
                    </a:solidFill>
                  </a:ln>
                  <a:scene3d>
                    <a:camera prst="orthographicFront"/>
                    <a:lightRig rig="threePt" dir="t"/>
                  </a:scene3d>
                  <a:sp3d>
                    <a:bevelT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r>
                      <a:rPr lang="en-GB" sz="1100" b="1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CDS</a:t>
                    </a:r>
                    <a:endParaRPr lang="en-GB" b="1" dirty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p:txBody>
              </p:sp>
              <p:sp>
                <p:nvSpPr>
                  <p:cNvPr id="245" name="Oval 244"/>
                  <p:cNvSpPr/>
                  <p:nvPr/>
                </p:nvSpPr>
                <p:spPr>
                  <a:xfrm>
                    <a:off x="5593727" y="2064959"/>
                    <a:ext cx="405007" cy="407237"/>
                  </a:xfrm>
                  <a:prstGeom prst="ellipse">
                    <a:avLst/>
                  </a:prstGeom>
                  <a:solidFill>
                    <a:srgbClr val="107FFC"/>
                  </a:solidFill>
                  <a:ln w="12700">
                    <a:solidFill>
                      <a:srgbClr val="107FFC"/>
                    </a:solidFill>
                  </a:ln>
                  <a:scene3d>
                    <a:camera prst="orthographicFront"/>
                    <a:lightRig rig="threePt" dir="t"/>
                  </a:scene3d>
                  <a:sp3d>
                    <a:bevelT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r>
                      <a:rPr lang="en-GB" sz="1100" b="1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CWS</a:t>
                    </a:r>
                    <a:endParaRPr lang="en-GB" b="1" dirty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p:txBody>
              </p:sp>
              <p:grpSp>
                <p:nvGrpSpPr>
                  <p:cNvPr id="246" name="Group 245"/>
                  <p:cNvGrpSpPr>
                    <a:grpSpLocks noChangeAspect="1"/>
                  </p:cNvGrpSpPr>
                  <p:nvPr/>
                </p:nvGrpSpPr>
                <p:grpSpPr>
                  <a:xfrm>
                    <a:off x="4860566" y="2064958"/>
                    <a:ext cx="311552" cy="430591"/>
                    <a:chOff x="5740224" y="3164935"/>
                    <a:chExt cx="1143000" cy="1579723"/>
                  </a:xfrm>
                </p:grpSpPr>
                <p:pic>
                  <p:nvPicPr>
                    <p:cNvPr id="247" name="Picture 246"/>
                    <p:cNvPicPr>
                      <a:picLocks noChangeAspect="1"/>
                    </p:cNvPicPr>
                    <p:nvPr/>
                  </p:nvPicPr>
                  <p:blipFill>
                    <a:blip r:embed="rId8" cstate="print">
                      <a:extLst>
                        <a:ext uri="{28A0092B-C50C-407E-A947-70E740481C1C}">
                          <a14:useLocalDpi xmlns=""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5740224" y="3164935"/>
                      <a:ext cx="838200" cy="838200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248" name="Picture 247"/>
                    <p:cNvPicPr>
                      <a:picLocks noChangeAspect="1"/>
                    </p:cNvPicPr>
                    <p:nvPr/>
                  </p:nvPicPr>
                  <p:blipFill>
                    <a:blip r:embed="rId8" cstate="print">
                      <a:extLst>
                        <a:ext uri="{28A0092B-C50C-407E-A947-70E740481C1C}">
                          <a14:useLocalDpi xmlns=""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6045024" y="3440241"/>
                      <a:ext cx="838200" cy="838200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249" name="Picture 248"/>
                    <p:cNvPicPr>
                      <a:picLocks noChangeAspect="1"/>
                    </p:cNvPicPr>
                    <p:nvPr/>
                  </p:nvPicPr>
                  <p:blipFill>
                    <a:blip r:embed="rId8" cstate="print">
                      <a:extLst>
                        <a:ext uri="{28A0092B-C50C-407E-A947-70E740481C1C}">
                          <a14:useLocalDpi xmlns=""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5757222" y="3906458"/>
                      <a:ext cx="838200" cy="838200"/>
                    </a:xfrm>
                    <a:prstGeom prst="rect">
                      <a:avLst/>
                    </a:prstGeom>
                  </p:spPr>
                </p:pic>
              </p:grpSp>
            </p:grpSp>
          </p:grpSp>
        </p:grpSp>
        <p:grpSp>
          <p:nvGrpSpPr>
            <p:cNvPr id="165" name="Group 164"/>
            <p:cNvGrpSpPr/>
            <p:nvPr/>
          </p:nvGrpSpPr>
          <p:grpSpPr>
            <a:xfrm>
              <a:off x="3945573" y="1787489"/>
              <a:ext cx="2724800" cy="2749891"/>
              <a:chOff x="4245331" y="1773936"/>
              <a:chExt cx="2724800" cy="2749891"/>
            </a:xfrm>
          </p:grpSpPr>
          <p:pic>
            <p:nvPicPr>
              <p:cNvPr id="167" name="Picture 166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flipH="1">
                <a:off x="4980654" y="2735845"/>
                <a:ext cx="700324" cy="1538094"/>
              </a:xfrm>
              <a:prstGeom prst="rect">
                <a:avLst/>
              </a:prstGeom>
            </p:spPr>
          </p:pic>
          <p:sp>
            <p:nvSpPr>
              <p:cNvPr id="168" name="TextBox 167"/>
              <p:cNvSpPr txBox="1"/>
              <p:nvPr/>
            </p:nvSpPr>
            <p:spPr>
              <a:xfrm flipH="1">
                <a:off x="4760724" y="4339161"/>
                <a:ext cx="1140184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200" dirty="0" smtClean="0">
                    <a:solidFill>
                      <a:srgbClr val="1106E8"/>
                    </a:solidFill>
                  </a:rPr>
                  <a:t>Application Server</a:t>
                </a:r>
                <a:endParaRPr lang="en-GB" sz="1200" dirty="0">
                  <a:solidFill>
                    <a:srgbClr val="1106E8"/>
                  </a:solidFill>
                </a:endParaRPr>
              </a:p>
            </p:txBody>
          </p:sp>
          <p:grpSp>
            <p:nvGrpSpPr>
              <p:cNvPr id="169" name="Group 168"/>
              <p:cNvGrpSpPr/>
              <p:nvPr/>
            </p:nvGrpSpPr>
            <p:grpSpPr>
              <a:xfrm>
                <a:off x="5385480" y="1773936"/>
                <a:ext cx="1111349" cy="554427"/>
                <a:chOff x="5911319" y="1468392"/>
                <a:chExt cx="1111349" cy="554427"/>
              </a:xfrm>
            </p:grpSpPr>
            <p:sp>
              <p:nvSpPr>
                <p:cNvPr id="182" name="Rounded Rectangular Callout 181"/>
                <p:cNvSpPr/>
                <p:nvPr/>
              </p:nvSpPr>
              <p:spPr>
                <a:xfrm flipH="1">
                  <a:off x="5911319" y="1468392"/>
                  <a:ext cx="1111349" cy="554427"/>
                </a:xfrm>
                <a:prstGeom prst="wedgeRoundRectCallout">
                  <a:avLst>
                    <a:gd name="adj1" fmla="val 60313"/>
                    <a:gd name="adj2" fmla="val 163852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grpSp>
              <p:nvGrpSpPr>
                <p:cNvPr id="183" name="Group 182"/>
                <p:cNvGrpSpPr/>
                <p:nvPr/>
              </p:nvGrpSpPr>
              <p:grpSpPr>
                <a:xfrm>
                  <a:off x="6035040" y="1594729"/>
                  <a:ext cx="905256" cy="301752"/>
                  <a:chOff x="2032391" y="1599173"/>
                  <a:chExt cx="905256" cy="301752"/>
                </a:xfrm>
              </p:grpSpPr>
              <p:pic>
                <p:nvPicPr>
                  <p:cNvPr id="184" name="Picture 183"/>
                  <p:cNvPicPr>
                    <a:picLocks noChangeAspect="1"/>
                  </p:cNvPicPr>
                  <p:nvPr/>
                </p:nvPicPr>
                <p:blipFill>
                  <a:blip r:embed="rId9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334143" y="1599173"/>
                    <a:ext cx="301752" cy="301752"/>
                  </a:xfrm>
                  <a:prstGeom prst="rect">
                    <a:avLst/>
                  </a:prstGeom>
                </p:spPr>
              </p:pic>
              <p:pic>
                <p:nvPicPr>
                  <p:cNvPr id="185" name="Picture 184"/>
                  <p:cNvPicPr>
                    <a:picLocks noChangeAspect="1"/>
                  </p:cNvPicPr>
                  <p:nvPr/>
                </p:nvPicPr>
                <p:blipFill>
                  <a:blip r:embed="rId10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032391" y="1599173"/>
                    <a:ext cx="301752" cy="301752"/>
                  </a:xfrm>
                  <a:prstGeom prst="rect">
                    <a:avLst/>
                  </a:prstGeom>
                </p:spPr>
              </p:pic>
              <p:pic>
                <p:nvPicPr>
                  <p:cNvPr id="187" name="Picture 186"/>
                  <p:cNvPicPr>
                    <a:picLocks noChangeAspect="1"/>
                  </p:cNvPicPr>
                  <p:nvPr/>
                </p:nvPicPr>
                <p:blipFill>
                  <a:blip r:embed="rId11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635895" y="1599173"/>
                    <a:ext cx="301752" cy="301752"/>
                  </a:xfrm>
                  <a:prstGeom prst="rect">
                    <a:avLst/>
                  </a:prstGeom>
                </p:spPr>
              </p:pic>
            </p:grpSp>
          </p:grpSp>
          <p:grpSp>
            <p:nvGrpSpPr>
              <p:cNvPr id="170" name="Group 169"/>
              <p:cNvGrpSpPr/>
              <p:nvPr/>
            </p:nvGrpSpPr>
            <p:grpSpPr>
              <a:xfrm>
                <a:off x="4245331" y="1903666"/>
                <a:ext cx="1111349" cy="554427"/>
                <a:chOff x="5935394" y="3413740"/>
                <a:chExt cx="1111349" cy="554427"/>
              </a:xfrm>
            </p:grpSpPr>
            <p:sp>
              <p:nvSpPr>
                <p:cNvPr id="177" name="Rounded Rectangular Callout 176"/>
                <p:cNvSpPr/>
                <p:nvPr/>
              </p:nvSpPr>
              <p:spPr>
                <a:xfrm flipH="1">
                  <a:off x="5935394" y="3413740"/>
                  <a:ext cx="1111349" cy="554427"/>
                </a:xfrm>
                <a:prstGeom prst="wedgeRoundRectCallout">
                  <a:avLst>
                    <a:gd name="adj1" fmla="val -33337"/>
                    <a:gd name="adj2" fmla="val 136051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grpSp>
              <p:nvGrpSpPr>
                <p:cNvPr id="178" name="Group 177"/>
                <p:cNvGrpSpPr/>
                <p:nvPr/>
              </p:nvGrpSpPr>
              <p:grpSpPr>
                <a:xfrm>
                  <a:off x="6035798" y="3544521"/>
                  <a:ext cx="905256" cy="301752"/>
                  <a:chOff x="2032391" y="1599173"/>
                  <a:chExt cx="905256" cy="301752"/>
                </a:xfrm>
              </p:grpSpPr>
              <p:pic>
                <p:nvPicPr>
                  <p:cNvPr id="179" name="Picture 178"/>
                  <p:cNvPicPr>
                    <a:picLocks noChangeAspect="1"/>
                  </p:cNvPicPr>
                  <p:nvPr/>
                </p:nvPicPr>
                <p:blipFill>
                  <a:blip r:embed="rId9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334143" y="1599173"/>
                    <a:ext cx="301752" cy="301752"/>
                  </a:xfrm>
                  <a:prstGeom prst="rect">
                    <a:avLst/>
                  </a:prstGeom>
                </p:spPr>
              </p:pic>
              <p:pic>
                <p:nvPicPr>
                  <p:cNvPr id="180" name="Picture 179"/>
                  <p:cNvPicPr>
                    <a:picLocks noChangeAspect="1"/>
                  </p:cNvPicPr>
                  <p:nvPr/>
                </p:nvPicPr>
                <p:blipFill>
                  <a:blip r:embed="rId10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032391" y="1599173"/>
                    <a:ext cx="301752" cy="301752"/>
                  </a:xfrm>
                  <a:prstGeom prst="rect">
                    <a:avLst/>
                  </a:prstGeom>
                </p:spPr>
              </p:pic>
              <p:pic>
                <p:nvPicPr>
                  <p:cNvPr id="181" name="Picture 180"/>
                  <p:cNvPicPr>
                    <a:picLocks noChangeAspect="1"/>
                  </p:cNvPicPr>
                  <p:nvPr/>
                </p:nvPicPr>
                <p:blipFill>
                  <a:blip r:embed="rId11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635895" y="1599173"/>
                    <a:ext cx="301752" cy="301752"/>
                  </a:xfrm>
                  <a:prstGeom prst="rect">
                    <a:avLst/>
                  </a:prstGeom>
                </p:spPr>
              </p:pic>
            </p:grpSp>
          </p:grpSp>
          <p:grpSp>
            <p:nvGrpSpPr>
              <p:cNvPr id="171" name="Group 170"/>
              <p:cNvGrpSpPr/>
              <p:nvPr/>
            </p:nvGrpSpPr>
            <p:grpSpPr>
              <a:xfrm>
                <a:off x="5858782" y="2359379"/>
                <a:ext cx="1111349" cy="554427"/>
                <a:chOff x="5935394" y="3413740"/>
                <a:chExt cx="1111349" cy="554427"/>
              </a:xfrm>
            </p:grpSpPr>
            <p:sp>
              <p:nvSpPr>
                <p:cNvPr id="172" name="Rounded Rectangular Callout 171"/>
                <p:cNvSpPr/>
                <p:nvPr/>
              </p:nvSpPr>
              <p:spPr>
                <a:xfrm flipH="1">
                  <a:off x="5935394" y="3413740"/>
                  <a:ext cx="1111349" cy="554427"/>
                </a:xfrm>
                <a:prstGeom prst="wedgeRoundRectCallout">
                  <a:avLst>
                    <a:gd name="adj1" fmla="val 104657"/>
                    <a:gd name="adj2" fmla="val 69820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grpSp>
              <p:nvGrpSpPr>
                <p:cNvPr id="173" name="Group 172"/>
                <p:cNvGrpSpPr/>
                <p:nvPr/>
              </p:nvGrpSpPr>
              <p:grpSpPr>
                <a:xfrm>
                  <a:off x="6035798" y="3544521"/>
                  <a:ext cx="905256" cy="301752"/>
                  <a:chOff x="2032391" y="1599173"/>
                  <a:chExt cx="905256" cy="301752"/>
                </a:xfrm>
              </p:grpSpPr>
              <p:pic>
                <p:nvPicPr>
                  <p:cNvPr id="174" name="Picture 173"/>
                  <p:cNvPicPr>
                    <a:picLocks noChangeAspect="1"/>
                  </p:cNvPicPr>
                  <p:nvPr/>
                </p:nvPicPr>
                <p:blipFill>
                  <a:blip r:embed="rId9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334143" y="1599173"/>
                    <a:ext cx="301752" cy="301752"/>
                  </a:xfrm>
                  <a:prstGeom prst="rect">
                    <a:avLst/>
                  </a:prstGeom>
                </p:spPr>
              </p:pic>
              <p:pic>
                <p:nvPicPr>
                  <p:cNvPr id="175" name="Picture 174"/>
                  <p:cNvPicPr>
                    <a:picLocks noChangeAspect="1"/>
                  </p:cNvPicPr>
                  <p:nvPr/>
                </p:nvPicPr>
                <p:blipFill>
                  <a:blip r:embed="rId10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032391" y="1599173"/>
                    <a:ext cx="301752" cy="301752"/>
                  </a:xfrm>
                  <a:prstGeom prst="rect">
                    <a:avLst/>
                  </a:prstGeom>
                </p:spPr>
              </p:pic>
              <p:pic>
                <p:nvPicPr>
                  <p:cNvPr id="176" name="Picture 175"/>
                  <p:cNvPicPr>
                    <a:picLocks noChangeAspect="1"/>
                  </p:cNvPicPr>
                  <p:nvPr/>
                </p:nvPicPr>
                <p:blipFill>
                  <a:blip r:embed="rId11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635895" y="1599173"/>
                    <a:ext cx="301752" cy="301752"/>
                  </a:xfrm>
                  <a:prstGeom prst="rect">
                    <a:avLst/>
                  </a:prstGeom>
                </p:spPr>
              </p:pic>
            </p:grpSp>
          </p:grpSp>
        </p:grpSp>
      </p:grpSp>
    </p:spTree>
    <p:extLst>
      <p:ext uri="{BB962C8B-B14F-4D97-AF65-F5344CB8AC3E}">
        <p14:creationId xmlns="" xmlns:p14="http://schemas.microsoft.com/office/powerpoint/2010/main" val="1435602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b="1" dirty="0">
                <a:solidFill>
                  <a:srgbClr val="107FFC"/>
                </a:solidFill>
              </a:rPr>
              <a:t>Do this by:</a:t>
            </a:r>
          </a:p>
          <a:p>
            <a:pPr lvl="1"/>
            <a:r>
              <a:rPr lang="en-GB" dirty="0"/>
              <a:t>Install the </a:t>
            </a:r>
            <a:r>
              <a:rPr lang="en-GB" b="1" i="1" dirty="0"/>
              <a:t>Cradle servers </a:t>
            </a:r>
            <a:r>
              <a:rPr lang="en-GB" dirty="0" smtClean="0"/>
              <a:t>on: </a:t>
            </a:r>
            <a:r>
              <a:rPr lang="en-GB" dirty="0">
                <a:solidFill>
                  <a:srgbClr val="1106E8"/>
                </a:solidFill>
              </a:rPr>
              <a:t>Cradle Server</a:t>
            </a:r>
            <a:r>
              <a:rPr lang="en-GB" dirty="0"/>
              <a:t>		</a:t>
            </a:r>
            <a:endParaRPr lang="en-GB" dirty="0">
              <a:solidFill>
                <a:srgbClr val="1106E8"/>
              </a:solidFill>
            </a:endParaRPr>
          </a:p>
          <a:p>
            <a:pPr lvl="1"/>
            <a:r>
              <a:rPr lang="en-GB" dirty="0" smtClean="0"/>
              <a:t>Install </a:t>
            </a:r>
            <a:r>
              <a:rPr lang="en-GB" dirty="0"/>
              <a:t>the </a:t>
            </a:r>
            <a:r>
              <a:rPr lang="en-GB" b="1" i="1" dirty="0"/>
              <a:t>Cradle clients </a:t>
            </a:r>
            <a:r>
              <a:rPr lang="en-GB" dirty="0"/>
              <a:t>(once) on</a:t>
            </a:r>
            <a:r>
              <a:rPr lang="en-GB" dirty="0" smtClean="0"/>
              <a:t>: </a:t>
            </a:r>
            <a:r>
              <a:rPr lang="en-GB" dirty="0" smtClean="0">
                <a:solidFill>
                  <a:srgbClr val="1106E8"/>
                </a:solidFill>
              </a:rPr>
              <a:t>Application Server </a:t>
            </a:r>
            <a:r>
              <a:rPr lang="en-GB" dirty="0"/>
              <a:t>	</a:t>
            </a:r>
          </a:p>
          <a:p>
            <a:pPr lvl="2"/>
            <a:r>
              <a:rPr lang="en-GB" dirty="0"/>
              <a:t>Runs Cradle clients for all users, many processes running simultaneously</a:t>
            </a:r>
          </a:p>
          <a:p>
            <a:pPr lvl="2">
              <a:tabLst>
                <a:tab pos="1828800" algn="l"/>
                <a:tab pos="2289175" algn="l"/>
                <a:tab pos="3657600" algn="l"/>
                <a:tab pos="4572000" algn="l"/>
                <a:tab pos="8229600" algn="r"/>
              </a:tabLst>
            </a:pPr>
            <a:r>
              <a:rPr lang="en-GB" dirty="0" smtClean="0"/>
              <a:t>Users </a:t>
            </a:r>
            <a:r>
              <a:rPr lang="en-GB" dirty="0"/>
              <a:t>either:	Login to </a:t>
            </a:r>
            <a:r>
              <a:rPr lang="en-GB" i="1" spc="-40" dirty="0">
                <a:solidFill>
                  <a:srgbClr val="E60A0A"/>
                </a:solidFill>
              </a:rPr>
              <a:t>remote desktop</a:t>
            </a:r>
            <a:r>
              <a:rPr lang="en-GB" i="1" dirty="0">
                <a:solidFill>
                  <a:srgbClr val="E60A0A"/>
                </a:solidFill>
              </a:rPr>
              <a:t> </a:t>
            </a:r>
            <a:r>
              <a:rPr lang="en-GB" dirty="0"/>
              <a:t>on </a:t>
            </a:r>
            <a:r>
              <a:rPr lang="en-GB" spc="-40" dirty="0">
                <a:solidFill>
                  <a:srgbClr val="1106E8"/>
                </a:solidFill>
              </a:rPr>
              <a:t>Application Server</a:t>
            </a:r>
            <a:r>
              <a:rPr lang="en-GB" dirty="0"/>
              <a:t> (eg Microsoft RDC)</a:t>
            </a:r>
            <a:br>
              <a:rPr lang="en-GB" dirty="0"/>
            </a:br>
            <a:r>
              <a:rPr lang="en-GB" dirty="0"/>
              <a:t>                  or:	Publish Cradle clients to users’ local </a:t>
            </a:r>
            <a:r>
              <a:rPr lang="en-GB" dirty="0" smtClean="0"/>
              <a:t>desktops </a:t>
            </a:r>
            <a:r>
              <a:rPr lang="en-GB" dirty="0"/>
              <a:t>by:</a:t>
            </a:r>
            <a:br>
              <a:rPr lang="en-GB" dirty="0"/>
            </a:br>
            <a:r>
              <a:rPr lang="en-GB" dirty="0"/>
              <a:t>		2X, Ericom, Citrix (or other virtual desktop infrastructure – </a:t>
            </a:r>
            <a:r>
              <a:rPr lang="en-GB" i="1" dirty="0">
                <a:solidFill>
                  <a:srgbClr val="E60A0A"/>
                </a:solidFill>
              </a:rPr>
              <a:t>VDI</a:t>
            </a:r>
            <a:r>
              <a:rPr lang="en-GB" dirty="0"/>
              <a:t>)</a:t>
            </a:r>
          </a:p>
          <a:p>
            <a:pPr lvl="1"/>
            <a:r>
              <a:rPr lang="en-GB" dirty="0" smtClean="0"/>
              <a:t>Open port </a:t>
            </a:r>
            <a:r>
              <a:rPr lang="en-GB" dirty="0"/>
              <a:t>in firewall for </a:t>
            </a:r>
            <a:r>
              <a:rPr lang="en-GB" dirty="0" smtClean="0"/>
              <a:t>VDI, </a:t>
            </a:r>
            <a:r>
              <a:rPr lang="en-GB" dirty="0"/>
              <a:t>use NAT </a:t>
            </a:r>
            <a:r>
              <a:rPr lang="en-GB" dirty="0" smtClean="0"/>
              <a:t>from firewall </a:t>
            </a:r>
            <a:r>
              <a:rPr lang="en-GB" dirty="0"/>
              <a:t>(external IP) </a:t>
            </a:r>
            <a:r>
              <a:rPr lang="en-GB" dirty="0" smtClean="0"/>
              <a:t>to </a:t>
            </a:r>
            <a:r>
              <a:rPr lang="en-GB" dirty="0">
                <a:solidFill>
                  <a:srgbClr val="1106E8"/>
                </a:solidFill>
              </a:rPr>
              <a:t>Application Server</a:t>
            </a:r>
          </a:p>
          <a:p>
            <a:pPr lvl="1"/>
            <a:r>
              <a:rPr lang="en-GB" dirty="0" smtClean="0"/>
              <a:t>Or use </a:t>
            </a:r>
            <a:r>
              <a:rPr lang="en-GB" dirty="0"/>
              <a:t>VPN for </a:t>
            </a:r>
            <a:r>
              <a:rPr lang="en-GB" dirty="0" smtClean="0"/>
              <a:t>VDI, </a:t>
            </a:r>
            <a:r>
              <a:rPr lang="en-GB" dirty="0"/>
              <a:t>so </a:t>
            </a:r>
            <a:r>
              <a:rPr lang="en-GB" dirty="0" smtClean="0"/>
              <a:t>VDI uses existing </a:t>
            </a:r>
            <a:r>
              <a:rPr lang="en-GB" dirty="0"/>
              <a:t>VPN hole in </a:t>
            </a:r>
            <a:r>
              <a:rPr lang="en-GB" dirty="0" smtClean="0"/>
              <a:t>firewall</a:t>
            </a:r>
          </a:p>
          <a:p>
            <a:pPr>
              <a:spcBef>
                <a:spcPts val="600"/>
              </a:spcBef>
              <a:tabLst>
                <a:tab pos="1828800" algn="l"/>
                <a:tab pos="2289175" algn="l"/>
                <a:tab pos="3657600" algn="l"/>
                <a:tab pos="4572000" algn="l"/>
                <a:tab pos="8229600" algn="r"/>
              </a:tabLst>
            </a:pPr>
            <a:r>
              <a:rPr lang="en-GB" dirty="0">
                <a:solidFill>
                  <a:srgbClr val="1106E8"/>
                </a:solidFill>
              </a:rPr>
              <a:t>Cradle Server </a:t>
            </a:r>
            <a:r>
              <a:rPr lang="en-GB" dirty="0" smtClean="0"/>
              <a:t>and </a:t>
            </a:r>
            <a:r>
              <a:rPr lang="en-GB" dirty="0">
                <a:solidFill>
                  <a:srgbClr val="1106E8"/>
                </a:solidFill>
              </a:rPr>
              <a:t>Application Server </a:t>
            </a:r>
            <a:r>
              <a:rPr lang="en-GB" dirty="0" smtClean="0"/>
              <a:t>can be the same machine</a:t>
            </a:r>
          </a:p>
          <a:p>
            <a:pPr>
              <a:spcBef>
                <a:spcPts val="600"/>
              </a:spcBef>
              <a:tabLst>
                <a:tab pos="1828800" algn="l"/>
                <a:tab pos="2289175" algn="l"/>
                <a:tab pos="3657600" algn="l"/>
                <a:tab pos="4572000" algn="l"/>
                <a:tab pos="8229600" algn="r"/>
              </a:tabLst>
            </a:pPr>
            <a:r>
              <a:rPr lang="en-GB" b="1" i="1" dirty="0"/>
              <a:t>Cradle clients </a:t>
            </a:r>
            <a:r>
              <a:rPr lang="en-GB" dirty="0"/>
              <a:t>authenticate through Cradle or LDAP (such as </a:t>
            </a:r>
            <a:r>
              <a:rPr lang="en-GB" dirty="0">
                <a:solidFill>
                  <a:srgbClr val="1106E8"/>
                </a:solidFill>
              </a:rPr>
              <a:t>Active Directory</a:t>
            </a:r>
            <a:r>
              <a:rPr lang="en-GB" dirty="0" smtClean="0"/>
              <a:t>)</a:t>
            </a: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en-GB" b="1" dirty="0" smtClean="0">
                <a:solidFill>
                  <a:srgbClr val="107FFC"/>
                </a:solidFill>
              </a:rPr>
              <a:t>Performance:</a:t>
            </a:r>
            <a:r>
              <a:rPr lang="en-GB" dirty="0" smtClean="0"/>
              <a:t>	GOOD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b="1" dirty="0" smtClean="0">
                <a:solidFill>
                  <a:srgbClr val="107FFC"/>
                </a:solidFill>
              </a:rPr>
              <a:t>Advantages</a:t>
            </a:r>
            <a:r>
              <a:rPr lang="en-GB" b="1" dirty="0">
                <a:solidFill>
                  <a:srgbClr val="107FFC"/>
                </a:solidFill>
              </a:rPr>
              <a:t>:</a:t>
            </a:r>
            <a:r>
              <a:rPr lang="en-GB" dirty="0"/>
              <a:t>	</a:t>
            </a:r>
            <a:r>
              <a:rPr lang="en-GB" dirty="0" smtClean="0"/>
              <a:t>Simple maintenance, only 1 or 2 Cradle installations</a:t>
            </a:r>
            <a:br>
              <a:rPr lang="en-GB" dirty="0" smtClean="0"/>
            </a:br>
            <a:r>
              <a:rPr lang="en-GB" dirty="0" smtClean="0"/>
              <a:t>		Only need desktop applications (Office etc) on </a:t>
            </a:r>
            <a:r>
              <a:rPr lang="en-GB" dirty="0">
                <a:solidFill>
                  <a:srgbClr val="1106E8"/>
                </a:solidFill>
              </a:rPr>
              <a:t>Application Server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b="1" dirty="0" smtClean="0">
                <a:solidFill>
                  <a:srgbClr val="107FFC"/>
                </a:solidFill>
              </a:rPr>
              <a:t>Disadvantage:</a:t>
            </a:r>
            <a:r>
              <a:rPr lang="en-GB" dirty="0"/>
              <a:t>	</a:t>
            </a:r>
            <a:r>
              <a:rPr lang="en-GB" dirty="0" smtClean="0"/>
              <a:t>May need new or upgraded hardware for the server(s)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Remote </a:t>
            </a:r>
            <a:r>
              <a:rPr lang="en-GB" dirty="0" smtClean="0"/>
              <a:t>Users – </a:t>
            </a:r>
            <a:r>
              <a:rPr lang="en-GB" dirty="0"/>
              <a:t>Centralised </a:t>
            </a:r>
            <a:r>
              <a:rPr lang="en-GB" dirty="0" smtClean="0"/>
              <a:t>Clients: 2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889870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Web browser on users’ computers connect through firewall to CWS on </a:t>
            </a:r>
            <a:r>
              <a:rPr lang="en-GB" dirty="0" smtClean="0">
                <a:solidFill>
                  <a:srgbClr val="1106E8"/>
                </a:solidFill>
              </a:rPr>
              <a:t>Cradle Server</a:t>
            </a:r>
            <a:r>
              <a:rPr lang="en-GB" dirty="0" smtClean="0"/>
              <a:t>: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Direct Web Connections	7</a:t>
            </a:r>
            <a:endParaRPr lang="en-GB" dirty="0"/>
          </a:p>
        </p:txBody>
      </p:sp>
      <p:grpSp>
        <p:nvGrpSpPr>
          <p:cNvPr id="114" name="Group 113"/>
          <p:cNvGrpSpPr/>
          <p:nvPr/>
        </p:nvGrpSpPr>
        <p:grpSpPr>
          <a:xfrm>
            <a:off x="1371600" y="1828800"/>
            <a:ext cx="6911587" cy="3584448"/>
            <a:chOff x="1371600" y="1554480"/>
            <a:chExt cx="6911587" cy="3584448"/>
          </a:xfrm>
        </p:grpSpPr>
        <p:grpSp>
          <p:nvGrpSpPr>
            <p:cNvPr id="115" name="Group 114"/>
            <p:cNvGrpSpPr/>
            <p:nvPr/>
          </p:nvGrpSpPr>
          <p:grpSpPr>
            <a:xfrm>
              <a:off x="6248400" y="4806231"/>
              <a:ext cx="2034787" cy="332697"/>
              <a:chOff x="6590101" y="4806231"/>
              <a:chExt cx="2034787" cy="332697"/>
            </a:xfrm>
          </p:grpSpPr>
          <p:sp>
            <p:nvSpPr>
              <p:cNvPr id="316" name="Rectangle 315"/>
              <p:cNvSpPr/>
              <p:nvPr/>
            </p:nvSpPr>
            <p:spPr>
              <a:xfrm>
                <a:off x="6590101" y="4806231"/>
                <a:ext cx="2034787" cy="332697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prstClr val="white"/>
                  </a:solidFill>
                </a:endParaRPr>
              </a:p>
            </p:txBody>
          </p:sp>
          <p:cxnSp>
            <p:nvCxnSpPr>
              <p:cNvPr id="317" name="Straight Connector 316"/>
              <p:cNvCxnSpPr/>
              <p:nvPr/>
            </p:nvCxnSpPr>
            <p:spPr>
              <a:xfrm flipH="1">
                <a:off x="6623109" y="4911221"/>
                <a:ext cx="286228" cy="0"/>
              </a:xfrm>
              <a:prstGeom prst="line">
                <a:avLst/>
              </a:prstGeom>
              <a:solidFill>
                <a:srgbClr val="FF6600"/>
              </a:solidFill>
              <a:ln w="12700">
                <a:solidFill>
                  <a:srgbClr val="FF6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318" name="Straight Connector 317"/>
              <p:cNvCxnSpPr/>
              <p:nvPr/>
            </p:nvCxnSpPr>
            <p:spPr>
              <a:xfrm>
                <a:off x="6623109" y="5051284"/>
                <a:ext cx="294971" cy="0"/>
              </a:xfrm>
              <a:prstGeom prst="line">
                <a:avLst/>
              </a:prstGeom>
              <a:solidFill>
                <a:srgbClr val="E60A0A"/>
              </a:solidFill>
              <a:ln w="12700">
                <a:solidFill>
                  <a:srgbClr val="107FF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319" name="TextBox 318"/>
              <p:cNvSpPr txBox="1"/>
              <p:nvPr/>
            </p:nvSpPr>
            <p:spPr>
              <a:xfrm>
                <a:off x="6948080" y="4818888"/>
                <a:ext cx="1662315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000" dirty="0" smtClean="0">
                    <a:solidFill>
                      <a:prstClr val="black"/>
                    </a:solidFill>
                  </a:rPr>
                  <a:t>HTTP or HTTPS communications</a:t>
                </a:r>
              </a:p>
              <a:p>
                <a:r>
                  <a:rPr lang="en-GB" sz="1000" dirty="0" smtClean="0">
                    <a:solidFill>
                      <a:prstClr val="black"/>
                    </a:solidFill>
                  </a:rPr>
                  <a:t>VPN communications</a:t>
                </a:r>
                <a:endParaRPr lang="en-GB" sz="1000" dirty="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16" name="Group 115"/>
            <p:cNvGrpSpPr/>
            <p:nvPr/>
          </p:nvGrpSpPr>
          <p:grpSpPr>
            <a:xfrm>
              <a:off x="1371600" y="3202470"/>
              <a:ext cx="1237003" cy="1453728"/>
              <a:chOff x="1672060" y="1498988"/>
              <a:chExt cx="1237003" cy="1453728"/>
            </a:xfrm>
          </p:grpSpPr>
          <p:grpSp>
            <p:nvGrpSpPr>
              <p:cNvPr id="305" name="Group 304"/>
              <p:cNvGrpSpPr/>
              <p:nvPr/>
            </p:nvGrpSpPr>
            <p:grpSpPr>
              <a:xfrm>
                <a:off x="1672060" y="2038316"/>
                <a:ext cx="938019" cy="914400"/>
                <a:chOff x="1672060" y="2038316"/>
                <a:chExt cx="938019" cy="914400"/>
              </a:xfrm>
            </p:grpSpPr>
            <p:pic>
              <p:nvPicPr>
                <p:cNvPr id="314" name="Picture 313"/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flipH="1">
                  <a:off x="1672060" y="2038316"/>
                  <a:ext cx="938019" cy="914400"/>
                </a:xfrm>
                <a:prstGeom prst="rect">
                  <a:avLst/>
                </a:prstGeom>
              </p:spPr>
            </p:pic>
            <p:pic>
              <p:nvPicPr>
                <p:cNvPr id="315" name="Picture 314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21120000">
                  <a:off x="1782486" y="2119213"/>
                  <a:ext cx="478210" cy="336631"/>
                </a:xfrm>
                <a:prstGeom prst="rect">
                  <a:avLst/>
                </a:prstGeom>
              </p:spPr>
            </p:pic>
          </p:grpSp>
          <p:grpSp>
            <p:nvGrpSpPr>
              <p:cNvPr id="307" name="Group 306"/>
              <p:cNvGrpSpPr/>
              <p:nvPr/>
            </p:nvGrpSpPr>
            <p:grpSpPr>
              <a:xfrm>
                <a:off x="1901063" y="1498988"/>
                <a:ext cx="1008000" cy="466560"/>
                <a:chOff x="1389600" y="1463040"/>
                <a:chExt cx="1008000" cy="466560"/>
              </a:xfrm>
            </p:grpSpPr>
            <p:sp>
              <p:nvSpPr>
                <p:cNvPr id="309" name="Rounded Rectangular Callout 308"/>
                <p:cNvSpPr/>
                <p:nvPr/>
              </p:nvSpPr>
              <p:spPr>
                <a:xfrm>
                  <a:off x="1389600" y="1463040"/>
                  <a:ext cx="1008000" cy="466560"/>
                </a:xfrm>
                <a:prstGeom prst="wedgeRoundRectCallout">
                  <a:avLst>
                    <a:gd name="adj1" fmla="val -6041"/>
                    <a:gd name="adj2" fmla="val 179248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grpSp>
              <p:nvGrpSpPr>
                <p:cNvPr id="310" name="Group 309"/>
                <p:cNvGrpSpPr/>
                <p:nvPr/>
              </p:nvGrpSpPr>
              <p:grpSpPr>
                <a:xfrm>
                  <a:off x="1445159" y="1554510"/>
                  <a:ext cx="877824" cy="285231"/>
                  <a:chOff x="1514913" y="2471806"/>
                  <a:chExt cx="877824" cy="285231"/>
                </a:xfrm>
              </p:grpSpPr>
              <p:pic>
                <p:nvPicPr>
                  <p:cNvPr id="311" name="Picture 310"/>
                  <p:cNvPicPr>
                    <a:picLocks noChangeAspect="1"/>
                  </p:cNvPicPr>
                  <p:nvPr/>
                </p:nvPicPr>
                <p:blipFill>
                  <a:blip r:embed="rId4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807521" y="2475432"/>
                    <a:ext cx="292608" cy="277978"/>
                  </a:xfrm>
                  <a:prstGeom prst="rect">
                    <a:avLst/>
                  </a:prstGeom>
                  <a:scene3d>
                    <a:camera prst="orthographicFront"/>
                    <a:lightRig rig="threePt" dir="t"/>
                  </a:scene3d>
                  <a:sp3d/>
                </p:spPr>
              </p:pic>
              <p:pic>
                <p:nvPicPr>
                  <p:cNvPr id="312" name="Picture 311"/>
                  <p:cNvPicPr>
                    <a:picLocks noChangeAspect="1"/>
                  </p:cNvPicPr>
                  <p:nvPr/>
                </p:nvPicPr>
                <p:blipFill>
                  <a:blip r:embed="rId5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514913" y="2471806"/>
                    <a:ext cx="292608" cy="285231"/>
                  </a:xfrm>
                  <a:prstGeom prst="rect">
                    <a:avLst/>
                  </a:prstGeom>
                  <a:scene3d>
                    <a:camera prst="orthographicFront"/>
                    <a:lightRig rig="threePt" dir="t"/>
                  </a:scene3d>
                  <a:sp3d/>
                </p:spPr>
              </p:pic>
              <p:pic>
                <p:nvPicPr>
                  <p:cNvPr id="313" name="Picture 312"/>
                  <p:cNvPicPr>
                    <a:picLocks noChangeAspect="1"/>
                  </p:cNvPicPr>
                  <p:nvPr/>
                </p:nvPicPr>
                <p:blipFill>
                  <a:blip r:embed="rId6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100129" y="2471806"/>
                    <a:ext cx="292608" cy="285231"/>
                  </a:xfrm>
                  <a:prstGeom prst="rect">
                    <a:avLst/>
                  </a:prstGeom>
                  <a:scene3d>
                    <a:camera prst="orthographicFront"/>
                    <a:lightRig rig="threePt" dir="t"/>
                  </a:scene3d>
                  <a:sp3d/>
                </p:spPr>
              </p:pic>
            </p:grpSp>
          </p:grpSp>
        </p:grpSp>
        <p:cxnSp>
          <p:nvCxnSpPr>
            <p:cNvPr id="117" name="Straight Connector 116"/>
            <p:cNvCxnSpPr/>
            <p:nvPr/>
          </p:nvCxnSpPr>
          <p:spPr>
            <a:xfrm flipV="1">
              <a:off x="4699407" y="3432240"/>
              <a:ext cx="1445700" cy="675925"/>
            </a:xfrm>
            <a:prstGeom prst="line">
              <a:avLst/>
            </a:prstGeom>
            <a:solidFill>
              <a:srgbClr val="E60A0A"/>
            </a:solidFill>
            <a:ln w="88900" cap="rnd">
              <a:solidFill>
                <a:srgbClr val="107FF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grpSp>
          <p:nvGrpSpPr>
            <p:cNvPr id="118" name="Group 117"/>
            <p:cNvGrpSpPr/>
            <p:nvPr/>
          </p:nvGrpSpPr>
          <p:grpSpPr>
            <a:xfrm>
              <a:off x="3027694" y="3651568"/>
              <a:ext cx="1676111" cy="1030887"/>
              <a:chOff x="382170" y="2990850"/>
              <a:chExt cx="3809710" cy="2343150"/>
            </a:xfrm>
            <a:scene3d>
              <a:camera prst="perspectiveContrastingLeftFacing" fov="3300000">
                <a:rot lat="924000" lon="3000000" rev="0"/>
              </a:camera>
              <a:lightRig rig="threePt" dir="t"/>
            </a:scene3d>
          </p:grpSpPr>
          <p:grpSp>
            <p:nvGrpSpPr>
              <p:cNvPr id="267" name="Group 266"/>
              <p:cNvGrpSpPr/>
              <p:nvPr/>
            </p:nvGrpSpPr>
            <p:grpSpPr>
              <a:xfrm>
                <a:off x="382170" y="3933824"/>
                <a:ext cx="3809710" cy="457200"/>
                <a:chOff x="380706" y="4038600"/>
                <a:chExt cx="3809710" cy="457200"/>
              </a:xfrm>
            </p:grpSpPr>
            <p:sp>
              <p:nvSpPr>
                <p:cNvPr id="301" name="Rectangle 300"/>
                <p:cNvSpPr/>
                <p:nvPr/>
              </p:nvSpPr>
              <p:spPr>
                <a:xfrm>
                  <a:off x="2667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02" name="Rectangle 301"/>
                <p:cNvSpPr/>
                <p:nvPr/>
              </p:nvSpPr>
              <p:spPr>
                <a:xfrm>
                  <a:off x="342841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03" name="Rectangle 302"/>
                <p:cNvSpPr/>
                <p:nvPr/>
              </p:nvSpPr>
              <p:spPr>
                <a:xfrm>
                  <a:off x="38070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04" name="Rectangle 303"/>
                <p:cNvSpPr/>
                <p:nvPr/>
              </p:nvSpPr>
              <p:spPr>
                <a:xfrm>
                  <a:off x="1143000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  <p:grpSp>
            <p:nvGrpSpPr>
              <p:cNvPr id="268" name="Group 267"/>
              <p:cNvGrpSpPr/>
              <p:nvPr/>
            </p:nvGrpSpPr>
            <p:grpSpPr>
              <a:xfrm>
                <a:off x="382171" y="4405311"/>
                <a:ext cx="3809709" cy="457200"/>
                <a:chOff x="380706" y="4553811"/>
                <a:chExt cx="3809709" cy="457200"/>
              </a:xfrm>
            </p:grpSpPr>
            <p:sp>
              <p:nvSpPr>
                <p:cNvPr id="295" name="Rectangle 294"/>
                <p:cNvSpPr/>
                <p:nvPr/>
              </p:nvSpPr>
              <p:spPr>
                <a:xfrm>
                  <a:off x="1524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96" name="Rectangle 295"/>
                <p:cNvSpPr/>
                <p:nvPr/>
              </p:nvSpPr>
              <p:spPr>
                <a:xfrm>
                  <a:off x="2286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97" name="Rectangle 296"/>
                <p:cNvSpPr/>
                <p:nvPr/>
              </p:nvSpPr>
              <p:spPr>
                <a:xfrm>
                  <a:off x="3048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98" name="Rectangle 297"/>
                <p:cNvSpPr/>
                <p:nvPr/>
              </p:nvSpPr>
              <p:spPr>
                <a:xfrm>
                  <a:off x="380706" y="4553811"/>
                  <a:ext cx="381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99" name="Rectangle 298"/>
                <p:cNvSpPr/>
                <p:nvPr/>
              </p:nvSpPr>
              <p:spPr>
                <a:xfrm>
                  <a:off x="762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00" name="Rectangle 299"/>
                <p:cNvSpPr/>
                <p:nvPr/>
              </p:nvSpPr>
              <p:spPr>
                <a:xfrm>
                  <a:off x="3810878" y="4553811"/>
                  <a:ext cx="379537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  <p:grpSp>
            <p:nvGrpSpPr>
              <p:cNvPr id="269" name="Group 268"/>
              <p:cNvGrpSpPr/>
              <p:nvPr/>
            </p:nvGrpSpPr>
            <p:grpSpPr>
              <a:xfrm>
                <a:off x="382170" y="2990850"/>
                <a:ext cx="3809710" cy="457200"/>
                <a:chOff x="380706" y="4038600"/>
                <a:chExt cx="3809710" cy="457200"/>
              </a:xfrm>
            </p:grpSpPr>
            <p:sp>
              <p:nvSpPr>
                <p:cNvPr id="290" name="Rectangle 289"/>
                <p:cNvSpPr/>
                <p:nvPr/>
              </p:nvSpPr>
              <p:spPr>
                <a:xfrm>
                  <a:off x="1905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91" name="Rectangle 290"/>
                <p:cNvSpPr/>
                <p:nvPr/>
              </p:nvSpPr>
              <p:spPr>
                <a:xfrm>
                  <a:off x="2667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92" name="Rectangle 291"/>
                <p:cNvSpPr/>
                <p:nvPr/>
              </p:nvSpPr>
              <p:spPr>
                <a:xfrm>
                  <a:off x="342841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93" name="Rectangle 292"/>
                <p:cNvSpPr/>
                <p:nvPr/>
              </p:nvSpPr>
              <p:spPr>
                <a:xfrm>
                  <a:off x="38070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94" name="Rectangle 293"/>
                <p:cNvSpPr/>
                <p:nvPr/>
              </p:nvSpPr>
              <p:spPr>
                <a:xfrm>
                  <a:off x="1143000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  <p:grpSp>
            <p:nvGrpSpPr>
              <p:cNvPr id="270" name="Group 269"/>
              <p:cNvGrpSpPr/>
              <p:nvPr/>
            </p:nvGrpSpPr>
            <p:grpSpPr>
              <a:xfrm>
                <a:off x="382171" y="3462337"/>
                <a:ext cx="3809709" cy="457200"/>
                <a:chOff x="380706" y="4553811"/>
                <a:chExt cx="3809709" cy="457200"/>
              </a:xfrm>
            </p:grpSpPr>
            <p:sp>
              <p:nvSpPr>
                <p:cNvPr id="284" name="Rectangle 283"/>
                <p:cNvSpPr/>
                <p:nvPr/>
              </p:nvSpPr>
              <p:spPr>
                <a:xfrm>
                  <a:off x="1524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85" name="Rectangle 284"/>
                <p:cNvSpPr/>
                <p:nvPr/>
              </p:nvSpPr>
              <p:spPr>
                <a:xfrm>
                  <a:off x="2286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86" name="Rectangle 285"/>
                <p:cNvSpPr/>
                <p:nvPr/>
              </p:nvSpPr>
              <p:spPr>
                <a:xfrm>
                  <a:off x="3048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87" name="Rectangle 286"/>
                <p:cNvSpPr/>
                <p:nvPr/>
              </p:nvSpPr>
              <p:spPr>
                <a:xfrm>
                  <a:off x="380706" y="4553811"/>
                  <a:ext cx="381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88" name="Rectangle 287"/>
                <p:cNvSpPr/>
                <p:nvPr/>
              </p:nvSpPr>
              <p:spPr>
                <a:xfrm>
                  <a:off x="762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89" name="Rectangle 288"/>
                <p:cNvSpPr/>
                <p:nvPr/>
              </p:nvSpPr>
              <p:spPr>
                <a:xfrm>
                  <a:off x="3810878" y="4553811"/>
                  <a:ext cx="379537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  <p:grpSp>
            <p:nvGrpSpPr>
              <p:cNvPr id="271" name="Group 270"/>
              <p:cNvGrpSpPr/>
              <p:nvPr/>
            </p:nvGrpSpPr>
            <p:grpSpPr>
              <a:xfrm>
                <a:off x="382170" y="4876800"/>
                <a:ext cx="3809710" cy="457200"/>
                <a:chOff x="380706" y="4038600"/>
                <a:chExt cx="3809710" cy="457200"/>
              </a:xfrm>
            </p:grpSpPr>
            <p:sp>
              <p:nvSpPr>
                <p:cNvPr id="272" name="Rectangle 271"/>
                <p:cNvSpPr/>
                <p:nvPr/>
              </p:nvSpPr>
              <p:spPr>
                <a:xfrm>
                  <a:off x="1905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73" name="Rectangle 272"/>
                <p:cNvSpPr/>
                <p:nvPr/>
              </p:nvSpPr>
              <p:spPr>
                <a:xfrm>
                  <a:off x="2667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74" name="Rectangle 273"/>
                <p:cNvSpPr/>
                <p:nvPr/>
              </p:nvSpPr>
              <p:spPr>
                <a:xfrm>
                  <a:off x="342841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82" name="Rectangle 281"/>
                <p:cNvSpPr/>
                <p:nvPr/>
              </p:nvSpPr>
              <p:spPr>
                <a:xfrm>
                  <a:off x="38070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83" name="Rectangle 282"/>
                <p:cNvSpPr/>
                <p:nvPr/>
              </p:nvSpPr>
              <p:spPr>
                <a:xfrm>
                  <a:off x="1143000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</p:grpSp>
        <p:grpSp>
          <p:nvGrpSpPr>
            <p:cNvPr id="119" name="Group 118"/>
            <p:cNvGrpSpPr/>
            <p:nvPr/>
          </p:nvGrpSpPr>
          <p:grpSpPr>
            <a:xfrm>
              <a:off x="3027694" y="2081998"/>
              <a:ext cx="1676111" cy="1030887"/>
              <a:chOff x="382170" y="2990850"/>
              <a:chExt cx="3809710" cy="2343150"/>
            </a:xfrm>
            <a:scene3d>
              <a:camera prst="perspectiveContrastingLeftFacing" fov="3300000">
                <a:rot lat="924000" lon="3000000" rev="0"/>
              </a:camera>
              <a:lightRig rig="threePt" dir="t"/>
            </a:scene3d>
          </p:grpSpPr>
          <p:grpSp>
            <p:nvGrpSpPr>
              <p:cNvPr id="155" name="Group 154"/>
              <p:cNvGrpSpPr/>
              <p:nvPr/>
            </p:nvGrpSpPr>
            <p:grpSpPr>
              <a:xfrm>
                <a:off x="382170" y="3933824"/>
                <a:ext cx="3809710" cy="457200"/>
                <a:chOff x="380706" y="4038600"/>
                <a:chExt cx="3809710" cy="457200"/>
              </a:xfrm>
            </p:grpSpPr>
            <p:sp>
              <p:nvSpPr>
                <p:cNvPr id="263" name="Rectangle 262"/>
                <p:cNvSpPr/>
                <p:nvPr/>
              </p:nvSpPr>
              <p:spPr>
                <a:xfrm>
                  <a:off x="2667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64" name="Rectangle 263"/>
                <p:cNvSpPr/>
                <p:nvPr/>
              </p:nvSpPr>
              <p:spPr>
                <a:xfrm>
                  <a:off x="342841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65" name="Rectangle 264"/>
                <p:cNvSpPr/>
                <p:nvPr/>
              </p:nvSpPr>
              <p:spPr>
                <a:xfrm>
                  <a:off x="38070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66" name="Rectangle 265"/>
                <p:cNvSpPr/>
                <p:nvPr/>
              </p:nvSpPr>
              <p:spPr>
                <a:xfrm>
                  <a:off x="1143000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  <p:grpSp>
            <p:nvGrpSpPr>
              <p:cNvPr id="158" name="Group 157"/>
              <p:cNvGrpSpPr/>
              <p:nvPr/>
            </p:nvGrpSpPr>
            <p:grpSpPr>
              <a:xfrm>
                <a:off x="382171" y="4405311"/>
                <a:ext cx="3809709" cy="457200"/>
                <a:chOff x="380706" y="4553811"/>
                <a:chExt cx="3809709" cy="457200"/>
              </a:xfrm>
            </p:grpSpPr>
            <p:sp>
              <p:nvSpPr>
                <p:cNvPr id="257" name="Rectangle 256"/>
                <p:cNvSpPr/>
                <p:nvPr/>
              </p:nvSpPr>
              <p:spPr>
                <a:xfrm>
                  <a:off x="1524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58" name="Rectangle 257"/>
                <p:cNvSpPr/>
                <p:nvPr/>
              </p:nvSpPr>
              <p:spPr>
                <a:xfrm>
                  <a:off x="2286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59" name="Rectangle 258"/>
                <p:cNvSpPr/>
                <p:nvPr/>
              </p:nvSpPr>
              <p:spPr>
                <a:xfrm>
                  <a:off x="3048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60" name="Rectangle 259"/>
                <p:cNvSpPr/>
                <p:nvPr/>
              </p:nvSpPr>
              <p:spPr>
                <a:xfrm>
                  <a:off x="380706" y="4553811"/>
                  <a:ext cx="381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61" name="Rectangle 260"/>
                <p:cNvSpPr/>
                <p:nvPr/>
              </p:nvSpPr>
              <p:spPr>
                <a:xfrm>
                  <a:off x="762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62" name="Rectangle 261"/>
                <p:cNvSpPr/>
                <p:nvPr/>
              </p:nvSpPr>
              <p:spPr>
                <a:xfrm>
                  <a:off x="3810878" y="4553811"/>
                  <a:ext cx="379537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  <p:grpSp>
            <p:nvGrpSpPr>
              <p:cNvPr id="159" name="Group 158"/>
              <p:cNvGrpSpPr/>
              <p:nvPr/>
            </p:nvGrpSpPr>
            <p:grpSpPr>
              <a:xfrm>
                <a:off x="382170" y="2990850"/>
                <a:ext cx="3809710" cy="457200"/>
                <a:chOff x="380706" y="4038600"/>
                <a:chExt cx="3809710" cy="457200"/>
              </a:xfrm>
            </p:grpSpPr>
            <p:sp>
              <p:nvSpPr>
                <p:cNvPr id="247" name="Rectangle 246"/>
                <p:cNvSpPr/>
                <p:nvPr/>
              </p:nvSpPr>
              <p:spPr>
                <a:xfrm>
                  <a:off x="1905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48" name="Rectangle 247"/>
                <p:cNvSpPr/>
                <p:nvPr/>
              </p:nvSpPr>
              <p:spPr>
                <a:xfrm>
                  <a:off x="2667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54" name="Rectangle 253"/>
                <p:cNvSpPr/>
                <p:nvPr/>
              </p:nvSpPr>
              <p:spPr>
                <a:xfrm>
                  <a:off x="342841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55" name="Rectangle 254"/>
                <p:cNvSpPr/>
                <p:nvPr/>
              </p:nvSpPr>
              <p:spPr>
                <a:xfrm>
                  <a:off x="38070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56" name="Rectangle 255"/>
                <p:cNvSpPr/>
                <p:nvPr/>
              </p:nvSpPr>
              <p:spPr>
                <a:xfrm>
                  <a:off x="1143000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  <p:grpSp>
            <p:nvGrpSpPr>
              <p:cNvPr id="160" name="Group 159"/>
              <p:cNvGrpSpPr/>
              <p:nvPr/>
            </p:nvGrpSpPr>
            <p:grpSpPr>
              <a:xfrm>
                <a:off x="382171" y="3462337"/>
                <a:ext cx="3809709" cy="457200"/>
                <a:chOff x="380706" y="4553811"/>
                <a:chExt cx="3809709" cy="457200"/>
              </a:xfrm>
            </p:grpSpPr>
            <p:sp>
              <p:nvSpPr>
                <p:cNvPr id="211" name="Rectangle 210"/>
                <p:cNvSpPr/>
                <p:nvPr/>
              </p:nvSpPr>
              <p:spPr>
                <a:xfrm>
                  <a:off x="1524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40" name="Rectangle 239"/>
                <p:cNvSpPr/>
                <p:nvPr/>
              </p:nvSpPr>
              <p:spPr>
                <a:xfrm>
                  <a:off x="2286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42" name="Rectangle 241"/>
                <p:cNvSpPr/>
                <p:nvPr/>
              </p:nvSpPr>
              <p:spPr>
                <a:xfrm>
                  <a:off x="3048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43" name="Rectangle 242"/>
                <p:cNvSpPr/>
                <p:nvPr/>
              </p:nvSpPr>
              <p:spPr>
                <a:xfrm>
                  <a:off x="380706" y="4553811"/>
                  <a:ext cx="381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44" name="Rectangle 243"/>
                <p:cNvSpPr/>
                <p:nvPr/>
              </p:nvSpPr>
              <p:spPr>
                <a:xfrm>
                  <a:off x="762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45" name="Rectangle 244"/>
                <p:cNvSpPr/>
                <p:nvPr/>
              </p:nvSpPr>
              <p:spPr>
                <a:xfrm>
                  <a:off x="3810878" y="4553811"/>
                  <a:ext cx="379537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  <p:grpSp>
            <p:nvGrpSpPr>
              <p:cNvPr id="161" name="Group 160"/>
              <p:cNvGrpSpPr/>
              <p:nvPr/>
            </p:nvGrpSpPr>
            <p:grpSpPr>
              <a:xfrm>
                <a:off x="382170" y="4876800"/>
                <a:ext cx="3809710" cy="457200"/>
                <a:chOff x="380706" y="4038600"/>
                <a:chExt cx="3809710" cy="457200"/>
              </a:xfrm>
            </p:grpSpPr>
            <p:sp>
              <p:nvSpPr>
                <p:cNvPr id="162" name="Rectangle 161"/>
                <p:cNvSpPr/>
                <p:nvPr/>
              </p:nvSpPr>
              <p:spPr>
                <a:xfrm>
                  <a:off x="1905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163" name="Rectangle 162"/>
                <p:cNvSpPr/>
                <p:nvPr/>
              </p:nvSpPr>
              <p:spPr>
                <a:xfrm>
                  <a:off x="2667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164" name="Rectangle 163"/>
                <p:cNvSpPr/>
                <p:nvPr/>
              </p:nvSpPr>
              <p:spPr>
                <a:xfrm>
                  <a:off x="342841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166" name="Rectangle 165"/>
                <p:cNvSpPr/>
                <p:nvPr/>
              </p:nvSpPr>
              <p:spPr>
                <a:xfrm>
                  <a:off x="38070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09" name="Rectangle 208"/>
                <p:cNvSpPr/>
                <p:nvPr/>
              </p:nvSpPr>
              <p:spPr>
                <a:xfrm>
                  <a:off x="1143000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</p:grpSp>
        <p:cxnSp>
          <p:nvCxnSpPr>
            <p:cNvPr id="120" name="Straight Connector 119"/>
            <p:cNvCxnSpPr/>
            <p:nvPr/>
          </p:nvCxnSpPr>
          <p:spPr>
            <a:xfrm>
              <a:off x="4676307" y="2741040"/>
              <a:ext cx="1877423" cy="678104"/>
            </a:xfrm>
            <a:prstGeom prst="line">
              <a:avLst/>
            </a:prstGeom>
            <a:solidFill>
              <a:srgbClr val="FF6600"/>
            </a:solidFill>
            <a:ln w="12700"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flipV="1">
              <a:off x="4680357" y="3418999"/>
              <a:ext cx="1487590" cy="689165"/>
            </a:xfrm>
            <a:prstGeom prst="line">
              <a:avLst/>
            </a:prstGeom>
            <a:solidFill>
              <a:srgbClr val="FF6600"/>
            </a:solidFill>
            <a:ln w="12700"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grpSp>
          <p:nvGrpSpPr>
            <p:cNvPr id="122" name="Group 121"/>
            <p:cNvGrpSpPr/>
            <p:nvPr/>
          </p:nvGrpSpPr>
          <p:grpSpPr>
            <a:xfrm>
              <a:off x="1371600" y="1606645"/>
              <a:ext cx="1237003" cy="1453728"/>
              <a:chOff x="1672060" y="1498988"/>
              <a:chExt cx="1237003" cy="1453728"/>
            </a:xfrm>
          </p:grpSpPr>
          <p:grpSp>
            <p:nvGrpSpPr>
              <p:cNvPr id="146" name="Group 145"/>
              <p:cNvGrpSpPr/>
              <p:nvPr/>
            </p:nvGrpSpPr>
            <p:grpSpPr>
              <a:xfrm>
                <a:off x="1672060" y="2038316"/>
                <a:ext cx="938019" cy="914400"/>
                <a:chOff x="1672060" y="2038316"/>
                <a:chExt cx="938019" cy="914400"/>
              </a:xfrm>
            </p:grpSpPr>
            <p:pic>
              <p:nvPicPr>
                <p:cNvPr id="153" name="Picture 152"/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flipH="1">
                  <a:off x="1672060" y="2038316"/>
                  <a:ext cx="938019" cy="914400"/>
                </a:xfrm>
                <a:prstGeom prst="rect">
                  <a:avLst/>
                </a:prstGeom>
              </p:spPr>
            </p:pic>
            <p:pic>
              <p:nvPicPr>
                <p:cNvPr id="154" name="Picture 153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21120000">
                  <a:off x="1782486" y="2119213"/>
                  <a:ext cx="478210" cy="336631"/>
                </a:xfrm>
                <a:prstGeom prst="rect">
                  <a:avLst/>
                </a:prstGeom>
              </p:spPr>
            </p:pic>
          </p:grpSp>
          <p:grpSp>
            <p:nvGrpSpPr>
              <p:cNvPr id="147" name="Group 146"/>
              <p:cNvGrpSpPr/>
              <p:nvPr/>
            </p:nvGrpSpPr>
            <p:grpSpPr>
              <a:xfrm>
                <a:off x="1901063" y="1498988"/>
                <a:ext cx="1008000" cy="466560"/>
                <a:chOff x="1389600" y="1463040"/>
                <a:chExt cx="1008000" cy="466560"/>
              </a:xfrm>
            </p:grpSpPr>
            <p:sp>
              <p:nvSpPr>
                <p:cNvPr id="148" name="Rounded Rectangular Callout 147"/>
                <p:cNvSpPr/>
                <p:nvPr/>
              </p:nvSpPr>
              <p:spPr>
                <a:xfrm>
                  <a:off x="1389600" y="1463040"/>
                  <a:ext cx="1008000" cy="466560"/>
                </a:xfrm>
                <a:prstGeom prst="wedgeRoundRectCallout">
                  <a:avLst>
                    <a:gd name="adj1" fmla="val -6041"/>
                    <a:gd name="adj2" fmla="val 179248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grpSp>
              <p:nvGrpSpPr>
                <p:cNvPr id="149" name="Group 148"/>
                <p:cNvGrpSpPr/>
                <p:nvPr/>
              </p:nvGrpSpPr>
              <p:grpSpPr>
                <a:xfrm>
                  <a:off x="1445159" y="1554510"/>
                  <a:ext cx="877824" cy="285231"/>
                  <a:chOff x="1514913" y="2471806"/>
                  <a:chExt cx="877824" cy="285231"/>
                </a:xfrm>
              </p:grpSpPr>
              <p:pic>
                <p:nvPicPr>
                  <p:cNvPr id="150" name="Picture 149"/>
                  <p:cNvPicPr>
                    <a:picLocks noChangeAspect="1"/>
                  </p:cNvPicPr>
                  <p:nvPr/>
                </p:nvPicPr>
                <p:blipFill>
                  <a:blip r:embed="rId4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807521" y="2475432"/>
                    <a:ext cx="292608" cy="277978"/>
                  </a:xfrm>
                  <a:prstGeom prst="rect">
                    <a:avLst/>
                  </a:prstGeom>
                  <a:scene3d>
                    <a:camera prst="orthographicFront"/>
                    <a:lightRig rig="threePt" dir="t"/>
                  </a:scene3d>
                  <a:sp3d/>
                </p:spPr>
              </p:pic>
              <p:pic>
                <p:nvPicPr>
                  <p:cNvPr id="151" name="Picture 150"/>
                  <p:cNvPicPr>
                    <a:picLocks noChangeAspect="1"/>
                  </p:cNvPicPr>
                  <p:nvPr/>
                </p:nvPicPr>
                <p:blipFill>
                  <a:blip r:embed="rId5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514913" y="2471806"/>
                    <a:ext cx="292608" cy="285231"/>
                  </a:xfrm>
                  <a:prstGeom prst="rect">
                    <a:avLst/>
                  </a:prstGeom>
                  <a:scene3d>
                    <a:camera prst="orthographicFront"/>
                    <a:lightRig rig="threePt" dir="t"/>
                  </a:scene3d>
                  <a:sp3d/>
                </p:spPr>
              </p:pic>
              <p:pic>
                <p:nvPicPr>
                  <p:cNvPr id="152" name="Picture 151"/>
                  <p:cNvPicPr>
                    <a:picLocks noChangeAspect="1"/>
                  </p:cNvPicPr>
                  <p:nvPr/>
                </p:nvPicPr>
                <p:blipFill>
                  <a:blip r:embed="rId6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100129" y="2471806"/>
                    <a:ext cx="292608" cy="285231"/>
                  </a:xfrm>
                  <a:prstGeom prst="rect">
                    <a:avLst/>
                  </a:prstGeom>
                  <a:scene3d>
                    <a:camera prst="orthographicFront"/>
                    <a:lightRig rig="threePt" dir="t"/>
                  </a:scene3d>
                  <a:sp3d/>
                </p:spPr>
              </p:pic>
            </p:grpSp>
          </p:grpSp>
        </p:grpSp>
        <p:cxnSp>
          <p:nvCxnSpPr>
            <p:cNvPr id="123" name="Straight Connector 122"/>
            <p:cNvCxnSpPr/>
            <p:nvPr/>
          </p:nvCxnSpPr>
          <p:spPr>
            <a:xfrm flipV="1">
              <a:off x="2112169" y="4139454"/>
              <a:ext cx="1832381" cy="10125"/>
            </a:xfrm>
            <a:prstGeom prst="line">
              <a:avLst/>
            </a:prstGeom>
            <a:solidFill>
              <a:srgbClr val="E60A0A"/>
            </a:solidFill>
            <a:ln w="88900" cap="rnd">
              <a:solidFill>
                <a:srgbClr val="107FF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flipH="1">
              <a:off x="2088356" y="4129164"/>
              <a:ext cx="1901440" cy="10540"/>
            </a:xfrm>
            <a:prstGeom prst="line">
              <a:avLst/>
            </a:prstGeom>
            <a:solidFill>
              <a:srgbClr val="FF6600"/>
            </a:solidFill>
            <a:ln w="12700"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 flipV="1">
              <a:off x="2060176" y="2554446"/>
              <a:ext cx="1929618" cy="0"/>
            </a:xfrm>
            <a:prstGeom prst="line">
              <a:avLst/>
            </a:prstGeom>
            <a:solidFill>
              <a:srgbClr val="FF6600"/>
            </a:solidFill>
            <a:ln w="12700"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grpSp>
          <p:nvGrpSpPr>
            <p:cNvPr id="126" name="Group 125"/>
            <p:cNvGrpSpPr/>
            <p:nvPr/>
          </p:nvGrpSpPr>
          <p:grpSpPr>
            <a:xfrm>
              <a:off x="6063387" y="1554480"/>
              <a:ext cx="1501276" cy="2567011"/>
              <a:chOff x="6063387" y="1554480"/>
              <a:chExt cx="1501276" cy="2567011"/>
            </a:xfrm>
          </p:grpSpPr>
          <p:pic>
            <p:nvPicPr>
              <p:cNvPr id="127" name="Picture 126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flipH="1">
                <a:off x="6129204" y="2333509"/>
                <a:ext cx="700324" cy="1538094"/>
              </a:xfrm>
              <a:prstGeom prst="rect">
                <a:avLst/>
              </a:prstGeom>
            </p:spPr>
          </p:pic>
          <p:grpSp>
            <p:nvGrpSpPr>
              <p:cNvPr id="128" name="Group 127"/>
              <p:cNvGrpSpPr/>
              <p:nvPr/>
            </p:nvGrpSpPr>
            <p:grpSpPr>
              <a:xfrm>
                <a:off x="7031265" y="2241957"/>
                <a:ext cx="533398" cy="472799"/>
                <a:chOff x="4709431" y="2474900"/>
                <a:chExt cx="533398" cy="472799"/>
              </a:xfrm>
            </p:grpSpPr>
            <p:sp>
              <p:nvSpPr>
                <p:cNvPr id="144" name="Rounded Rectangular Callout 143"/>
                <p:cNvSpPr/>
                <p:nvPr/>
              </p:nvSpPr>
              <p:spPr>
                <a:xfrm flipH="1">
                  <a:off x="4709431" y="2474900"/>
                  <a:ext cx="533398" cy="472799"/>
                </a:xfrm>
                <a:prstGeom prst="wedgeRoundRectCallout">
                  <a:avLst>
                    <a:gd name="adj1" fmla="val 110656"/>
                    <a:gd name="adj2" fmla="val 40358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pic>
              <p:nvPicPr>
                <p:cNvPr id="145" name="Picture 144"/>
                <p:cNvPicPr>
                  <a:picLocks noChangeAspect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826778" y="2569500"/>
                  <a:ext cx="301752" cy="301752"/>
                </a:xfrm>
                <a:prstGeom prst="rect">
                  <a:avLst/>
                </a:prstGeom>
              </p:spPr>
            </p:pic>
          </p:grpSp>
          <p:sp>
            <p:nvSpPr>
              <p:cNvPr id="129" name="TextBox 128"/>
              <p:cNvSpPr txBox="1"/>
              <p:nvPr/>
            </p:nvSpPr>
            <p:spPr>
              <a:xfrm flipH="1">
                <a:off x="6063387" y="3936825"/>
                <a:ext cx="831959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200" dirty="0">
                    <a:solidFill>
                      <a:srgbClr val="1106E8"/>
                    </a:solidFill>
                  </a:rPr>
                  <a:t>Cradle Server</a:t>
                </a:r>
              </a:p>
            </p:txBody>
          </p:sp>
          <p:grpSp>
            <p:nvGrpSpPr>
              <p:cNvPr id="130" name="Group 129"/>
              <p:cNvGrpSpPr/>
              <p:nvPr/>
            </p:nvGrpSpPr>
            <p:grpSpPr>
              <a:xfrm>
                <a:off x="6141497" y="1554480"/>
                <a:ext cx="1376062" cy="621130"/>
                <a:chOff x="4635661" y="1463041"/>
                <a:chExt cx="1376062" cy="621130"/>
              </a:xfrm>
            </p:grpSpPr>
            <p:sp>
              <p:nvSpPr>
                <p:cNvPr id="136" name="Rounded Rectangular Callout 135"/>
                <p:cNvSpPr/>
                <p:nvPr/>
              </p:nvSpPr>
              <p:spPr>
                <a:xfrm>
                  <a:off x="4635661" y="1463041"/>
                  <a:ext cx="1376062" cy="621130"/>
                </a:xfrm>
                <a:prstGeom prst="wedgeRoundRectCallout">
                  <a:avLst>
                    <a:gd name="adj1" fmla="val -30714"/>
                    <a:gd name="adj2" fmla="val 107423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grpSp>
              <p:nvGrpSpPr>
                <p:cNvPr id="137" name="Group 136"/>
                <p:cNvGrpSpPr/>
                <p:nvPr/>
              </p:nvGrpSpPr>
              <p:grpSpPr>
                <a:xfrm>
                  <a:off x="4743009" y="1558311"/>
                  <a:ext cx="1138168" cy="430591"/>
                  <a:chOff x="4860566" y="2064958"/>
                  <a:chExt cx="1138168" cy="430591"/>
                </a:xfrm>
              </p:grpSpPr>
              <p:sp>
                <p:nvSpPr>
                  <p:cNvPr id="138" name="Oval 137"/>
                  <p:cNvSpPr/>
                  <p:nvPr/>
                </p:nvSpPr>
                <p:spPr>
                  <a:xfrm>
                    <a:off x="5169405" y="2064959"/>
                    <a:ext cx="405007" cy="407237"/>
                  </a:xfrm>
                  <a:prstGeom prst="ellipse">
                    <a:avLst/>
                  </a:prstGeom>
                  <a:solidFill>
                    <a:srgbClr val="107FFC"/>
                  </a:solidFill>
                  <a:ln w="12700">
                    <a:solidFill>
                      <a:srgbClr val="107FFC"/>
                    </a:solidFill>
                  </a:ln>
                  <a:scene3d>
                    <a:camera prst="orthographicFront"/>
                    <a:lightRig rig="threePt" dir="t"/>
                  </a:scene3d>
                  <a:sp3d>
                    <a:bevelT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r>
                      <a:rPr lang="en-GB" sz="1100" b="1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CDS</a:t>
                    </a:r>
                    <a:endParaRPr lang="en-GB" b="1" dirty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p:txBody>
              </p:sp>
              <p:sp>
                <p:nvSpPr>
                  <p:cNvPr id="139" name="Oval 138"/>
                  <p:cNvSpPr/>
                  <p:nvPr/>
                </p:nvSpPr>
                <p:spPr>
                  <a:xfrm>
                    <a:off x="5593727" y="2064959"/>
                    <a:ext cx="405007" cy="407237"/>
                  </a:xfrm>
                  <a:prstGeom prst="ellipse">
                    <a:avLst/>
                  </a:prstGeom>
                  <a:solidFill>
                    <a:srgbClr val="107FFC"/>
                  </a:solidFill>
                  <a:ln w="12700">
                    <a:solidFill>
                      <a:srgbClr val="107FFC"/>
                    </a:solidFill>
                  </a:ln>
                  <a:scene3d>
                    <a:camera prst="orthographicFront"/>
                    <a:lightRig rig="threePt" dir="t"/>
                  </a:scene3d>
                  <a:sp3d>
                    <a:bevelT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r>
                      <a:rPr lang="en-GB" sz="1100" b="1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CWS</a:t>
                    </a:r>
                    <a:endParaRPr lang="en-GB" b="1" dirty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p:txBody>
              </p:sp>
              <p:grpSp>
                <p:nvGrpSpPr>
                  <p:cNvPr id="140" name="Group 139"/>
                  <p:cNvGrpSpPr>
                    <a:grpSpLocks noChangeAspect="1"/>
                  </p:cNvGrpSpPr>
                  <p:nvPr/>
                </p:nvGrpSpPr>
                <p:grpSpPr>
                  <a:xfrm>
                    <a:off x="4860566" y="2064958"/>
                    <a:ext cx="311552" cy="430591"/>
                    <a:chOff x="5740224" y="3164935"/>
                    <a:chExt cx="1143000" cy="1579723"/>
                  </a:xfrm>
                </p:grpSpPr>
                <p:pic>
                  <p:nvPicPr>
                    <p:cNvPr id="141" name="Picture 140"/>
                    <p:cNvPicPr>
                      <a:picLocks noChangeAspect="1"/>
                    </p:cNvPicPr>
                    <p:nvPr/>
                  </p:nvPicPr>
                  <p:blipFill>
                    <a:blip r:embed="rId9" cstate="print">
                      <a:extLst>
                        <a:ext uri="{28A0092B-C50C-407E-A947-70E740481C1C}">
                          <a14:useLocalDpi xmlns=""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5740224" y="3164935"/>
                      <a:ext cx="838200" cy="838200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142" name="Picture 141"/>
                    <p:cNvPicPr>
                      <a:picLocks noChangeAspect="1"/>
                    </p:cNvPicPr>
                    <p:nvPr/>
                  </p:nvPicPr>
                  <p:blipFill>
                    <a:blip r:embed="rId9" cstate="print">
                      <a:extLst>
                        <a:ext uri="{28A0092B-C50C-407E-A947-70E740481C1C}">
                          <a14:useLocalDpi xmlns=""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6045024" y="3440241"/>
                      <a:ext cx="838200" cy="838200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143" name="Picture 142"/>
                    <p:cNvPicPr>
                      <a:picLocks noChangeAspect="1"/>
                    </p:cNvPicPr>
                    <p:nvPr/>
                  </p:nvPicPr>
                  <p:blipFill>
                    <a:blip r:embed="rId9" cstate="print">
                      <a:extLst>
                        <a:ext uri="{28A0092B-C50C-407E-A947-70E740481C1C}">
                          <a14:useLocalDpi xmlns=""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5757222" y="3906458"/>
                      <a:ext cx="838200" cy="838200"/>
                    </a:xfrm>
                    <a:prstGeom prst="rect">
                      <a:avLst/>
                    </a:prstGeom>
                  </p:spPr>
                </p:pic>
              </p:grpSp>
            </p:grpSp>
          </p:grpSp>
        </p:grpSp>
      </p:grpSp>
    </p:spTree>
    <p:extLst>
      <p:ext uri="{BB962C8B-B14F-4D97-AF65-F5344CB8AC3E}">
        <p14:creationId xmlns="" xmlns:p14="http://schemas.microsoft.com/office/powerpoint/2010/main" val="3807798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>
                <a:solidFill>
                  <a:srgbClr val="107FFC"/>
                </a:solidFill>
              </a:rPr>
              <a:t>Do this by:</a:t>
            </a:r>
          </a:p>
          <a:p>
            <a:pPr lvl="1"/>
            <a:r>
              <a:rPr lang="en-GB" dirty="0"/>
              <a:t>Install the </a:t>
            </a:r>
            <a:r>
              <a:rPr lang="en-GB" b="1" i="1" dirty="0"/>
              <a:t>Cradle servers </a:t>
            </a:r>
            <a:r>
              <a:rPr lang="en-GB" dirty="0" smtClean="0"/>
              <a:t>on: </a:t>
            </a:r>
            <a:r>
              <a:rPr lang="en-GB" dirty="0">
                <a:solidFill>
                  <a:srgbClr val="1106E8"/>
                </a:solidFill>
              </a:rPr>
              <a:t>Cradle Server</a:t>
            </a:r>
            <a:r>
              <a:rPr lang="en-GB" dirty="0"/>
              <a:t>		</a:t>
            </a:r>
            <a:endParaRPr lang="en-GB" dirty="0" smtClean="0">
              <a:solidFill>
                <a:srgbClr val="1106E8"/>
              </a:solidFill>
            </a:endParaRPr>
          </a:p>
          <a:p>
            <a:pPr lvl="2"/>
            <a:r>
              <a:rPr lang="en-GB" dirty="0"/>
              <a:t>Cradle web UIs are zero thickness, </a:t>
            </a:r>
            <a:r>
              <a:rPr lang="en-GB" b="1" i="1" dirty="0"/>
              <a:t>no</a:t>
            </a:r>
            <a:r>
              <a:rPr lang="en-GB" dirty="0"/>
              <a:t> local plug-ins / add-ons needed</a:t>
            </a:r>
          </a:p>
          <a:p>
            <a:pPr lvl="1"/>
            <a:r>
              <a:rPr lang="en-GB" dirty="0" smtClean="0"/>
              <a:t>Remote users connect over HTTP or HTTPS through company firewall</a:t>
            </a:r>
          </a:p>
          <a:p>
            <a:pPr lvl="1"/>
            <a:r>
              <a:rPr lang="en-GB" dirty="0" smtClean="0"/>
              <a:t>Open ports in firewall for HTTP or HTTPS, use NAT between firewall (external IP) and </a:t>
            </a:r>
            <a:r>
              <a:rPr lang="en-GB" dirty="0">
                <a:solidFill>
                  <a:srgbClr val="1106E8"/>
                </a:solidFill>
              </a:rPr>
              <a:t>Cradle Server</a:t>
            </a:r>
            <a:r>
              <a:rPr lang="en-GB" dirty="0" smtClean="0"/>
              <a:t>, or</a:t>
            </a:r>
          </a:p>
          <a:p>
            <a:pPr lvl="1"/>
            <a:r>
              <a:rPr lang="en-GB" dirty="0" smtClean="0"/>
              <a:t>Use VPN for web connection, tunnel HTTP or HTTPS through VPN hole in firewall</a:t>
            </a:r>
          </a:p>
          <a:p>
            <a:r>
              <a:rPr lang="en-GB" b="1" i="1" dirty="0" smtClean="0"/>
              <a:t>CWS </a:t>
            </a:r>
            <a:r>
              <a:rPr lang="en-GB" dirty="0" smtClean="0"/>
              <a:t>authenticates web users </a:t>
            </a:r>
            <a:r>
              <a:rPr lang="en-GB" dirty="0"/>
              <a:t>through Cradle or LDAP (such as </a:t>
            </a:r>
            <a:r>
              <a:rPr lang="en-GB" dirty="0">
                <a:solidFill>
                  <a:srgbClr val="1106E8"/>
                </a:solidFill>
              </a:rPr>
              <a:t>Active Directory</a:t>
            </a:r>
            <a:r>
              <a:rPr lang="en-GB" dirty="0" smtClean="0"/>
              <a:t>)</a:t>
            </a:r>
          </a:p>
          <a:p>
            <a:pPr>
              <a:spcBef>
                <a:spcPts val="2400"/>
              </a:spcBef>
              <a:spcAft>
                <a:spcPts val="0"/>
              </a:spcAft>
            </a:pPr>
            <a:r>
              <a:rPr lang="en-GB" b="1" dirty="0" smtClean="0">
                <a:solidFill>
                  <a:srgbClr val="107FFC"/>
                </a:solidFill>
              </a:rPr>
              <a:t>Performance:</a:t>
            </a:r>
            <a:r>
              <a:rPr lang="en-GB" dirty="0" smtClean="0"/>
              <a:t>	GOOD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b="1" dirty="0" smtClean="0">
                <a:solidFill>
                  <a:srgbClr val="107FFC"/>
                </a:solidFill>
              </a:rPr>
              <a:t>Advantage:</a:t>
            </a:r>
            <a:r>
              <a:rPr lang="en-GB" dirty="0"/>
              <a:t>	</a:t>
            </a:r>
            <a:r>
              <a:rPr lang="en-GB" dirty="0" smtClean="0"/>
              <a:t>Simplest installation for web users</a:t>
            </a:r>
            <a:endParaRPr lang="en-GB" dirty="0">
              <a:solidFill>
                <a:srgbClr val="1106E8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107FFC"/>
                </a:solidFill>
              </a:rPr>
              <a:t>Disadvantages:</a:t>
            </a:r>
            <a:r>
              <a:rPr lang="en-GB" dirty="0"/>
              <a:t>	</a:t>
            </a:r>
            <a:r>
              <a:rPr lang="en-GB" dirty="0" smtClean="0"/>
              <a:t>Cannot easily implement single-sign-on for web users</a:t>
            </a:r>
            <a:br>
              <a:rPr lang="en-GB" dirty="0" smtClean="0"/>
            </a:br>
            <a:r>
              <a:rPr lang="en-GB" dirty="0" smtClean="0"/>
              <a:t>		Blocking of invalid remote IPs more difficult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Direct Web </a:t>
            </a:r>
            <a:r>
              <a:rPr lang="en-GB" dirty="0" smtClean="0"/>
              <a:t>Connections: 2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662973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Web browser on users’ computers connect through firewall to proxy server that</a:t>
            </a:r>
            <a:br>
              <a:rPr lang="en-GB" dirty="0" smtClean="0"/>
            </a:br>
            <a:r>
              <a:rPr lang="en-GB" dirty="0" smtClean="0"/>
              <a:t>relays to CWS on </a:t>
            </a:r>
            <a:r>
              <a:rPr lang="en-GB" dirty="0" smtClean="0">
                <a:solidFill>
                  <a:srgbClr val="1106E8"/>
                </a:solidFill>
              </a:rPr>
              <a:t>Cradle Server</a:t>
            </a:r>
            <a:r>
              <a:rPr lang="en-GB" dirty="0" smtClean="0"/>
              <a:t>: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Using Proxy Servers	8</a:t>
            </a:r>
            <a:endParaRPr lang="en-GB" dirty="0"/>
          </a:p>
        </p:txBody>
      </p:sp>
      <p:grpSp>
        <p:nvGrpSpPr>
          <p:cNvPr id="123" name="Group 122"/>
          <p:cNvGrpSpPr/>
          <p:nvPr/>
        </p:nvGrpSpPr>
        <p:grpSpPr>
          <a:xfrm>
            <a:off x="1097280" y="2194560"/>
            <a:ext cx="7185907" cy="3399013"/>
            <a:chOff x="1097280" y="1739915"/>
            <a:chExt cx="7185907" cy="3399013"/>
          </a:xfrm>
        </p:grpSpPr>
        <p:grpSp>
          <p:nvGrpSpPr>
            <p:cNvPr id="124" name="Group 123"/>
            <p:cNvGrpSpPr/>
            <p:nvPr/>
          </p:nvGrpSpPr>
          <p:grpSpPr>
            <a:xfrm>
              <a:off x="6248400" y="4806231"/>
              <a:ext cx="2034787" cy="332697"/>
              <a:chOff x="6590101" y="4806231"/>
              <a:chExt cx="2034787" cy="332697"/>
            </a:xfrm>
          </p:grpSpPr>
          <p:sp>
            <p:nvSpPr>
              <p:cNvPr id="353" name="Rectangle 352"/>
              <p:cNvSpPr/>
              <p:nvPr/>
            </p:nvSpPr>
            <p:spPr>
              <a:xfrm>
                <a:off x="6590101" y="4806231"/>
                <a:ext cx="2034787" cy="332697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prstClr val="white"/>
                  </a:solidFill>
                </a:endParaRPr>
              </a:p>
            </p:txBody>
          </p:sp>
          <p:cxnSp>
            <p:nvCxnSpPr>
              <p:cNvPr id="354" name="Straight Connector 353"/>
              <p:cNvCxnSpPr/>
              <p:nvPr/>
            </p:nvCxnSpPr>
            <p:spPr>
              <a:xfrm flipH="1">
                <a:off x="6623109" y="4911221"/>
                <a:ext cx="286228" cy="0"/>
              </a:xfrm>
              <a:prstGeom prst="line">
                <a:avLst/>
              </a:prstGeom>
              <a:solidFill>
                <a:srgbClr val="FF6600"/>
              </a:solidFill>
              <a:ln w="12700">
                <a:solidFill>
                  <a:srgbClr val="FF6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355" name="Straight Connector 354"/>
              <p:cNvCxnSpPr/>
              <p:nvPr/>
            </p:nvCxnSpPr>
            <p:spPr>
              <a:xfrm>
                <a:off x="6623109" y="5051284"/>
                <a:ext cx="294971" cy="0"/>
              </a:xfrm>
              <a:prstGeom prst="line">
                <a:avLst/>
              </a:prstGeom>
              <a:solidFill>
                <a:srgbClr val="E60A0A"/>
              </a:solidFill>
              <a:ln w="12700">
                <a:solidFill>
                  <a:srgbClr val="107FF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356" name="TextBox 355"/>
              <p:cNvSpPr txBox="1"/>
              <p:nvPr/>
            </p:nvSpPr>
            <p:spPr>
              <a:xfrm>
                <a:off x="6948080" y="4818888"/>
                <a:ext cx="1662315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000" dirty="0" smtClean="0">
                    <a:solidFill>
                      <a:prstClr val="black"/>
                    </a:solidFill>
                  </a:rPr>
                  <a:t>HTTP or HTTPS communications</a:t>
                </a:r>
              </a:p>
              <a:p>
                <a:r>
                  <a:rPr lang="en-GB" sz="1000" dirty="0" smtClean="0">
                    <a:solidFill>
                      <a:prstClr val="black"/>
                    </a:solidFill>
                  </a:rPr>
                  <a:t>VPN communications</a:t>
                </a:r>
                <a:endParaRPr lang="en-GB" sz="1000" dirty="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25" name="Group 124"/>
            <p:cNvGrpSpPr/>
            <p:nvPr/>
          </p:nvGrpSpPr>
          <p:grpSpPr>
            <a:xfrm>
              <a:off x="1097280" y="3335740"/>
              <a:ext cx="1237003" cy="1453728"/>
              <a:chOff x="1672060" y="1498988"/>
              <a:chExt cx="1237003" cy="1453728"/>
            </a:xfrm>
          </p:grpSpPr>
          <p:grpSp>
            <p:nvGrpSpPr>
              <p:cNvPr id="344" name="Group 343"/>
              <p:cNvGrpSpPr/>
              <p:nvPr/>
            </p:nvGrpSpPr>
            <p:grpSpPr>
              <a:xfrm>
                <a:off x="1672060" y="2038316"/>
                <a:ext cx="938019" cy="914400"/>
                <a:chOff x="1672060" y="2038316"/>
                <a:chExt cx="938019" cy="914400"/>
              </a:xfrm>
            </p:grpSpPr>
            <p:pic>
              <p:nvPicPr>
                <p:cNvPr id="351" name="Picture 350"/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flipH="1">
                  <a:off x="1672060" y="2038316"/>
                  <a:ext cx="938019" cy="914400"/>
                </a:xfrm>
                <a:prstGeom prst="rect">
                  <a:avLst/>
                </a:prstGeom>
              </p:spPr>
            </p:pic>
            <p:pic>
              <p:nvPicPr>
                <p:cNvPr id="352" name="Picture 351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21120000">
                  <a:off x="1782486" y="2119213"/>
                  <a:ext cx="478210" cy="336631"/>
                </a:xfrm>
                <a:prstGeom prst="rect">
                  <a:avLst/>
                </a:prstGeom>
              </p:spPr>
            </p:pic>
          </p:grpSp>
          <p:grpSp>
            <p:nvGrpSpPr>
              <p:cNvPr id="345" name="Group 344"/>
              <p:cNvGrpSpPr/>
              <p:nvPr/>
            </p:nvGrpSpPr>
            <p:grpSpPr>
              <a:xfrm>
                <a:off x="1901063" y="1498988"/>
                <a:ext cx="1008000" cy="466560"/>
                <a:chOff x="1389600" y="1463040"/>
                <a:chExt cx="1008000" cy="466560"/>
              </a:xfrm>
            </p:grpSpPr>
            <p:sp>
              <p:nvSpPr>
                <p:cNvPr id="346" name="Rounded Rectangular Callout 345"/>
                <p:cNvSpPr/>
                <p:nvPr/>
              </p:nvSpPr>
              <p:spPr>
                <a:xfrm>
                  <a:off x="1389600" y="1463040"/>
                  <a:ext cx="1008000" cy="466560"/>
                </a:xfrm>
                <a:prstGeom prst="wedgeRoundRectCallout">
                  <a:avLst>
                    <a:gd name="adj1" fmla="val -6041"/>
                    <a:gd name="adj2" fmla="val 179248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grpSp>
              <p:nvGrpSpPr>
                <p:cNvPr id="347" name="Group 346"/>
                <p:cNvGrpSpPr/>
                <p:nvPr/>
              </p:nvGrpSpPr>
              <p:grpSpPr>
                <a:xfrm>
                  <a:off x="1445159" y="1554510"/>
                  <a:ext cx="877824" cy="285231"/>
                  <a:chOff x="1514913" y="2471806"/>
                  <a:chExt cx="877824" cy="285231"/>
                </a:xfrm>
              </p:grpSpPr>
              <p:pic>
                <p:nvPicPr>
                  <p:cNvPr id="348" name="Picture 347"/>
                  <p:cNvPicPr>
                    <a:picLocks noChangeAspect="1"/>
                  </p:cNvPicPr>
                  <p:nvPr/>
                </p:nvPicPr>
                <p:blipFill>
                  <a:blip r:embed="rId4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807521" y="2475432"/>
                    <a:ext cx="292608" cy="277978"/>
                  </a:xfrm>
                  <a:prstGeom prst="rect">
                    <a:avLst/>
                  </a:prstGeom>
                  <a:scene3d>
                    <a:camera prst="orthographicFront"/>
                    <a:lightRig rig="threePt" dir="t"/>
                  </a:scene3d>
                  <a:sp3d/>
                </p:spPr>
              </p:pic>
              <p:pic>
                <p:nvPicPr>
                  <p:cNvPr id="349" name="Picture 348"/>
                  <p:cNvPicPr>
                    <a:picLocks noChangeAspect="1"/>
                  </p:cNvPicPr>
                  <p:nvPr/>
                </p:nvPicPr>
                <p:blipFill>
                  <a:blip r:embed="rId5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514913" y="2471806"/>
                    <a:ext cx="292608" cy="285231"/>
                  </a:xfrm>
                  <a:prstGeom prst="rect">
                    <a:avLst/>
                  </a:prstGeom>
                  <a:scene3d>
                    <a:camera prst="orthographicFront"/>
                    <a:lightRig rig="threePt" dir="t"/>
                  </a:scene3d>
                  <a:sp3d/>
                </p:spPr>
              </p:pic>
              <p:pic>
                <p:nvPicPr>
                  <p:cNvPr id="350" name="Picture 349"/>
                  <p:cNvPicPr>
                    <a:picLocks noChangeAspect="1"/>
                  </p:cNvPicPr>
                  <p:nvPr/>
                </p:nvPicPr>
                <p:blipFill>
                  <a:blip r:embed="rId6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100129" y="2471806"/>
                    <a:ext cx="292608" cy="285231"/>
                  </a:xfrm>
                  <a:prstGeom prst="rect">
                    <a:avLst/>
                  </a:prstGeom>
                  <a:scene3d>
                    <a:camera prst="orthographicFront"/>
                    <a:lightRig rig="threePt" dir="t"/>
                  </a:scene3d>
                  <a:sp3d/>
                </p:spPr>
              </p:pic>
            </p:grpSp>
          </p:grpSp>
        </p:grpSp>
        <p:grpSp>
          <p:nvGrpSpPr>
            <p:cNvPr id="126" name="Group 125"/>
            <p:cNvGrpSpPr/>
            <p:nvPr/>
          </p:nvGrpSpPr>
          <p:grpSpPr>
            <a:xfrm>
              <a:off x="1097280" y="1739915"/>
              <a:ext cx="1237003" cy="1453728"/>
              <a:chOff x="1672060" y="1498988"/>
              <a:chExt cx="1237003" cy="1453728"/>
            </a:xfrm>
          </p:grpSpPr>
          <p:grpSp>
            <p:nvGrpSpPr>
              <p:cNvPr id="335" name="Group 334"/>
              <p:cNvGrpSpPr/>
              <p:nvPr/>
            </p:nvGrpSpPr>
            <p:grpSpPr>
              <a:xfrm>
                <a:off x="1672060" y="2038316"/>
                <a:ext cx="938019" cy="914400"/>
                <a:chOff x="1672060" y="2038316"/>
                <a:chExt cx="938019" cy="914400"/>
              </a:xfrm>
            </p:grpSpPr>
            <p:pic>
              <p:nvPicPr>
                <p:cNvPr id="342" name="Picture 341"/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flipH="1">
                  <a:off x="1672060" y="2038316"/>
                  <a:ext cx="938019" cy="914400"/>
                </a:xfrm>
                <a:prstGeom prst="rect">
                  <a:avLst/>
                </a:prstGeom>
              </p:spPr>
            </p:pic>
            <p:pic>
              <p:nvPicPr>
                <p:cNvPr id="343" name="Picture 342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21120000">
                  <a:off x="1782486" y="2119213"/>
                  <a:ext cx="478210" cy="336631"/>
                </a:xfrm>
                <a:prstGeom prst="rect">
                  <a:avLst/>
                </a:prstGeom>
              </p:spPr>
            </p:pic>
          </p:grpSp>
          <p:grpSp>
            <p:nvGrpSpPr>
              <p:cNvPr id="336" name="Group 335"/>
              <p:cNvGrpSpPr/>
              <p:nvPr/>
            </p:nvGrpSpPr>
            <p:grpSpPr>
              <a:xfrm>
                <a:off x="1901063" y="1498988"/>
                <a:ext cx="1008000" cy="466560"/>
                <a:chOff x="1389600" y="1463040"/>
                <a:chExt cx="1008000" cy="466560"/>
              </a:xfrm>
            </p:grpSpPr>
            <p:sp>
              <p:nvSpPr>
                <p:cNvPr id="337" name="Rounded Rectangular Callout 336"/>
                <p:cNvSpPr/>
                <p:nvPr/>
              </p:nvSpPr>
              <p:spPr>
                <a:xfrm>
                  <a:off x="1389600" y="1463040"/>
                  <a:ext cx="1008000" cy="466560"/>
                </a:xfrm>
                <a:prstGeom prst="wedgeRoundRectCallout">
                  <a:avLst>
                    <a:gd name="adj1" fmla="val -6041"/>
                    <a:gd name="adj2" fmla="val 179248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grpSp>
              <p:nvGrpSpPr>
                <p:cNvPr id="338" name="Group 337"/>
                <p:cNvGrpSpPr/>
                <p:nvPr/>
              </p:nvGrpSpPr>
              <p:grpSpPr>
                <a:xfrm>
                  <a:off x="1445159" y="1554510"/>
                  <a:ext cx="877824" cy="285231"/>
                  <a:chOff x="1514913" y="2471806"/>
                  <a:chExt cx="877824" cy="285231"/>
                </a:xfrm>
              </p:grpSpPr>
              <p:pic>
                <p:nvPicPr>
                  <p:cNvPr id="339" name="Picture 338"/>
                  <p:cNvPicPr>
                    <a:picLocks noChangeAspect="1"/>
                  </p:cNvPicPr>
                  <p:nvPr/>
                </p:nvPicPr>
                <p:blipFill>
                  <a:blip r:embed="rId4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807521" y="2475432"/>
                    <a:ext cx="292608" cy="277978"/>
                  </a:xfrm>
                  <a:prstGeom prst="rect">
                    <a:avLst/>
                  </a:prstGeom>
                  <a:scene3d>
                    <a:camera prst="orthographicFront"/>
                    <a:lightRig rig="threePt" dir="t"/>
                  </a:scene3d>
                  <a:sp3d/>
                </p:spPr>
              </p:pic>
              <p:pic>
                <p:nvPicPr>
                  <p:cNvPr id="340" name="Picture 339"/>
                  <p:cNvPicPr>
                    <a:picLocks noChangeAspect="1"/>
                  </p:cNvPicPr>
                  <p:nvPr/>
                </p:nvPicPr>
                <p:blipFill>
                  <a:blip r:embed="rId5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514913" y="2471806"/>
                    <a:ext cx="292608" cy="285231"/>
                  </a:xfrm>
                  <a:prstGeom prst="rect">
                    <a:avLst/>
                  </a:prstGeom>
                  <a:scene3d>
                    <a:camera prst="orthographicFront"/>
                    <a:lightRig rig="threePt" dir="t"/>
                  </a:scene3d>
                  <a:sp3d/>
                </p:spPr>
              </p:pic>
              <p:pic>
                <p:nvPicPr>
                  <p:cNvPr id="341" name="Picture 340"/>
                  <p:cNvPicPr>
                    <a:picLocks noChangeAspect="1"/>
                  </p:cNvPicPr>
                  <p:nvPr/>
                </p:nvPicPr>
                <p:blipFill>
                  <a:blip r:embed="rId6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100129" y="2471806"/>
                    <a:ext cx="292608" cy="285231"/>
                  </a:xfrm>
                  <a:prstGeom prst="rect">
                    <a:avLst/>
                  </a:prstGeom>
                  <a:scene3d>
                    <a:camera prst="orthographicFront"/>
                    <a:lightRig rig="threePt" dir="t"/>
                  </a:scene3d>
                  <a:sp3d/>
                </p:spPr>
              </p:pic>
            </p:grpSp>
          </p:grpSp>
        </p:grpSp>
        <p:cxnSp>
          <p:nvCxnSpPr>
            <p:cNvPr id="127" name="Straight Connector 126"/>
            <p:cNvCxnSpPr/>
            <p:nvPr/>
          </p:nvCxnSpPr>
          <p:spPr>
            <a:xfrm flipV="1">
              <a:off x="4156043" y="3429195"/>
              <a:ext cx="850559" cy="861850"/>
            </a:xfrm>
            <a:prstGeom prst="line">
              <a:avLst/>
            </a:prstGeom>
            <a:solidFill>
              <a:srgbClr val="E60A0A"/>
            </a:solidFill>
            <a:ln w="88900" cap="rnd">
              <a:solidFill>
                <a:srgbClr val="107FF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grpSp>
          <p:nvGrpSpPr>
            <p:cNvPr id="128" name="Group 127"/>
            <p:cNvGrpSpPr/>
            <p:nvPr/>
          </p:nvGrpSpPr>
          <p:grpSpPr>
            <a:xfrm>
              <a:off x="2489380" y="3834448"/>
              <a:ext cx="1676111" cy="1030887"/>
              <a:chOff x="382170" y="2990850"/>
              <a:chExt cx="3809710" cy="2343150"/>
            </a:xfrm>
            <a:scene3d>
              <a:camera prst="perspectiveContrastingLeftFacing" fov="3300000">
                <a:rot lat="924000" lon="3000000" rev="0"/>
              </a:camera>
              <a:lightRig rig="threePt" dir="t"/>
            </a:scene3d>
          </p:grpSpPr>
          <p:grpSp>
            <p:nvGrpSpPr>
              <p:cNvPr id="302" name="Group 301"/>
              <p:cNvGrpSpPr/>
              <p:nvPr/>
            </p:nvGrpSpPr>
            <p:grpSpPr>
              <a:xfrm>
                <a:off x="382170" y="3933824"/>
                <a:ext cx="3809710" cy="457200"/>
                <a:chOff x="380706" y="4038600"/>
                <a:chExt cx="3809710" cy="457200"/>
              </a:xfrm>
            </p:grpSpPr>
            <p:sp>
              <p:nvSpPr>
                <p:cNvPr id="331" name="Rectangle 330"/>
                <p:cNvSpPr/>
                <p:nvPr/>
              </p:nvSpPr>
              <p:spPr>
                <a:xfrm>
                  <a:off x="2667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32" name="Rectangle 331"/>
                <p:cNvSpPr/>
                <p:nvPr/>
              </p:nvSpPr>
              <p:spPr>
                <a:xfrm>
                  <a:off x="342841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33" name="Rectangle 332"/>
                <p:cNvSpPr/>
                <p:nvPr/>
              </p:nvSpPr>
              <p:spPr>
                <a:xfrm>
                  <a:off x="38070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34" name="Rectangle 333"/>
                <p:cNvSpPr/>
                <p:nvPr/>
              </p:nvSpPr>
              <p:spPr>
                <a:xfrm>
                  <a:off x="1143000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  <p:grpSp>
            <p:nvGrpSpPr>
              <p:cNvPr id="303" name="Group 302"/>
              <p:cNvGrpSpPr/>
              <p:nvPr/>
            </p:nvGrpSpPr>
            <p:grpSpPr>
              <a:xfrm>
                <a:off x="382171" y="4405311"/>
                <a:ext cx="3809709" cy="457200"/>
                <a:chOff x="380706" y="4553811"/>
                <a:chExt cx="3809709" cy="457200"/>
              </a:xfrm>
            </p:grpSpPr>
            <p:sp>
              <p:nvSpPr>
                <p:cNvPr id="325" name="Rectangle 324"/>
                <p:cNvSpPr/>
                <p:nvPr/>
              </p:nvSpPr>
              <p:spPr>
                <a:xfrm>
                  <a:off x="1524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26" name="Rectangle 325"/>
                <p:cNvSpPr/>
                <p:nvPr/>
              </p:nvSpPr>
              <p:spPr>
                <a:xfrm>
                  <a:off x="2286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27" name="Rectangle 326"/>
                <p:cNvSpPr/>
                <p:nvPr/>
              </p:nvSpPr>
              <p:spPr>
                <a:xfrm>
                  <a:off x="3048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28" name="Rectangle 327"/>
                <p:cNvSpPr/>
                <p:nvPr/>
              </p:nvSpPr>
              <p:spPr>
                <a:xfrm>
                  <a:off x="380706" y="4553811"/>
                  <a:ext cx="381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29" name="Rectangle 328"/>
                <p:cNvSpPr/>
                <p:nvPr/>
              </p:nvSpPr>
              <p:spPr>
                <a:xfrm>
                  <a:off x="762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30" name="Rectangle 329"/>
                <p:cNvSpPr/>
                <p:nvPr/>
              </p:nvSpPr>
              <p:spPr>
                <a:xfrm>
                  <a:off x="3810878" y="4553811"/>
                  <a:ext cx="379537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  <p:grpSp>
            <p:nvGrpSpPr>
              <p:cNvPr id="304" name="Group 303"/>
              <p:cNvGrpSpPr/>
              <p:nvPr/>
            </p:nvGrpSpPr>
            <p:grpSpPr>
              <a:xfrm>
                <a:off x="382170" y="2990850"/>
                <a:ext cx="3809710" cy="457200"/>
                <a:chOff x="380706" y="4038600"/>
                <a:chExt cx="3809710" cy="457200"/>
              </a:xfrm>
            </p:grpSpPr>
            <p:sp>
              <p:nvSpPr>
                <p:cNvPr id="320" name="Rectangle 319"/>
                <p:cNvSpPr/>
                <p:nvPr/>
              </p:nvSpPr>
              <p:spPr>
                <a:xfrm>
                  <a:off x="1905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21" name="Rectangle 320"/>
                <p:cNvSpPr/>
                <p:nvPr/>
              </p:nvSpPr>
              <p:spPr>
                <a:xfrm>
                  <a:off x="2667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22" name="Rectangle 321"/>
                <p:cNvSpPr/>
                <p:nvPr/>
              </p:nvSpPr>
              <p:spPr>
                <a:xfrm>
                  <a:off x="342841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23" name="Rectangle 322"/>
                <p:cNvSpPr/>
                <p:nvPr/>
              </p:nvSpPr>
              <p:spPr>
                <a:xfrm>
                  <a:off x="38070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24" name="Rectangle 323"/>
                <p:cNvSpPr/>
                <p:nvPr/>
              </p:nvSpPr>
              <p:spPr>
                <a:xfrm>
                  <a:off x="1143000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  <p:grpSp>
            <p:nvGrpSpPr>
              <p:cNvPr id="305" name="Group 304"/>
              <p:cNvGrpSpPr/>
              <p:nvPr/>
            </p:nvGrpSpPr>
            <p:grpSpPr>
              <a:xfrm>
                <a:off x="382171" y="3462337"/>
                <a:ext cx="3809709" cy="457200"/>
                <a:chOff x="380706" y="4553811"/>
                <a:chExt cx="3809709" cy="457200"/>
              </a:xfrm>
            </p:grpSpPr>
            <p:sp>
              <p:nvSpPr>
                <p:cNvPr id="314" name="Rectangle 313"/>
                <p:cNvSpPr/>
                <p:nvPr/>
              </p:nvSpPr>
              <p:spPr>
                <a:xfrm>
                  <a:off x="1524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15" name="Rectangle 314"/>
                <p:cNvSpPr/>
                <p:nvPr/>
              </p:nvSpPr>
              <p:spPr>
                <a:xfrm>
                  <a:off x="2286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16" name="Rectangle 315"/>
                <p:cNvSpPr/>
                <p:nvPr/>
              </p:nvSpPr>
              <p:spPr>
                <a:xfrm>
                  <a:off x="3048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17" name="Rectangle 316"/>
                <p:cNvSpPr/>
                <p:nvPr/>
              </p:nvSpPr>
              <p:spPr>
                <a:xfrm>
                  <a:off x="380706" y="4553811"/>
                  <a:ext cx="381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18" name="Rectangle 317"/>
                <p:cNvSpPr/>
                <p:nvPr/>
              </p:nvSpPr>
              <p:spPr>
                <a:xfrm>
                  <a:off x="762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19" name="Rectangle 318"/>
                <p:cNvSpPr/>
                <p:nvPr/>
              </p:nvSpPr>
              <p:spPr>
                <a:xfrm>
                  <a:off x="3810878" y="4553811"/>
                  <a:ext cx="379537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  <p:grpSp>
            <p:nvGrpSpPr>
              <p:cNvPr id="307" name="Group 306"/>
              <p:cNvGrpSpPr/>
              <p:nvPr/>
            </p:nvGrpSpPr>
            <p:grpSpPr>
              <a:xfrm>
                <a:off x="382170" y="4876800"/>
                <a:ext cx="3809710" cy="457200"/>
                <a:chOff x="380706" y="4038600"/>
                <a:chExt cx="3809710" cy="457200"/>
              </a:xfrm>
            </p:grpSpPr>
            <p:sp>
              <p:nvSpPr>
                <p:cNvPr id="309" name="Rectangle 308"/>
                <p:cNvSpPr/>
                <p:nvPr/>
              </p:nvSpPr>
              <p:spPr>
                <a:xfrm>
                  <a:off x="1905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10" name="Rectangle 309"/>
                <p:cNvSpPr/>
                <p:nvPr/>
              </p:nvSpPr>
              <p:spPr>
                <a:xfrm>
                  <a:off x="2667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11" name="Rectangle 310"/>
                <p:cNvSpPr/>
                <p:nvPr/>
              </p:nvSpPr>
              <p:spPr>
                <a:xfrm>
                  <a:off x="342841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12" name="Rectangle 311"/>
                <p:cNvSpPr/>
                <p:nvPr/>
              </p:nvSpPr>
              <p:spPr>
                <a:xfrm>
                  <a:off x="38070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13" name="Rectangle 312"/>
                <p:cNvSpPr/>
                <p:nvPr/>
              </p:nvSpPr>
              <p:spPr>
                <a:xfrm>
                  <a:off x="1143000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</p:grpSp>
        <p:grpSp>
          <p:nvGrpSpPr>
            <p:cNvPr id="129" name="Group 128"/>
            <p:cNvGrpSpPr/>
            <p:nvPr/>
          </p:nvGrpSpPr>
          <p:grpSpPr>
            <a:xfrm>
              <a:off x="2489380" y="2264878"/>
              <a:ext cx="1676111" cy="1030887"/>
              <a:chOff x="382170" y="2990850"/>
              <a:chExt cx="3809710" cy="2343150"/>
            </a:xfrm>
            <a:scene3d>
              <a:camera prst="perspectiveContrastingLeftFacing" fov="3300000">
                <a:rot lat="924000" lon="3000000" rev="0"/>
              </a:camera>
              <a:lightRig rig="threePt" dir="t"/>
            </a:scene3d>
          </p:grpSpPr>
          <p:grpSp>
            <p:nvGrpSpPr>
              <p:cNvPr id="164" name="Group 163"/>
              <p:cNvGrpSpPr/>
              <p:nvPr/>
            </p:nvGrpSpPr>
            <p:grpSpPr>
              <a:xfrm>
                <a:off x="382170" y="3933824"/>
                <a:ext cx="3809710" cy="457200"/>
                <a:chOff x="380706" y="4038600"/>
                <a:chExt cx="3809710" cy="457200"/>
              </a:xfrm>
            </p:grpSpPr>
            <p:sp>
              <p:nvSpPr>
                <p:cNvPr id="298" name="Rectangle 297"/>
                <p:cNvSpPr/>
                <p:nvPr/>
              </p:nvSpPr>
              <p:spPr>
                <a:xfrm>
                  <a:off x="2667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99" name="Rectangle 298"/>
                <p:cNvSpPr/>
                <p:nvPr/>
              </p:nvSpPr>
              <p:spPr>
                <a:xfrm>
                  <a:off x="342841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00" name="Rectangle 299"/>
                <p:cNvSpPr/>
                <p:nvPr/>
              </p:nvSpPr>
              <p:spPr>
                <a:xfrm>
                  <a:off x="38070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01" name="Rectangle 300"/>
                <p:cNvSpPr/>
                <p:nvPr/>
              </p:nvSpPr>
              <p:spPr>
                <a:xfrm>
                  <a:off x="1143000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  <p:grpSp>
            <p:nvGrpSpPr>
              <p:cNvPr id="166" name="Group 165"/>
              <p:cNvGrpSpPr/>
              <p:nvPr/>
            </p:nvGrpSpPr>
            <p:grpSpPr>
              <a:xfrm>
                <a:off x="382171" y="4405311"/>
                <a:ext cx="3809709" cy="457200"/>
                <a:chOff x="380706" y="4553811"/>
                <a:chExt cx="3809709" cy="457200"/>
              </a:xfrm>
            </p:grpSpPr>
            <p:sp>
              <p:nvSpPr>
                <p:cNvPr id="292" name="Rectangle 291"/>
                <p:cNvSpPr/>
                <p:nvPr/>
              </p:nvSpPr>
              <p:spPr>
                <a:xfrm>
                  <a:off x="1524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93" name="Rectangle 292"/>
                <p:cNvSpPr/>
                <p:nvPr/>
              </p:nvSpPr>
              <p:spPr>
                <a:xfrm>
                  <a:off x="2286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94" name="Rectangle 293"/>
                <p:cNvSpPr/>
                <p:nvPr/>
              </p:nvSpPr>
              <p:spPr>
                <a:xfrm>
                  <a:off x="3048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95" name="Rectangle 294"/>
                <p:cNvSpPr/>
                <p:nvPr/>
              </p:nvSpPr>
              <p:spPr>
                <a:xfrm>
                  <a:off x="380706" y="4553811"/>
                  <a:ext cx="381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96" name="Rectangle 295"/>
                <p:cNvSpPr/>
                <p:nvPr/>
              </p:nvSpPr>
              <p:spPr>
                <a:xfrm>
                  <a:off x="762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97" name="Rectangle 296"/>
                <p:cNvSpPr/>
                <p:nvPr/>
              </p:nvSpPr>
              <p:spPr>
                <a:xfrm>
                  <a:off x="3810878" y="4553811"/>
                  <a:ext cx="379537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  <p:grpSp>
            <p:nvGrpSpPr>
              <p:cNvPr id="209" name="Group 208"/>
              <p:cNvGrpSpPr/>
              <p:nvPr/>
            </p:nvGrpSpPr>
            <p:grpSpPr>
              <a:xfrm>
                <a:off x="382170" y="2990850"/>
                <a:ext cx="3809710" cy="457200"/>
                <a:chOff x="380706" y="4038600"/>
                <a:chExt cx="3809710" cy="457200"/>
              </a:xfrm>
            </p:grpSpPr>
            <p:sp>
              <p:nvSpPr>
                <p:cNvPr id="253" name="Rectangle 252"/>
                <p:cNvSpPr/>
                <p:nvPr/>
              </p:nvSpPr>
              <p:spPr>
                <a:xfrm>
                  <a:off x="1905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54" name="Rectangle 253"/>
                <p:cNvSpPr/>
                <p:nvPr/>
              </p:nvSpPr>
              <p:spPr>
                <a:xfrm>
                  <a:off x="2667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55" name="Rectangle 254"/>
                <p:cNvSpPr/>
                <p:nvPr/>
              </p:nvSpPr>
              <p:spPr>
                <a:xfrm>
                  <a:off x="342841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90" name="Rectangle 289"/>
                <p:cNvSpPr/>
                <p:nvPr/>
              </p:nvSpPr>
              <p:spPr>
                <a:xfrm>
                  <a:off x="38070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91" name="Rectangle 290"/>
                <p:cNvSpPr/>
                <p:nvPr/>
              </p:nvSpPr>
              <p:spPr>
                <a:xfrm>
                  <a:off x="1143000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  <p:grpSp>
            <p:nvGrpSpPr>
              <p:cNvPr id="211" name="Group 210"/>
              <p:cNvGrpSpPr/>
              <p:nvPr/>
            </p:nvGrpSpPr>
            <p:grpSpPr>
              <a:xfrm>
                <a:off x="382171" y="3462337"/>
                <a:ext cx="3809709" cy="457200"/>
                <a:chOff x="380706" y="4553811"/>
                <a:chExt cx="3809709" cy="457200"/>
              </a:xfrm>
            </p:grpSpPr>
            <p:sp>
              <p:nvSpPr>
                <p:cNvPr id="247" name="Rectangle 246"/>
                <p:cNvSpPr/>
                <p:nvPr/>
              </p:nvSpPr>
              <p:spPr>
                <a:xfrm>
                  <a:off x="1524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48" name="Rectangle 247"/>
                <p:cNvSpPr/>
                <p:nvPr/>
              </p:nvSpPr>
              <p:spPr>
                <a:xfrm>
                  <a:off x="2286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49" name="Rectangle 248"/>
                <p:cNvSpPr/>
                <p:nvPr/>
              </p:nvSpPr>
              <p:spPr>
                <a:xfrm>
                  <a:off x="3048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50" name="Rectangle 249"/>
                <p:cNvSpPr/>
                <p:nvPr/>
              </p:nvSpPr>
              <p:spPr>
                <a:xfrm>
                  <a:off x="380706" y="4553811"/>
                  <a:ext cx="381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51" name="Rectangle 250"/>
                <p:cNvSpPr/>
                <p:nvPr/>
              </p:nvSpPr>
              <p:spPr>
                <a:xfrm>
                  <a:off x="762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52" name="Rectangle 251"/>
                <p:cNvSpPr/>
                <p:nvPr/>
              </p:nvSpPr>
              <p:spPr>
                <a:xfrm>
                  <a:off x="3810878" y="4553811"/>
                  <a:ext cx="379537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  <p:grpSp>
            <p:nvGrpSpPr>
              <p:cNvPr id="240" name="Group 239"/>
              <p:cNvGrpSpPr/>
              <p:nvPr/>
            </p:nvGrpSpPr>
            <p:grpSpPr>
              <a:xfrm>
                <a:off x="382170" y="4876800"/>
                <a:ext cx="3809710" cy="457200"/>
                <a:chOff x="380706" y="4038600"/>
                <a:chExt cx="3809710" cy="457200"/>
              </a:xfrm>
            </p:grpSpPr>
            <p:sp>
              <p:nvSpPr>
                <p:cNvPr id="242" name="Rectangle 241"/>
                <p:cNvSpPr/>
                <p:nvPr/>
              </p:nvSpPr>
              <p:spPr>
                <a:xfrm>
                  <a:off x="1905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43" name="Rectangle 242"/>
                <p:cNvSpPr/>
                <p:nvPr/>
              </p:nvSpPr>
              <p:spPr>
                <a:xfrm>
                  <a:off x="2667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44" name="Rectangle 243"/>
                <p:cNvSpPr/>
                <p:nvPr/>
              </p:nvSpPr>
              <p:spPr>
                <a:xfrm>
                  <a:off x="342841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45" name="Rectangle 244"/>
                <p:cNvSpPr/>
                <p:nvPr/>
              </p:nvSpPr>
              <p:spPr>
                <a:xfrm>
                  <a:off x="38070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46" name="Rectangle 245"/>
                <p:cNvSpPr/>
                <p:nvPr/>
              </p:nvSpPr>
              <p:spPr>
                <a:xfrm>
                  <a:off x="1143000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</p:grpSp>
        <p:cxnSp>
          <p:nvCxnSpPr>
            <p:cNvPr id="130" name="Straight Connector 129"/>
            <p:cNvCxnSpPr>
              <a:endCxn id="162" idx="1"/>
            </p:cNvCxnSpPr>
            <p:nvPr/>
          </p:nvCxnSpPr>
          <p:spPr>
            <a:xfrm>
              <a:off x="4156043" y="2900721"/>
              <a:ext cx="794536" cy="387945"/>
            </a:xfrm>
            <a:prstGeom prst="line">
              <a:avLst/>
            </a:prstGeom>
            <a:solidFill>
              <a:srgbClr val="FF6600"/>
            </a:solidFill>
            <a:ln w="12700"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36" name="Straight Connector 135"/>
            <p:cNvCxnSpPr/>
            <p:nvPr/>
          </p:nvCxnSpPr>
          <p:spPr>
            <a:xfrm flipV="1">
              <a:off x="4136993" y="3429195"/>
              <a:ext cx="869609" cy="861849"/>
            </a:xfrm>
            <a:prstGeom prst="line">
              <a:avLst/>
            </a:prstGeom>
            <a:solidFill>
              <a:srgbClr val="FF6600"/>
            </a:solidFill>
            <a:ln w="12700"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>
              <a:off x="1886675" y="4315301"/>
              <a:ext cx="1519561" cy="7034"/>
            </a:xfrm>
            <a:prstGeom prst="line">
              <a:avLst/>
            </a:prstGeom>
            <a:solidFill>
              <a:srgbClr val="E60A0A"/>
            </a:solidFill>
            <a:ln w="88900" cap="rnd">
              <a:solidFill>
                <a:srgbClr val="107FF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38" name="Straight Connector 137"/>
            <p:cNvCxnSpPr/>
            <p:nvPr/>
          </p:nvCxnSpPr>
          <p:spPr>
            <a:xfrm flipH="1">
              <a:off x="1839050" y="4312044"/>
              <a:ext cx="1612433" cy="0"/>
            </a:xfrm>
            <a:prstGeom prst="line">
              <a:avLst/>
            </a:prstGeom>
            <a:solidFill>
              <a:srgbClr val="FF6600"/>
            </a:solidFill>
            <a:ln w="12700"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39" name="Straight Connector 138"/>
            <p:cNvCxnSpPr/>
            <p:nvPr/>
          </p:nvCxnSpPr>
          <p:spPr>
            <a:xfrm>
              <a:off x="1796187" y="2737326"/>
              <a:ext cx="1655293" cy="0"/>
            </a:xfrm>
            <a:prstGeom prst="line">
              <a:avLst/>
            </a:prstGeom>
            <a:solidFill>
              <a:srgbClr val="FF6600"/>
            </a:solidFill>
            <a:ln w="12700"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grpSp>
          <p:nvGrpSpPr>
            <p:cNvPr id="140" name="Group 139"/>
            <p:cNvGrpSpPr/>
            <p:nvPr/>
          </p:nvGrpSpPr>
          <p:grpSpPr>
            <a:xfrm>
              <a:off x="4910795" y="2519619"/>
              <a:ext cx="779893" cy="1787982"/>
              <a:chOff x="7787793" y="2245299"/>
              <a:chExt cx="779893" cy="1787982"/>
            </a:xfrm>
          </p:grpSpPr>
          <p:pic>
            <p:nvPicPr>
              <p:cNvPr id="162" name="Picture 161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27577" y="2245299"/>
                <a:ext cx="700324" cy="1538094"/>
              </a:xfrm>
              <a:prstGeom prst="rect">
                <a:avLst/>
              </a:prstGeom>
            </p:spPr>
          </p:pic>
          <p:sp>
            <p:nvSpPr>
              <p:cNvPr id="163" name="TextBox 162"/>
              <p:cNvSpPr txBox="1"/>
              <p:nvPr/>
            </p:nvSpPr>
            <p:spPr>
              <a:xfrm>
                <a:off x="7787793" y="3848615"/>
                <a:ext cx="779893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200" dirty="0" smtClean="0">
                    <a:solidFill>
                      <a:srgbClr val="1106E8"/>
                    </a:solidFill>
                  </a:rPr>
                  <a:t>Proxy Server</a:t>
                </a:r>
                <a:endParaRPr lang="en-GB" sz="1200" dirty="0">
                  <a:solidFill>
                    <a:srgbClr val="1106E8"/>
                  </a:solidFill>
                </a:endParaRPr>
              </a:p>
            </p:txBody>
          </p:sp>
        </p:grpSp>
        <p:cxnSp>
          <p:nvCxnSpPr>
            <p:cNvPr id="141" name="Straight Connector 140"/>
            <p:cNvCxnSpPr>
              <a:stCxn id="162" idx="3"/>
              <a:endCxn id="143" idx="3"/>
            </p:cNvCxnSpPr>
            <p:nvPr/>
          </p:nvCxnSpPr>
          <p:spPr>
            <a:xfrm flipV="1">
              <a:off x="5650903" y="3288521"/>
              <a:ext cx="681548" cy="145"/>
            </a:xfrm>
            <a:prstGeom prst="line">
              <a:avLst/>
            </a:prstGeom>
            <a:solidFill>
              <a:srgbClr val="FF6600"/>
            </a:solidFill>
            <a:ln w="12700"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grpSp>
          <p:nvGrpSpPr>
            <p:cNvPr id="142" name="Group 141"/>
            <p:cNvGrpSpPr/>
            <p:nvPr/>
          </p:nvGrpSpPr>
          <p:grpSpPr>
            <a:xfrm>
              <a:off x="6266634" y="1740942"/>
              <a:ext cx="1527743" cy="2566514"/>
              <a:chOff x="6266634" y="1740942"/>
              <a:chExt cx="1527743" cy="2566514"/>
            </a:xfrm>
          </p:grpSpPr>
          <p:pic>
            <p:nvPicPr>
              <p:cNvPr id="143" name="Picture 142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flipH="1">
                <a:off x="6332451" y="2519474"/>
                <a:ext cx="700324" cy="1538094"/>
              </a:xfrm>
              <a:prstGeom prst="rect">
                <a:avLst/>
              </a:prstGeom>
            </p:spPr>
          </p:pic>
          <p:grpSp>
            <p:nvGrpSpPr>
              <p:cNvPr id="144" name="Group 143"/>
              <p:cNvGrpSpPr/>
              <p:nvPr/>
            </p:nvGrpSpPr>
            <p:grpSpPr>
              <a:xfrm>
                <a:off x="7119942" y="3046842"/>
                <a:ext cx="647969" cy="555037"/>
                <a:chOff x="4594861" y="3093820"/>
                <a:chExt cx="647969" cy="555037"/>
              </a:xfrm>
            </p:grpSpPr>
            <p:sp>
              <p:nvSpPr>
                <p:cNvPr id="160" name="Rounded Rectangular Callout 159"/>
                <p:cNvSpPr/>
                <p:nvPr/>
              </p:nvSpPr>
              <p:spPr>
                <a:xfrm flipH="1">
                  <a:off x="4594861" y="3093820"/>
                  <a:ext cx="647969" cy="555037"/>
                </a:xfrm>
                <a:prstGeom prst="wedgeRoundRectCallout">
                  <a:avLst>
                    <a:gd name="adj1" fmla="val 89060"/>
                    <a:gd name="adj2" fmla="val -36507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pic>
              <p:nvPicPr>
                <p:cNvPr id="161" name="Picture 3"/>
                <p:cNvPicPr>
                  <a:picLocks noChangeAspect="1" noChangeArrowheads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683640" y="3174416"/>
                  <a:ext cx="486277" cy="3921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grpSp>
            <p:nvGrpSpPr>
              <p:cNvPr id="145" name="Group 144"/>
              <p:cNvGrpSpPr/>
              <p:nvPr/>
            </p:nvGrpSpPr>
            <p:grpSpPr>
              <a:xfrm>
                <a:off x="7234512" y="2427922"/>
                <a:ext cx="533398" cy="472799"/>
                <a:chOff x="4709431" y="2474900"/>
                <a:chExt cx="533398" cy="472799"/>
              </a:xfrm>
            </p:grpSpPr>
            <p:sp>
              <p:nvSpPr>
                <p:cNvPr id="158" name="Rounded Rectangular Callout 157"/>
                <p:cNvSpPr/>
                <p:nvPr/>
              </p:nvSpPr>
              <p:spPr>
                <a:xfrm flipH="1">
                  <a:off x="4709431" y="2474900"/>
                  <a:ext cx="533398" cy="472799"/>
                </a:xfrm>
                <a:prstGeom prst="wedgeRoundRectCallout">
                  <a:avLst>
                    <a:gd name="adj1" fmla="val 110656"/>
                    <a:gd name="adj2" fmla="val 40358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pic>
              <p:nvPicPr>
                <p:cNvPr id="159" name="Picture 158"/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826778" y="2569500"/>
                  <a:ext cx="301752" cy="301752"/>
                </a:xfrm>
                <a:prstGeom prst="rect">
                  <a:avLst/>
                </a:prstGeom>
              </p:spPr>
            </p:pic>
          </p:grpSp>
          <p:sp>
            <p:nvSpPr>
              <p:cNvPr id="146" name="TextBox 145"/>
              <p:cNvSpPr txBox="1"/>
              <p:nvPr/>
            </p:nvSpPr>
            <p:spPr>
              <a:xfrm flipH="1">
                <a:off x="6266634" y="4122790"/>
                <a:ext cx="831959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200" dirty="0">
                    <a:solidFill>
                      <a:srgbClr val="1106E8"/>
                    </a:solidFill>
                  </a:rPr>
                  <a:t>Cradle Server</a:t>
                </a:r>
              </a:p>
            </p:txBody>
          </p:sp>
          <p:grpSp>
            <p:nvGrpSpPr>
              <p:cNvPr id="147" name="Group 146"/>
              <p:cNvGrpSpPr/>
              <p:nvPr/>
            </p:nvGrpSpPr>
            <p:grpSpPr>
              <a:xfrm>
                <a:off x="6418315" y="1740942"/>
                <a:ext cx="1376062" cy="621130"/>
                <a:chOff x="4635661" y="1463041"/>
                <a:chExt cx="1376062" cy="621130"/>
              </a:xfrm>
            </p:grpSpPr>
            <p:sp>
              <p:nvSpPr>
                <p:cNvPr id="148" name="Rounded Rectangular Callout 147"/>
                <p:cNvSpPr/>
                <p:nvPr/>
              </p:nvSpPr>
              <p:spPr>
                <a:xfrm>
                  <a:off x="4635661" y="1463041"/>
                  <a:ext cx="1376062" cy="621130"/>
                </a:xfrm>
                <a:prstGeom prst="wedgeRoundRectCallout">
                  <a:avLst>
                    <a:gd name="adj1" fmla="val -30714"/>
                    <a:gd name="adj2" fmla="val 107423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grpSp>
              <p:nvGrpSpPr>
                <p:cNvPr id="149" name="Group 148"/>
                <p:cNvGrpSpPr/>
                <p:nvPr/>
              </p:nvGrpSpPr>
              <p:grpSpPr>
                <a:xfrm>
                  <a:off x="4743009" y="1558311"/>
                  <a:ext cx="1138168" cy="430591"/>
                  <a:chOff x="4860566" y="2064958"/>
                  <a:chExt cx="1138168" cy="430591"/>
                </a:xfrm>
              </p:grpSpPr>
              <p:sp>
                <p:nvSpPr>
                  <p:cNvPr id="150" name="Oval 149"/>
                  <p:cNvSpPr/>
                  <p:nvPr/>
                </p:nvSpPr>
                <p:spPr>
                  <a:xfrm>
                    <a:off x="5169405" y="2064959"/>
                    <a:ext cx="405007" cy="407237"/>
                  </a:xfrm>
                  <a:prstGeom prst="ellipse">
                    <a:avLst/>
                  </a:prstGeom>
                  <a:solidFill>
                    <a:srgbClr val="107FFC"/>
                  </a:solidFill>
                  <a:ln w="12700">
                    <a:solidFill>
                      <a:srgbClr val="107FFC"/>
                    </a:solidFill>
                  </a:ln>
                  <a:scene3d>
                    <a:camera prst="orthographicFront"/>
                    <a:lightRig rig="threePt" dir="t"/>
                  </a:scene3d>
                  <a:sp3d>
                    <a:bevelT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r>
                      <a:rPr lang="en-GB" sz="1100" b="1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CDS</a:t>
                    </a:r>
                    <a:endParaRPr lang="en-GB" b="1" dirty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p:txBody>
              </p:sp>
              <p:sp>
                <p:nvSpPr>
                  <p:cNvPr id="151" name="Oval 150"/>
                  <p:cNvSpPr/>
                  <p:nvPr/>
                </p:nvSpPr>
                <p:spPr>
                  <a:xfrm>
                    <a:off x="5593727" y="2064959"/>
                    <a:ext cx="405007" cy="407237"/>
                  </a:xfrm>
                  <a:prstGeom prst="ellipse">
                    <a:avLst/>
                  </a:prstGeom>
                  <a:solidFill>
                    <a:srgbClr val="107FFC"/>
                  </a:solidFill>
                  <a:ln w="12700">
                    <a:solidFill>
                      <a:srgbClr val="107FFC"/>
                    </a:solidFill>
                  </a:ln>
                  <a:scene3d>
                    <a:camera prst="orthographicFront"/>
                    <a:lightRig rig="threePt" dir="t"/>
                  </a:scene3d>
                  <a:sp3d>
                    <a:bevelT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r>
                      <a:rPr lang="en-GB" sz="1100" b="1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CWS</a:t>
                    </a:r>
                    <a:endParaRPr lang="en-GB" b="1" dirty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p:txBody>
              </p:sp>
              <p:grpSp>
                <p:nvGrpSpPr>
                  <p:cNvPr id="152" name="Group 151"/>
                  <p:cNvGrpSpPr>
                    <a:grpSpLocks noChangeAspect="1"/>
                  </p:cNvGrpSpPr>
                  <p:nvPr/>
                </p:nvGrpSpPr>
                <p:grpSpPr>
                  <a:xfrm>
                    <a:off x="4860566" y="2064958"/>
                    <a:ext cx="311552" cy="430591"/>
                    <a:chOff x="5740224" y="3164935"/>
                    <a:chExt cx="1143000" cy="1579723"/>
                  </a:xfrm>
                </p:grpSpPr>
                <p:pic>
                  <p:nvPicPr>
                    <p:cNvPr id="153" name="Picture 152"/>
                    <p:cNvPicPr>
                      <a:picLocks noChangeAspect="1"/>
                    </p:cNvPicPr>
                    <p:nvPr/>
                  </p:nvPicPr>
                  <p:blipFill>
                    <a:blip r:embed="rId10" cstate="print">
                      <a:extLst>
                        <a:ext uri="{28A0092B-C50C-407E-A947-70E740481C1C}">
                          <a14:useLocalDpi xmlns=""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5740224" y="3164935"/>
                      <a:ext cx="838200" cy="838200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154" name="Picture 153"/>
                    <p:cNvPicPr>
                      <a:picLocks noChangeAspect="1"/>
                    </p:cNvPicPr>
                    <p:nvPr/>
                  </p:nvPicPr>
                  <p:blipFill>
                    <a:blip r:embed="rId10" cstate="print">
                      <a:extLst>
                        <a:ext uri="{28A0092B-C50C-407E-A947-70E740481C1C}">
                          <a14:useLocalDpi xmlns=""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6045024" y="3440241"/>
                      <a:ext cx="838200" cy="838200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155" name="Picture 154"/>
                    <p:cNvPicPr>
                      <a:picLocks noChangeAspect="1"/>
                    </p:cNvPicPr>
                    <p:nvPr/>
                  </p:nvPicPr>
                  <p:blipFill>
                    <a:blip r:embed="rId10" cstate="print">
                      <a:extLst>
                        <a:ext uri="{28A0092B-C50C-407E-A947-70E740481C1C}">
                          <a14:useLocalDpi xmlns=""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5757222" y="3906458"/>
                      <a:ext cx="838200" cy="838200"/>
                    </a:xfrm>
                    <a:prstGeom prst="rect">
                      <a:avLst/>
                    </a:prstGeom>
                  </p:spPr>
                </p:pic>
              </p:grpSp>
            </p:grpSp>
          </p:grpSp>
        </p:grpSp>
      </p:grpSp>
    </p:spTree>
    <p:extLst>
      <p:ext uri="{BB962C8B-B14F-4D97-AF65-F5344CB8AC3E}">
        <p14:creationId xmlns="" xmlns:p14="http://schemas.microsoft.com/office/powerpoint/2010/main" val="3561897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b="1" dirty="0">
                <a:solidFill>
                  <a:srgbClr val="107FFC"/>
                </a:solidFill>
              </a:rPr>
              <a:t>Do this by:</a:t>
            </a:r>
          </a:p>
          <a:p>
            <a:pPr lvl="1"/>
            <a:r>
              <a:rPr lang="en-GB" dirty="0"/>
              <a:t>Install the </a:t>
            </a:r>
            <a:r>
              <a:rPr lang="en-GB" b="1" i="1" dirty="0"/>
              <a:t>Cradle servers </a:t>
            </a:r>
            <a:r>
              <a:rPr lang="en-GB" dirty="0" smtClean="0"/>
              <a:t>on: </a:t>
            </a:r>
            <a:r>
              <a:rPr lang="en-GB" dirty="0">
                <a:solidFill>
                  <a:srgbClr val="1106E8"/>
                </a:solidFill>
              </a:rPr>
              <a:t>Cradle Server</a:t>
            </a:r>
            <a:r>
              <a:rPr lang="en-GB" dirty="0"/>
              <a:t>		</a:t>
            </a:r>
            <a:endParaRPr lang="en-GB" dirty="0" smtClean="0">
              <a:solidFill>
                <a:srgbClr val="1106E8"/>
              </a:solidFill>
            </a:endParaRPr>
          </a:p>
          <a:p>
            <a:pPr lvl="2"/>
            <a:r>
              <a:rPr lang="en-GB" dirty="0"/>
              <a:t>Cradle web UIs are zero thickness, </a:t>
            </a:r>
            <a:r>
              <a:rPr lang="en-GB" b="1" i="1" dirty="0"/>
              <a:t>no</a:t>
            </a:r>
            <a:r>
              <a:rPr lang="en-GB" dirty="0"/>
              <a:t> local plug-ins / add-ons </a:t>
            </a:r>
            <a:r>
              <a:rPr lang="en-GB" dirty="0" smtClean="0"/>
              <a:t>needed</a:t>
            </a:r>
            <a:endParaRPr lang="en-GB" dirty="0">
              <a:solidFill>
                <a:srgbClr val="1106E8"/>
              </a:solidFill>
            </a:endParaRPr>
          </a:p>
          <a:p>
            <a:pPr lvl="1"/>
            <a:r>
              <a:rPr lang="en-GB" dirty="0" smtClean="0"/>
              <a:t>Remote users connect over HTTP or HTTPS through company firewall</a:t>
            </a:r>
          </a:p>
          <a:p>
            <a:pPr lvl="1"/>
            <a:r>
              <a:rPr lang="en-GB" dirty="0" smtClean="0"/>
              <a:t>Open ports in firewall for HTTP or HTTPS, use NAT between firewall (external IP) and </a:t>
            </a:r>
            <a:r>
              <a:rPr lang="en-GB" dirty="0" smtClean="0">
                <a:solidFill>
                  <a:srgbClr val="1106E8"/>
                </a:solidFill>
              </a:rPr>
              <a:t>Proxy Server</a:t>
            </a:r>
            <a:r>
              <a:rPr lang="en-GB" dirty="0" smtClean="0"/>
              <a:t>, or</a:t>
            </a:r>
          </a:p>
          <a:p>
            <a:pPr lvl="1"/>
            <a:r>
              <a:rPr lang="en-GB" dirty="0" smtClean="0"/>
              <a:t>Use VPN for web connection, tunnel HTTP or HTTPS through VPN hole in firewall</a:t>
            </a:r>
          </a:p>
          <a:p>
            <a:pPr lvl="1"/>
            <a:r>
              <a:rPr lang="en-GB" dirty="0" smtClean="0"/>
              <a:t>Configure </a:t>
            </a:r>
            <a:r>
              <a:rPr lang="en-GB" dirty="0">
                <a:solidFill>
                  <a:srgbClr val="1106E8"/>
                </a:solidFill>
              </a:rPr>
              <a:t>Proxy Server </a:t>
            </a:r>
            <a:r>
              <a:rPr lang="en-GB" dirty="0" smtClean="0"/>
              <a:t>to only relay to </a:t>
            </a:r>
            <a:r>
              <a:rPr lang="en-GB" b="1" i="1" dirty="0"/>
              <a:t>CWS</a:t>
            </a:r>
            <a:r>
              <a:rPr lang="en-GB" dirty="0" smtClean="0"/>
              <a:t> from allowed external IPs</a:t>
            </a:r>
          </a:p>
          <a:p>
            <a:pPr lvl="1"/>
            <a:r>
              <a:rPr lang="en-GB" dirty="0" smtClean="0"/>
              <a:t>Configure </a:t>
            </a:r>
            <a:r>
              <a:rPr lang="en-GB" b="1" i="1" dirty="0"/>
              <a:t>CWS</a:t>
            </a:r>
            <a:r>
              <a:rPr lang="en-GB" dirty="0" smtClean="0"/>
              <a:t> to only accept connections from </a:t>
            </a:r>
            <a:r>
              <a:rPr lang="en-GB" dirty="0">
                <a:solidFill>
                  <a:srgbClr val="1106E8"/>
                </a:solidFill>
              </a:rPr>
              <a:t>Proxy </a:t>
            </a:r>
            <a:r>
              <a:rPr lang="en-GB" dirty="0" smtClean="0">
                <a:solidFill>
                  <a:srgbClr val="1106E8"/>
                </a:solidFill>
              </a:rPr>
              <a:t>Server</a:t>
            </a:r>
          </a:p>
          <a:p>
            <a:r>
              <a:rPr lang="en-GB" b="1" i="1" dirty="0"/>
              <a:t>CWS </a:t>
            </a:r>
            <a:r>
              <a:rPr lang="en-GB" dirty="0"/>
              <a:t>authenticates web users through Cradle or LDAP (such as </a:t>
            </a:r>
            <a:r>
              <a:rPr lang="en-GB" dirty="0">
                <a:solidFill>
                  <a:srgbClr val="1106E8"/>
                </a:solidFill>
              </a:rPr>
              <a:t>Active Directory</a:t>
            </a:r>
            <a:r>
              <a:rPr lang="en-GB" dirty="0" smtClean="0"/>
              <a:t>)</a:t>
            </a:r>
          </a:p>
          <a:p>
            <a:pPr>
              <a:spcBef>
                <a:spcPts val="1800"/>
              </a:spcBef>
              <a:spcAft>
                <a:spcPts val="0"/>
              </a:spcAft>
            </a:pPr>
            <a:r>
              <a:rPr lang="en-GB" b="1" dirty="0" smtClean="0">
                <a:solidFill>
                  <a:srgbClr val="107FFC"/>
                </a:solidFill>
              </a:rPr>
              <a:t>Performance</a:t>
            </a:r>
            <a:r>
              <a:rPr lang="en-GB" b="1" dirty="0">
                <a:solidFill>
                  <a:srgbClr val="107FFC"/>
                </a:solidFill>
              </a:rPr>
              <a:t>:</a:t>
            </a:r>
            <a:r>
              <a:rPr lang="en-GB" dirty="0"/>
              <a:t>	</a:t>
            </a:r>
            <a:r>
              <a:rPr lang="en-GB" dirty="0" smtClean="0"/>
              <a:t>GOOD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107FFC"/>
                </a:solidFill>
              </a:rPr>
              <a:t>Advantages:</a:t>
            </a:r>
            <a:r>
              <a:rPr lang="en-GB" dirty="0"/>
              <a:t>	</a:t>
            </a:r>
            <a:r>
              <a:rPr lang="en-GB" dirty="0" smtClean="0"/>
              <a:t>Can implement single-sign-on </a:t>
            </a:r>
            <a:r>
              <a:rPr lang="en-GB" dirty="0"/>
              <a:t>for web users</a:t>
            </a:r>
            <a:br>
              <a:rPr lang="en-GB" dirty="0"/>
            </a:br>
            <a:r>
              <a:rPr lang="en-GB" dirty="0" smtClean="0"/>
              <a:t>		Simple to block invalid remote IPs</a:t>
            </a:r>
            <a:endParaRPr lang="en-GB" dirty="0">
              <a:solidFill>
                <a:srgbClr val="1106E8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107FFC"/>
                </a:solidFill>
              </a:rPr>
              <a:t>Disadvantages:</a:t>
            </a:r>
            <a:r>
              <a:rPr lang="en-GB" dirty="0"/>
              <a:t>	</a:t>
            </a:r>
            <a:r>
              <a:rPr lang="en-GB" dirty="0" smtClean="0"/>
              <a:t>Installation more complex</a:t>
            </a:r>
            <a:br>
              <a:rPr lang="en-GB" dirty="0" smtClean="0"/>
            </a:br>
            <a:r>
              <a:rPr lang="en-GB" dirty="0" smtClean="0"/>
              <a:t>		Needs proxy server (but may already exist for other uses)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Direct Web </a:t>
            </a:r>
            <a:r>
              <a:rPr lang="en-GB" dirty="0" smtClean="0"/>
              <a:t>Connections: 2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934080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113929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+mj-lt"/>
              <a:buAutoNum type="arabicPeriod"/>
            </a:pPr>
            <a:r>
              <a:rPr lang="en-GB" dirty="0" smtClean="0"/>
              <a:t>Software components</a:t>
            </a:r>
          </a:p>
          <a:p>
            <a:r>
              <a:rPr lang="en-GB" dirty="0" smtClean="0"/>
              <a:t>All users in one location:</a:t>
            </a:r>
          </a:p>
          <a:p>
            <a:pPr lvl="1">
              <a:buFont typeface="+mj-lt"/>
              <a:buAutoNum type="arabicPeriod" startAt="2"/>
            </a:pPr>
            <a:r>
              <a:rPr lang="en-GB" dirty="0" smtClean="0"/>
              <a:t>Single-user installation</a:t>
            </a:r>
          </a:p>
          <a:p>
            <a:pPr lvl="1">
              <a:buFont typeface="+mj-lt"/>
              <a:buAutoNum type="arabicPeriod" startAt="2"/>
            </a:pPr>
            <a:r>
              <a:rPr lang="en-GB" dirty="0" smtClean="0"/>
              <a:t>Local network – local clients</a:t>
            </a:r>
          </a:p>
          <a:p>
            <a:pPr lvl="1">
              <a:buFont typeface="+mj-lt"/>
              <a:buAutoNum type="arabicPeriod" startAt="2"/>
            </a:pPr>
            <a:r>
              <a:rPr lang="en-GB" dirty="0" smtClean="0"/>
              <a:t>Local network – centralised clients</a:t>
            </a:r>
          </a:p>
          <a:p>
            <a:r>
              <a:rPr lang="en-GB" dirty="0" smtClean="0"/>
              <a:t>Some users in other locations – </a:t>
            </a:r>
            <a:r>
              <a:rPr lang="en-GB" i="1" dirty="0">
                <a:solidFill>
                  <a:srgbClr val="E60A0A"/>
                </a:solidFill>
              </a:rPr>
              <a:t>remote users</a:t>
            </a:r>
            <a:r>
              <a:rPr lang="en-GB" dirty="0" smtClean="0"/>
              <a:t>:</a:t>
            </a:r>
          </a:p>
          <a:p>
            <a:pPr lvl="1">
              <a:buFont typeface="+mj-lt"/>
              <a:buAutoNum type="arabicPeriod" startAt="5"/>
            </a:pPr>
            <a:r>
              <a:rPr lang="en-GB" dirty="0" smtClean="0"/>
              <a:t>Remote users – remote clients</a:t>
            </a:r>
          </a:p>
          <a:p>
            <a:pPr lvl="1">
              <a:buFont typeface="+mj-lt"/>
              <a:buAutoNum type="arabicPeriod" startAt="5"/>
            </a:pPr>
            <a:r>
              <a:rPr lang="en-GB" dirty="0"/>
              <a:t>Remote users – centralised </a:t>
            </a:r>
            <a:r>
              <a:rPr lang="en-GB" dirty="0" smtClean="0"/>
              <a:t>clients</a:t>
            </a:r>
          </a:p>
          <a:p>
            <a:r>
              <a:rPr lang="en-GB" dirty="0" smtClean="0"/>
              <a:t>Web browser access:</a:t>
            </a:r>
          </a:p>
          <a:p>
            <a:pPr lvl="1">
              <a:buFont typeface="+mj-lt"/>
              <a:buAutoNum type="arabicPeriod" startAt="7"/>
            </a:pPr>
            <a:r>
              <a:rPr lang="en-GB" dirty="0" smtClean="0"/>
              <a:t>Direct web connections</a:t>
            </a:r>
          </a:p>
          <a:p>
            <a:pPr lvl="1">
              <a:buFont typeface="+mj-lt"/>
              <a:buAutoNum type="arabicPeriod" startAt="7"/>
            </a:pPr>
            <a:r>
              <a:rPr lang="en-GB" dirty="0" smtClean="0"/>
              <a:t>Using proxy servers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Contents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163946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software components used in a Cradle system are: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Software Components	1</a:t>
            </a:r>
            <a:endParaRPr lang="en-GB" dirty="0"/>
          </a:p>
        </p:txBody>
      </p:sp>
      <p:grpSp>
        <p:nvGrpSpPr>
          <p:cNvPr id="78" name="Group 77"/>
          <p:cNvGrpSpPr/>
          <p:nvPr/>
        </p:nvGrpSpPr>
        <p:grpSpPr>
          <a:xfrm>
            <a:off x="457200" y="1828800"/>
            <a:ext cx="8153334" cy="3675889"/>
            <a:chOff x="457200" y="1463040"/>
            <a:chExt cx="8153334" cy="3675889"/>
          </a:xfrm>
        </p:grpSpPr>
        <p:cxnSp>
          <p:nvCxnSpPr>
            <p:cNvPr id="79" name="Straight Connector 78"/>
            <p:cNvCxnSpPr/>
            <p:nvPr/>
          </p:nvCxnSpPr>
          <p:spPr>
            <a:xfrm>
              <a:off x="1588965" y="2590775"/>
              <a:ext cx="507812" cy="0"/>
            </a:xfrm>
            <a:prstGeom prst="line">
              <a:avLst/>
            </a:prstGeom>
            <a:solidFill>
              <a:srgbClr val="00CC00"/>
            </a:solidFill>
            <a:ln w="12700"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>
              <a:off x="1588965" y="3127126"/>
              <a:ext cx="507812" cy="0"/>
            </a:xfrm>
            <a:prstGeom prst="line">
              <a:avLst/>
            </a:prstGeom>
            <a:solidFill>
              <a:srgbClr val="00CC00"/>
            </a:solidFill>
            <a:ln w="12700"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87" name="Freeform 86"/>
            <p:cNvSpPr/>
            <p:nvPr/>
          </p:nvSpPr>
          <p:spPr>
            <a:xfrm rot="5400000" flipV="1">
              <a:off x="826927" y="3161911"/>
              <a:ext cx="1093488" cy="1446212"/>
            </a:xfrm>
            <a:custGeom>
              <a:avLst/>
              <a:gdLst>
                <a:gd name="connsiteX0" fmla="*/ 0 w 1195200"/>
                <a:gd name="connsiteY0" fmla="*/ 0 h 849600"/>
                <a:gd name="connsiteX1" fmla="*/ 1195200 w 1195200"/>
                <a:gd name="connsiteY1" fmla="*/ 0 h 849600"/>
                <a:gd name="connsiteX2" fmla="*/ 1195200 w 1195200"/>
                <a:gd name="connsiteY2" fmla="*/ 849600 h 84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95200" h="849600">
                  <a:moveTo>
                    <a:pt x="0" y="0"/>
                  </a:moveTo>
                  <a:lnTo>
                    <a:pt x="1195200" y="0"/>
                  </a:lnTo>
                  <a:lnTo>
                    <a:pt x="1195200" y="849600"/>
                  </a:lnTo>
                </a:path>
              </a:pathLst>
            </a:custGeom>
            <a:noFill/>
            <a:ln w="12700"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" name="Oval 87"/>
            <p:cNvSpPr/>
            <p:nvPr/>
          </p:nvSpPr>
          <p:spPr>
            <a:xfrm>
              <a:off x="4447106" y="3030093"/>
              <a:ext cx="762000" cy="766194"/>
            </a:xfrm>
            <a:prstGeom prst="ellipse">
              <a:avLst/>
            </a:prstGeom>
            <a:solidFill>
              <a:srgbClr val="107FFC"/>
            </a:solidFill>
            <a:ln w="12700">
              <a:solidFill>
                <a:srgbClr val="107FFC"/>
              </a:solidFill>
            </a:ln>
            <a:scene3d>
              <a:camera prst="orthographicFront"/>
              <a:lightRig rig="threePt" dir="t"/>
            </a:scene3d>
            <a:sp3d>
              <a:bevelT w="381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r>
                <a:rPr lang="en-GB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CDS</a:t>
              </a:r>
              <a:endParaRPr lang="en-GB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9" name="Oval 88"/>
            <p:cNvSpPr/>
            <p:nvPr/>
          </p:nvSpPr>
          <p:spPr>
            <a:xfrm>
              <a:off x="5933593" y="2106775"/>
              <a:ext cx="762000" cy="766194"/>
            </a:xfrm>
            <a:prstGeom prst="ellipse">
              <a:avLst/>
            </a:prstGeom>
            <a:solidFill>
              <a:srgbClr val="107FFC"/>
            </a:solidFill>
            <a:ln w="12700">
              <a:solidFill>
                <a:srgbClr val="107FFC"/>
              </a:solidFill>
            </a:ln>
            <a:scene3d>
              <a:camera prst="orthographicFront"/>
              <a:lightRig rig="threePt" dir="t"/>
            </a:scene3d>
            <a:sp3d>
              <a:bevelT w="381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r>
                <a:rPr lang="en-GB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CWS</a:t>
              </a:r>
            </a:p>
          </p:txBody>
        </p:sp>
        <p:cxnSp>
          <p:nvCxnSpPr>
            <p:cNvPr id="90" name="Straight Connector 89"/>
            <p:cNvCxnSpPr>
              <a:stCxn id="148" idx="3"/>
              <a:endCxn id="88" idx="2"/>
            </p:cNvCxnSpPr>
            <p:nvPr/>
          </p:nvCxnSpPr>
          <p:spPr>
            <a:xfrm>
              <a:off x="3679793" y="3413190"/>
              <a:ext cx="767313" cy="0"/>
            </a:xfrm>
            <a:prstGeom prst="line">
              <a:avLst/>
            </a:prstGeom>
            <a:solidFill>
              <a:srgbClr val="00CC00"/>
            </a:solidFill>
            <a:ln w="12700"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91" name="Straight Connector 90"/>
            <p:cNvCxnSpPr>
              <a:stCxn id="153" idx="3"/>
              <a:endCxn id="88" idx="1"/>
            </p:cNvCxnSpPr>
            <p:nvPr/>
          </p:nvCxnSpPr>
          <p:spPr>
            <a:xfrm>
              <a:off x="3679793" y="2366824"/>
              <a:ext cx="878905" cy="775476"/>
            </a:xfrm>
            <a:prstGeom prst="line">
              <a:avLst/>
            </a:prstGeom>
            <a:solidFill>
              <a:srgbClr val="00CC00"/>
            </a:solidFill>
            <a:ln w="12700"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93" name="Straight Connector 92"/>
            <p:cNvCxnSpPr>
              <a:stCxn id="141" idx="3"/>
              <a:endCxn id="88" idx="3"/>
            </p:cNvCxnSpPr>
            <p:nvPr/>
          </p:nvCxnSpPr>
          <p:spPr>
            <a:xfrm flipV="1">
              <a:off x="3679793" y="3684080"/>
              <a:ext cx="878905" cy="783488"/>
            </a:xfrm>
            <a:prstGeom prst="line">
              <a:avLst/>
            </a:prstGeom>
            <a:solidFill>
              <a:srgbClr val="00CC00"/>
            </a:solidFill>
            <a:ln w="12700"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94" name="Straight Connector 93"/>
            <p:cNvCxnSpPr>
              <a:stCxn id="89" idx="3"/>
              <a:endCxn id="88" idx="7"/>
            </p:cNvCxnSpPr>
            <p:nvPr/>
          </p:nvCxnSpPr>
          <p:spPr>
            <a:xfrm flipH="1">
              <a:off x="5097514" y="2760762"/>
              <a:ext cx="947671" cy="381538"/>
            </a:xfrm>
            <a:prstGeom prst="line">
              <a:avLst/>
            </a:prstGeom>
            <a:solidFill>
              <a:srgbClr val="00CC00"/>
            </a:solidFill>
            <a:ln w="12700"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grpSp>
          <p:nvGrpSpPr>
            <p:cNvPr id="95" name="Group 94"/>
            <p:cNvGrpSpPr/>
            <p:nvPr/>
          </p:nvGrpSpPr>
          <p:grpSpPr>
            <a:xfrm>
              <a:off x="5553455" y="3228524"/>
              <a:ext cx="1424379" cy="1684431"/>
              <a:chOff x="5553455" y="3282267"/>
              <a:chExt cx="1424379" cy="1684431"/>
            </a:xfrm>
          </p:grpSpPr>
          <p:pic>
            <p:nvPicPr>
              <p:cNvPr id="163" name="Picture 162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553455" y="3386975"/>
                <a:ext cx="838200" cy="838200"/>
              </a:xfrm>
              <a:prstGeom prst="rect">
                <a:avLst/>
              </a:prstGeom>
            </p:spPr>
          </p:pic>
          <p:pic>
            <p:nvPicPr>
              <p:cNvPr id="164" name="Picture 163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858255" y="3662281"/>
                <a:ext cx="838200" cy="838200"/>
              </a:xfrm>
              <a:prstGeom prst="rect">
                <a:avLst/>
              </a:prstGeom>
            </p:spPr>
          </p:pic>
          <p:pic>
            <p:nvPicPr>
              <p:cNvPr id="165" name="Picture 164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570453" y="4128498"/>
                <a:ext cx="838200" cy="838200"/>
              </a:xfrm>
              <a:prstGeom prst="rect">
                <a:avLst/>
              </a:prstGeom>
            </p:spPr>
          </p:pic>
          <p:sp>
            <p:nvSpPr>
              <p:cNvPr id="166" name="TextBox 165"/>
              <p:cNvSpPr txBox="1"/>
              <p:nvPr/>
            </p:nvSpPr>
            <p:spPr>
              <a:xfrm>
                <a:off x="6335094" y="3282267"/>
                <a:ext cx="64274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200" dirty="0" smtClean="0"/>
                  <a:t>Cradle</a:t>
                </a:r>
              </a:p>
              <a:p>
                <a:r>
                  <a:rPr lang="en-GB" sz="1200" dirty="0" smtClean="0"/>
                  <a:t>Databases</a:t>
                </a:r>
                <a:endParaRPr lang="en-GB" sz="1200" dirty="0"/>
              </a:p>
            </p:txBody>
          </p:sp>
        </p:grpSp>
        <p:cxnSp>
          <p:nvCxnSpPr>
            <p:cNvPr id="96" name="Straight Connector 95"/>
            <p:cNvCxnSpPr>
              <a:stCxn id="135" idx="3"/>
              <a:endCxn id="89" idx="1"/>
            </p:cNvCxnSpPr>
            <p:nvPr/>
          </p:nvCxnSpPr>
          <p:spPr>
            <a:xfrm>
              <a:off x="5619614" y="1950904"/>
              <a:ext cx="425571" cy="268078"/>
            </a:xfrm>
            <a:prstGeom prst="line">
              <a:avLst/>
            </a:prstGeom>
            <a:solidFill>
              <a:srgbClr val="00CC00"/>
            </a:solidFill>
            <a:ln w="12700"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97" name="Straight Connector 96"/>
            <p:cNvCxnSpPr>
              <a:stCxn id="135" idx="2"/>
              <a:endCxn id="88" idx="0"/>
            </p:cNvCxnSpPr>
            <p:nvPr/>
          </p:nvCxnSpPr>
          <p:spPr>
            <a:xfrm>
              <a:off x="4828106" y="2438768"/>
              <a:ext cx="0" cy="591325"/>
            </a:xfrm>
            <a:prstGeom prst="line">
              <a:avLst/>
            </a:prstGeom>
            <a:solidFill>
              <a:srgbClr val="00CC00"/>
            </a:solidFill>
            <a:ln w="12700"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grpSp>
          <p:nvGrpSpPr>
            <p:cNvPr id="98" name="Group 97"/>
            <p:cNvGrpSpPr/>
            <p:nvPr/>
          </p:nvGrpSpPr>
          <p:grpSpPr>
            <a:xfrm>
              <a:off x="457200" y="2362545"/>
              <a:ext cx="1131765" cy="975728"/>
              <a:chOff x="457200" y="2979069"/>
              <a:chExt cx="1131765" cy="975728"/>
            </a:xfrm>
          </p:grpSpPr>
          <p:sp>
            <p:nvSpPr>
              <p:cNvPr id="156" name="Rectangle 155"/>
              <p:cNvSpPr/>
              <p:nvPr/>
            </p:nvSpPr>
            <p:spPr>
              <a:xfrm>
                <a:off x="457200" y="2979069"/>
                <a:ext cx="1131765" cy="975728"/>
              </a:xfrm>
              <a:prstGeom prst="rect">
                <a:avLst/>
              </a:prstGeom>
              <a:solidFill>
                <a:srgbClr val="009999"/>
              </a:solidFill>
              <a:ln w="12700">
                <a:solidFill>
                  <a:srgbClr val="009999"/>
                </a:solidFill>
              </a:ln>
              <a:scene3d>
                <a:camera prst="orthographicFront"/>
                <a:lightRig rig="threePt" dir="t"/>
              </a:scene3d>
              <a:sp3d>
                <a:bevelT w="381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45720" tIns="0" rIns="0" bIns="0" rtlCol="0" anchor="t" anchorCtr="0"/>
              <a:lstStyle/>
              <a:p>
                <a:r>
                  <a:rPr lang="en-GB" sz="14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Desktop Tools</a:t>
                </a:r>
              </a:p>
            </p:txBody>
          </p:sp>
          <p:pic>
            <p:nvPicPr>
              <p:cNvPr id="157" name="Picture 156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77009" y="3582634"/>
                <a:ext cx="304800" cy="304800"/>
              </a:xfrm>
              <a:prstGeom prst="rect">
                <a:avLst/>
              </a:prstGeom>
            </p:spPr>
          </p:pic>
          <p:pic>
            <p:nvPicPr>
              <p:cNvPr id="158" name="Picture 157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36490" y="3249959"/>
                <a:ext cx="304800" cy="304800"/>
              </a:xfrm>
              <a:prstGeom prst="rect">
                <a:avLst/>
              </a:prstGeom>
            </p:spPr>
          </p:pic>
          <p:pic>
            <p:nvPicPr>
              <p:cNvPr id="159" name="Picture 158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77009" y="3247453"/>
                <a:ext cx="304800" cy="304800"/>
              </a:xfrm>
              <a:prstGeom prst="rect">
                <a:avLst/>
              </a:prstGeom>
            </p:spPr>
          </p:pic>
          <p:pic>
            <p:nvPicPr>
              <p:cNvPr id="160" name="Picture 159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98165" y="3582634"/>
                <a:ext cx="304800" cy="304800"/>
              </a:xfrm>
              <a:prstGeom prst="rect">
                <a:avLst/>
              </a:prstGeom>
            </p:spPr>
          </p:pic>
          <p:pic>
            <p:nvPicPr>
              <p:cNvPr id="161" name="Picture 160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36490" y="3580732"/>
                <a:ext cx="304800" cy="304800"/>
              </a:xfrm>
              <a:prstGeom prst="rect">
                <a:avLst/>
              </a:prstGeom>
            </p:spPr>
          </p:pic>
          <p:pic>
            <p:nvPicPr>
              <p:cNvPr id="162" name="Picture 161"/>
              <p:cNvPicPr>
                <a:picLocks noChangeAspect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98165" y="3249959"/>
                <a:ext cx="304800" cy="304800"/>
              </a:xfrm>
              <a:prstGeom prst="rect">
                <a:avLst/>
              </a:prstGeom>
            </p:spPr>
          </p:pic>
        </p:grpSp>
        <p:cxnSp>
          <p:nvCxnSpPr>
            <p:cNvPr id="101" name="Straight Connector 100"/>
            <p:cNvCxnSpPr>
              <a:stCxn id="127" idx="1"/>
              <a:endCxn id="89" idx="7"/>
            </p:cNvCxnSpPr>
            <p:nvPr/>
          </p:nvCxnSpPr>
          <p:spPr>
            <a:xfrm flipH="1">
              <a:off x="6584001" y="1950904"/>
              <a:ext cx="443517" cy="268078"/>
            </a:xfrm>
            <a:prstGeom prst="line">
              <a:avLst/>
            </a:prstGeom>
            <a:solidFill>
              <a:srgbClr val="00CC00"/>
            </a:solidFill>
            <a:ln w="12700"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08" name="Straight Connector 107"/>
            <p:cNvCxnSpPr>
              <a:stCxn id="164" idx="1"/>
              <a:endCxn id="88" idx="6"/>
            </p:cNvCxnSpPr>
            <p:nvPr/>
          </p:nvCxnSpPr>
          <p:spPr>
            <a:xfrm flipH="1" flipV="1">
              <a:off x="5209106" y="3413190"/>
              <a:ext cx="649149" cy="614448"/>
            </a:xfrm>
            <a:prstGeom prst="line">
              <a:avLst/>
            </a:prstGeom>
            <a:solidFill>
              <a:srgbClr val="00CC00"/>
            </a:solidFill>
            <a:ln w="12700"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grpSp>
          <p:nvGrpSpPr>
            <p:cNvPr id="109" name="Group 108"/>
            <p:cNvGrpSpPr/>
            <p:nvPr/>
          </p:nvGrpSpPr>
          <p:grpSpPr>
            <a:xfrm>
              <a:off x="1141289" y="1876665"/>
              <a:ext cx="2538504" cy="978023"/>
              <a:chOff x="1141289" y="1930408"/>
              <a:chExt cx="2538504" cy="978023"/>
            </a:xfrm>
          </p:grpSpPr>
          <p:grpSp>
            <p:nvGrpSpPr>
              <p:cNvPr id="151" name="Group 150"/>
              <p:cNvGrpSpPr/>
              <p:nvPr/>
            </p:nvGrpSpPr>
            <p:grpSpPr>
              <a:xfrm>
                <a:off x="2096777" y="1932703"/>
                <a:ext cx="1583016" cy="975728"/>
                <a:chOff x="2096777" y="1932703"/>
                <a:chExt cx="1583016" cy="975728"/>
              </a:xfrm>
            </p:grpSpPr>
            <p:sp>
              <p:nvSpPr>
                <p:cNvPr id="153" name="Rectangle 152"/>
                <p:cNvSpPr/>
                <p:nvPr/>
              </p:nvSpPr>
              <p:spPr>
                <a:xfrm>
                  <a:off x="2096777" y="1932703"/>
                  <a:ext cx="1583016" cy="975728"/>
                </a:xfrm>
                <a:prstGeom prst="rect">
                  <a:avLst/>
                </a:prstGeom>
                <a:solidFill>
                  <a:srgbClr val="1106E8"/>
                </a:solidFill>
                <a:ln w="12700">
                  <a:solidFill>
                    <a:srgbClr val="1106E8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45720" tIns="0" rIns="0" bIns="0" rtlCol="0" anchor="t" anchorCtr="0"/>
                <a:lstStyle/>
                <a:p>
                  <a:r>
                    <a:rPr lang="en-GB" sz="1400" dirty="0" smtClean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Document Loader</a:t>
                  </a:r>
                  <a:endParaRPr lang="en-GB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pic>
              <p:nvPicPr>
                <p:cNvPr id="154" name="Picture 153"/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291840" y="2269691"/>
                  <a:ext cx="301752" cy="301752"/>
                </a:xfrm>
                <a:prstGeom prst="rect">
                  <a:avLst/>
                </a:prstGeom>
              </p:spPr>
            </p:pic>
            <p:pic>
              <p:nvPicPr>
                <p:cNvPr id="155" name="Picture 7"/>
                <p:cNvPicPr>
                  <a:picLocks noChangeAspect="1" noChangeArrowheads="1"/>
                </p:cNvPicPr>
                <p:nvPr/>
              </p:nvPicPr>
              <p:blipFill>
                <a:blip r:embed="rId10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171035" y="2174919"/>
                  <a:ext cx="717250" cy="6859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sp>
            <p:nvSpPr>
              <p:cNvPr id="152" name="TextBox 151"/>
              <p:cNvSpPr txBox="1"/>
              <p:nvPr/>
            </p:nvSpPr>
            <p:spPr>
              <a:xfrm>
                <a:off x="1141289" y="1930408"/>
                <a:ext cx="907032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>
                <a:defPPr>
                  <a:defRPr lang="en-US"/>
                </a:defPPr>
                <a:lvl1pPr algn="r">
                  <a:defRPr sz="1000"/>
                </a:lvl1pPr>
              </a:lstStyle>
              <a:p>
                <a:r>
                  <a:rPr lang="en-US" dirty="0" smtClean="0"/>
                  <a:t>Load documents and other data</a:t>
                </a:r>
                <a:endParaRPr lang="ru-RU" dirty="0"/>
              </a:p>
            </p:txBody>
          </p:sp>
        </p:grpSp>
        <p:grpSp>
          <p:nvGrpSpPr>
            <p:cNvPr id="110" name="Group 109"/>
            <p:cNvGrpSpPr/>
            <p:nvPr/>
          </p:nvGrpSpPr>
          <p:grpSpPr>
            <a:xfrm>
              <a:off x="988891" y="2925326"/>
              <a:ext cx="2690902" cy="981944"/>
              <a:chOff x="988891" y="2979069"/>
              <a:chExt cx="2690902" cy="981944"/>
            </a:xfrm>
          </p:grpSpPr>
          <p:grpSp>
            <p:nvGrpSpPr>
              <p:cNvPr id="145" name="Group 144"/>
              <p:cNvGrpSpPr/>
              <p:nvPr/>
            </p:nvGrpSpPr>
            <p:grpSpPr>
              <a:xfrm>
                <a:off x="2096777" y="2979069"/>
                <a:ext cx="1583016" cy="975728"/>
                <a:chOff x="2096777" y="2979069"/>
                <a:chExt cx="1583016" cy="975728"/>
              </a:xfrm>
            </p:grpSpPr>
            <p:sp>
              <p:nvSpPr>
                <p:cNvPr id="148" name="Rectangle 147"/>
                <p:cNvSpPr/>
                <p:nvPr/>
              </p:nvSpPr>
              <p:spPr>
                <a:xfrm>
                  <a:off x="2096777" y="2979069"/>
                  <a:ext cx="1583016" cy="975728"/>
                </a:xfrm>
                <a:prstGeom prst="rect">
                  <a:avLst/>
                </a:prstGeom>
                <a:solidFill>
                  <a:srgbClr val="1106E8"/>
                </a:solidFill>
                <a:ln w="12700">
                  <a:solidFill>
                    <a:srgbClr val="1106E8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45720" tIns="0" rIns="0" bIns="0" rtlCol="0" anchor="t" anchorCtr="0"/>
                <a:lstStyle/>
                <a:p>
                  <a:r>
                    <a:rPr lang="en-GB" sz="1400" dirty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WorkBench</a:t>
                  </a:r>
                </a:p>
              </p:txBody>
            </p:sp>
            <p:pic>
              <p:nvPicPr>
                <p:cNvPr id="149" name="Picture 8"/>
                <p:cNvPicPr>
                  <a:picLocks noChangeAspect="1" noChangeArrowheads="1"/>
                </p:cNvPicPr>
                <p:nvPr/>
              </p:nvPicPr>
              <p:blipFill>
                <a:blip r:embed="rId11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162829" y="3237062"/>
                  <a:ext cx="1014044" cy="66749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50" name="Picture 149"/>
                <p:cNvPicPr>
                  <a:picLocks noChangeAspect="1"/>
                </p:cNvPicPr>
                <p:nvPr/>
              </p:nvPicPr>
              <p:blipFill>
                <a:blip r:embed="rId12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291840" y="3316057"/>
                  <a:ext cx="301752" cy="301752"/>
                </a:xfrm>
                <a:prstGeom prst="rect">
                  <a:avLst/>
                </a:prstGeom>
              </p:spPr>
            </p:pic>
          </p:grpSp>
          <p:sp>
            <p:nvSpPr>
              <p:cNvPr id="146" name="TextBox 145"/>
              <p:cNvSpPr txBox="1"/>
              <p:nvPr/>
            </p:nvSpPr>
            <p:spPr>
              <a:xfrm>
                <a:off x="988891" y="3653236"/>
                <a:ext cx="1059430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>
                <a:defPPr>
                  <a:defRPr lang="en-US"/>
                </a:defPPr>
                <a:lvl1pPr algn="r">
                  <a:defRPr sz="1000"/>
                </a:lvl1pPr>
              </a:lstStyle>
              <a:p>
                <a:r>
                  <a:rPr lang="en-US" dirty="0"/>
                  <a:t>Create and </a:t>
                </a:r>
                <a:r>
                  <a:rPr lang="en-US" dirty="0" smtClean="0"/>
                  <a:t>manage project information</a:t>
                </a:r>
                <a:endParaRPr lang="ru-RU" dirty="0"/>
              </a:p>
            </p:txBody>
          </p:sp>
        </p:grpSp>
        <p:grpSp>
          <p:nvGrpSpPr>
            <p:cNvPr id="111" name="Group 110"/>
            <p:cNvGrpSpPr/>
            <p:nvPr/>
          </p:nvGrpSpPr>
          <p:grpSpPr>
            <a:xfrm>
              <a:off x="1141290" y="3979704"/>
              <a:ext cx="2538503" cy="975728"/>
              <a:chOff x="1141290" y="4033447"/>
              <a:chExt cx="2538503" cy="975728"/>
            </a:xfrm>
          </p:grpSpPr>
          <p:grpSp>
            <p:nvGrpSpPr>
              <p:cNvPr id="138" name="Group 137"/>
              <p:cNvGrpSpPr/>
              <p:nvPr/>
            </p:nvGrpSpPr>
            <p:grpSpPr>
              <a:xfrm>
                <a:off x="2096777" y="4033447"/>
                <a:ext cx="1583016" cy="975728"/>
                <a:chOff x="2096777" y="4033447"/>
                <a:chExt cx="1583016" cy="975728"/>
              </a:xfrm>
            </p:grpSpPr>
            <p:sp>
              <p:nvSpPr>
                <p:cNvPr id="141" name="Rectangle 140"/>
                <p:cNvSpPr/>
                <p:nvPr/>
              </p:nvSpPr>
              <p:spPr>
                <a:xfrm>
                  <a:off x="2096777" y="4033447"/>
                  <a:ext cx="1583016" cy="975728"/>
                </a:xfrm>
                <a:prstGeom prst="rect">
                  <a:avLst/>
                </a:prstGeom>
                <a:solidFill>
                  <a:srgbClr val="1106E8"/>
                </a:solidFill>
                <a:ln w="12700">
                  <a:solidFill>
                    <a:srgbClr val="1106E8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45720" tIns="0" rIns="0" bIns="0" rtlCol="0" anchor="t" anchorCtr="0"/>
                <a:lstStyle/>
                <a:p>
                  <a:r>
                    <a:rPr lang="en-GB" sz="1400" dirty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Document Publisher</a:t>
                  </a:r>
                </a:p>
              </p:txBody>
            </p:sp>
            <p:pic>
              <p:nvPicPr>
                <p:cNvPr id="142" name="Picture 9"/>
                <p:cNvPicPr>
                  <a:picLocks noChangeAspect="1" noChangeArrowheads="1"/>
                </p:cNvPicPr>
                <p:nvPr/>
              </p:nvPicPr>
              <p:blipFill>
                <a:blip r:embed="rId13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171035" y="4304616"/>
                  <a:ext cx="1014044" cy="6407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44" name="Picture 143"/>
                <p:cNvPicPr>
                  <a:picLocks noChangeAspect="1"/>
                </p:cNvPicPr>
                <p:nvPr/>
              </p:nvPicPr>
              <p:blipFill>
                <a:blip r:embed="rId14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291840" y="4375202"/>
                  <a:ext cx="301752" cy="301752"/>
                </a:xfrm>
                <a:prstGeom prst="rect">
                  <a:avLst/>
                </a:prstGeom>
              </p:spPr>
            </p:pic>
          </p:grpSp>
          <p:sp>
            <p:nvSpPr>
              <p:cNvPr id="139" name="TextBox 138"/>
              <p:cNvSpPr txBox="1"/>
              <p:nvPr/>
            </p:nvSpPr>
            <p:spPr>
              <a:xfrm>
                <a:off x="1141290" y="4701398"/>
                <a:ext cx="907031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>
                <a:defPPr>
                  <a:defRPr lang="en-US"/>
                </a:defPPr>
                <a:lvl1pPr algn="r">
                  <a:defRPr sz="1000"/>
                </a:lvl1pPr>
              </a:lstStyle>
              <a:p>
                <a:r>
                  <a:rPr lang="en-US" dirty="0" smtClean="0"/>
                  <a:t>Publish project documentation</a:t>
                </a:r>
                <a:endParaRPr lang="ru-RU" dirty="0"/>
              </a:p>
            </p:txBody>
          </p:sp>
        </p:grpSp>
        <p:grpSp>
          <p:nvGrpSpPr>
            <p:cNvPr id="113" name="Group 112"/>
            <p:cNvGrpSpPr/>
            <p:nvPr/>
          </p:nvGrpSpPr>
          <p:grpSpPr>
            <a:xfrm>
              <a:off x="4036598" y="1463040"/>
              <a:ext cx="2658995" cy="975728"/>
              <a:chOff x="4036598" y="1516783"/>
              <a:chExt cx="2658995" cy="975728"/>
            </a:xfrm>
          </p:grpSpPr>
          <p:grpSp>
            <p:nvGrpSpPr>
              <p:cNvPr id="133" name="Group 132"/>
              <p:cNvGrpSpPr/>
              <p:nvPr/>
            </p:nvGrpSpPr>
            <p:grpSpPr>
              <a:xfrm>
                <a:off x="4036598" y="1516783"/>
                <a:ext cx="1583016" cy="975728"/>
                <a:chOff x="4036598" y="1516783"/>
                <a:chExt cx="1583016" cy="975728"/>
              </a:xfrm>
            </p:grpSpPr>
            <p:sp>
              <p:nvSpPr>
                <p:cNvPr id="135" name="Rectangle 134"/>
                <p:cNvSpPr/>
                <p:nvPr/>
              </p:nvSpPr>
              <p:spPr>
                <a:xfrm>
                  <a:off x="4036598" y="1516783"/>
                  <a:ext cx="1583016" cy="975728"/>
                </a:xfrm>
                <a:prstGeom prst="rect">
                  <a:avLst/>
                </a:prstGeom>
                <a:solidFill>
                  <a:srgbClr val="107FFC"/>
                </a:solidFill>
                <a:ln w="12700">
                  <a:solidFill>
                    <a:srgbClr val="107FFC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45720" tIns="0" rIns="0" bIns="0" rtlCol="0" anchor="t" anchorCtr="0"/>
                <a:lstStyle/>
                <a:p>
                  <a:r>
                    <a:rPr lang="en-GB" sz="1400" dirty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Project Manager</a:t>
                  </a:r>
                </a:p>
              </p:txBody>
            </p:sp>
            <p:pic>
              <p:nvPicPr>
                <p:cNvPr id="136" name="Picture 3"/>
                <p:cNvPicPr>
                  <a:picLocks noChangeAspect="1" noChangeArrowheads="1"/>
                </p:cNvPicPr>
                <p:nvPr/>
              </p:nvPicPr>
              <p:blipFill>
                <a:blip r:embed="rId15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110856" y="1789740"/>
                  <a:ext cx="802787" cy="64734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37" name="Picture 136"/>
                <p:cNvPicPr>
                  <a:picLocks noChangeAspect="1"/>
                </p:cNvPicPr>
                <p:nvPr/>
              </p:nvPicPr>
              <p:blipFill>
                <a:blip r:embed="rId16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239054" y="1851602"/>
                  <a:ext cx="301752" cy="301752"/>
                </a:xfrm>
                <a:prstGeom prst="rect">
                  <a:avLst/>
                </a:prstGeom>
              </p:spPr>
            </p:pic>
          </p:grpSp>
          <p:sp>
            <p:nvSpPr>
              <p:cNvPr id="134" name="TextBox 133"/>
              <p:cNvSpPr txBox="1"/>
              <p:nvPr/>
            </p:nvSpPr>
            <p:spPr>
              <a:xfrm>
                <a:off x="5681579" y="1516783"/>
                <a:ext cx="1014014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>
                <a:defPPr>
                  <a:defRPr lang="en-US"/>
                </a:defPPr>
                <a:lvl1pPr algn="r">
                  <a:defRPr sz="1000"/>
                </a:lvl1pPr>
              </a:lstStyle>
              <a:p>
                <a:pPr algn="l"/>
                <a:r>
                  <a:rPr lang="en-US" dirty="0"/>
                  <a:t>Manage </a:t>
                </a:r>
                <a:r>
                  <a:rPr lang="en-US" dirty="0" smtClean="0"/>
                  <a:t>databases</a:t>
                </a:r>
                <a:br>
                  <a:rPr lang="en-US" dirty="0" smtClean="0"/>
                </a:br>
                <a:r>
                  <a:rPr lang="en-US" dirty="0" smtClean="0"/>
                  <a:t>and Cradle servers</a:t>
                </a:r>
                <a:endParaRPr lang="ru-RU" dirty="0"/>
              </a:p>
            </p:txBody>
          </p:sp>
        </p:grpSp>
        <p:grpSp>
          <p:nvGrpSpPr>
            <p:cNvPr id="114" name="Group 113"/>
            <p:cNvGrpSpPr/>
            <p:nvPr/>
          </p:nvGrpSpPr>
          <p:grpSpPr>
            <a:xfrm>
              <a:off x="7027518" y="1463040"/>
              <a:ext cx="1583016" cy="1488491"/>
              <a:chOff x="7027518" y="1516783"/>
              <a:chExt cx="1583016" cy="1488491"/>
            </a:xfrm>
          </p:grpSpPr>
          <p:grpSp>
            <p:nvGrpSpPr>
              <p:cNvPr id="124" name="Group 123"/>
              <p:cNvGrpSpPr/>
              <p:nvPr/>
            </p:nvGrpSpPr>
            <p:grpSpPr>
              <a:xfrm>
                <a:off x="7027518" y="1516783"/>
                <a:ext cx="1583016" cy="975728"/>
                <a:chOff x="7027518" y="1516783"/>
                <a:chExt cx="1583016" cy="975728"/>
              </a:xfrm>
            </p:grpSpPr>
            <p:sp>
              <p:nvSpPr>
                <p:cNvPr id="127" name="Rectangle 126"/>
                <p:cNvSpPr/>
                <p:nvPr/>
              </p:nvSpPr>
              <p:spPr>
                <a:xfrm>
                  <a:off x="7027518" y="1516783"/>
                  <a:ext cx="1583016" cy="975728"/>
                </a:xfrm>
                <a:prstGeom prst="rect">
                  <a:avLst/>
                </a:prstGeom>
                <a:solidFill>
                  <a:srgbClr val="107FFC"/>
                </a:solidFill>
                <a:ln w="12700">
                  <a:solidFill>
                    <a:srgbClr val="107FFC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45720" tIns="0" rIns="0" bIns="0" rtlCol="0" anchor="t" anchorCtr="0"/>
                <a:lstStyle/>
                <a:p>
                  <a:r>
                    <a:rPr lang="en-GB" sz="1400" dirty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Web UI</a:t>
                  </a:r>
                </a:p>
              </p:txBody>
            </p:sp>
            <p:pic>
              <p:nvPicPr>
                <p:cNvPr id="128" name="Picture 10"/>
                <p:cNvPicPr>
                  <a:picLocks noChangeAspect="1" noChangeArrowheads="1"/>
                </p:cNvPicPr>
                <p:nvPr/>
              </p:nvPicPr>
              <p:blipFill>
                <a:blip r:embed="rId17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101776" y="1781556"/>
                  <a:ext cx="1003293" cy="644720"/>
                </a:xfrm>
                <a:prstGeom prst="rect">
                  <a:avLst/>
                </a:prstGeom>
                <a:noFill/>
                <a:ln>
                  <a:noFill/>
                </a:ln>
                <a:scene3d>
                  <a:camera prst="orthographicFront"/>
                  <a:lightRig rig="threePt" dir="t"/>
                </a:scene3d>
                <a:sp3d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grpSp>
              <p:nvGrpSpPr>
                <p:cNvPr id="129" name="Group 128"/>
                <p:cNvGrpSpPr/>
                <p:nvPr/>
              </p:nvGrpSpPr>
              <p:grpSpPr>
                <a:xfrm>
                  <a:off x="8259311" y="1570042"/>
                  <a:ext cx="292608" cy="869210"/>
                  <a:chOff x="7939903" y="1647124"/>
                  <a:chExt cx="292608" cy="869210"/>
                </a:xfrm>
              </p:grpSpPr>
              <p:pic>
                <p:nvPicPr>
                  <p:cNvPr id="130" name="Picture 129"/>
                  <p:cNvPicPr>
                    <a:picLocks noChangeAspect="1"/>
                  </p:cNvPicPr>
                  <p:nvPr/>
                </p:nvPicPr>
                <p:blipFill>
                  <a:blip r:embed="rId18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7939903" y="1942740"/>
                    <a:ext cx="292608" cy="277978"/>
                  </a:xfrm>
                  <a:prstGeom prst="rect">
                    <a:avLst/>
                  </a:prstGeom>
                  <a:scene3d>
                    <a:camera prst="orthographicFront"/>
                    <a:lightRig rig="threePt" dir="t"/>
                  </a:scene3d>
                  <a:sp3d/>
                </p:spPr>
              </p:pic>
              <p:pic>
                <p:nvPicPr>
                  <p:cNvPr id="131" name="Picture 130"/>
                  <p:cNvPicPr>
                    <a:picLocks noChangeAspect="1"/>
                  </p:cNvPicPr>
                  <p:nvPr/>
                </p:nvPicPr>
                <p:blipFill>
                  <a:blip r:embed="rId19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7939903" y="1647124"/>
                    <a:ext cx="292608" cy="285231"/>
                  </a:xfrm>
                  <a:prstGeom prst="rect">
                    <a:avLst/>
                  </a:prstGeom>
                  <a:scene3d>
                    <a:camera prst="orthographicFront"/>
                    <a:lightRig rig="threePt" dir="t"/>
                  </a:scene3d>
                  <a:sp3d/>
                </p:spPr>
              </p:pic>
              <p:pic>
                <p:nvPicPr>
                  <p:cNvPr id="132" name="Picture 131"/>
                  <p:cNvPicPr>
                    <a:picLocks noChangeAspect="1"/>
                  </p:cNvPicPr>
                  <p:nvPr/>
                </p:nvPicPr>
                <p:blipFill>
                  <a:blip r:embed="rId20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7939903" y="2231103"/>
                    <a:ext cx="292608" cy="285231"/>
                  </a:xfrm>
                  <a:prstGeom prst="rect">
                    <a:avLst/>
                  </a:prstGeom>
                  <a:scene3d>
                    <a:camera prst="orthographicFront"/>
                    <a:lightRig rig="threePt" dir="t"/>
                  </a:scene3d>
                  <a:sp3d/>
                </p:spPr>
              </p:pic>
            </p:grpSp>
          </p:grpSp>
          <p:sp>
            <p:nvSpPr>
              <p:cNvPr id="126" name="TextBox 125"/>
              <p:cNvSpPr txBox="1"/>
              <p:nvPr/>
            </p:nvSpPr>
            <p:spPr>
              <a:xfrm>
                <a:off x="7477510" y="2543609"/>
                <a:ext cx="1133024" cy="46166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r"/>
                <a:r>
                  <a:rPr lang="en-US" sz="1000" dirty="0" smtClean="0"/>
                  <a:t>Use Cradle from web browser, no need to install Cradle</a:t>
                </a:r>
                <a:endParaRPr lang="ru-RU" sz="1000" dirty="0"/>
              </a:p>
            </p:txBody>
          </p:sp>
        </p:grpSp>
        <p:grpSp>
          <p:nvGrpSpPr>
            <p:cNvPr id="116" name="Group 115"/>
            <p:cNvGrpSpPr/>
            <p:nvPr/>
          </p:nvGrpSpPr>
          <p:grpSpPr>
            <a:xfrm>
              <a:off x="6746080" y="4662488"/>
              <a:ext cx="1593217" cy="476441"/>
              <a:chOff x="6450805" y="4662488"/>
              <a:chExt cx="1593217" cy="476441"/>
            </a:xfrm>
          </p:grpSpPr>
          <p:sp>
            <p:nvSpPr>
              <p:cNvPr id="119" name="Rectangle 118"/>
              <p:cNvSpPr/>
              <p:nvPr/>
            </p:nvSpPr>
            <p:spPr>
              <a:xfrm>
                <a:off x="6450805" y="4662488"/>
                <a:ext cx="1593217" cy="476441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0" name="TextBox 119"/>
              <p:cNvSpPr txBox="1"/>
              <p:nvPr/>
            </p:nvSpPr>
            <p:spPr>
              <a:xfrm>
                <a:off x="6682262" y="4668869"/>
                <a:ext cx="1319272" cy="4616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000" dirty="0" smtClean="0"/>
                  <a:t>Cradle client component</a:t>
                </a:r>
              </a:p>
              <a:p>
                <a:r>
                  <a:rPr lang="en-GB" sz="1000" dirty="0" smtClean="0"/>
                  <a:t>Cradle server component</a:t>
                </a:r>
              </a:p>
              <a:p>
                <a:r>
                  <a:rPr lang="en-GB" sz="1000" dirty="0" smtClean="0"/>
                  <a:t>Non-Cradle component</a:t>
                </a:r>
                <a:endParaRPr lang="en-GB" sz="1000" dirty="0"/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6500405" y="4701398"/>
                <a:ext cx="95017" cy="95017"/>
              </a:xfrm>
              <a:prstGeom prst="rect">
                <a:avLst/>
              </a:prstGeom>
              <a:solidFill>
                <a:srgbClr val="1106E8"/>
              </a:solidFill>
              <a:ln w="6350">
                <a:solidFill>
                  <a:srgbClr val="1106E8"/>
                </a:solidFill>
              </a:ln>
              <a:scene3d>
                <a:camera prst="orthographicFront"/>
                <a:lightRig rig="threePt" dir="t"/>
              </a:scene3d>
              <a:sp3d>
                <a:bevelT w="25400" h="254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6500405" y="4853798"/>
                <a:ext cx="95017" cy="95017"/>
              </a:xfrm>
              <a:prstGeom prst="rect">
                <a:avLst/>
              </a:prstGeom>
              <a:solidFill>
                <a:srgbClr val="107FFC"/>
              </a:solidFill>
              <a:ln w="6350">
                <a:solidFill>
                  <a:srgbClr val="107FFC"/>
                </a:solidFill>
              </a:ln>
              <a:scene3d>
                <a:camera prst="orthographicFront"/>
                <a:lightRig rig="threePt" dir="t"/>
              </a:scene3d>
              <a:sp3d>
                <a:bevelT w="25400" h="254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3" name="Rectangle 122"/>
              <p:cNvSpPr/>
              <p:nvPr/>
            </p:nvSpPr>
            <p:spPr>
              <a:xfrm>
                <a:off x="6500405" y="5006198"/>
                <a:ext cx="95017" cy="95017"/>
              </a:xfrm>
              <a:prstGeom prst="rect">
                <a:avLst/>
              </a:prstGeom>
              <a:solidFill>
                <a:srgbClr val="009999"/>
              </a:solidFill>
              <a:ln w="6350">
                <a:solidFill>
                  <a:srgbClr val="009999"/>
                </a:solidFill>
              </a:ln>
              <a:scene3d>
                <a:camera prst="orthographicFront"/>
                <a:lightRig rig="threePt" dir="t"/>
              </a:scene3d>
              <a:sp3d>
                <a:bevelT w="25400" h="254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</p:spTree>
    <p:extLst>
      <p:ext uri="{BB962C8B-B14F-4D97-AF65-F5344CB8AC3E}">
        <p14:creationId xmlns="" xmlns:p14="http://schemas.microsoft.com/office/powerpoint/2010/main" val="3987731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All software components are installed on, and viewed on, one computer: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  <a:p>
            <a:r>
              <a:rPr lang="en-GB" b="1" dirty="0" smtClean="0">
                <a:solidFill>
                  <a:srgbClr val="107FFC"/>
                </a:solidFill>
              </a:rPr>
              <a:t>Do </a:t>
            </a:r>
            <a:r>
              <a:rPr lang="en-GB" b="1" dirty="0">
                <a:solidFill>
                  <a:srgbClr val="107FFC"/>
                </a:solidFill>
              </a:rPr>
              <a:t>this by:</a:t>
            </a:r>
          </a:p>
          <a:p>
            <a:pPr lvl="1"/>
            <a:r>
              <a:rPr lang="en-GB" dirty="0" smtClean="0"/>
              <a:t>Install </a:t>
            </a:r>
            <a:r>
              <a:rPr lang="en-GB" b="1" i="1" dirty="0" smtClean="0"/>
              <a:t>all </a:t>
            </a:r>
            <a:r>
              <a:rPr lang="en-GB" dirty="0" smtClean="0"/>
              <a:t>of Cradle on: the user’s computer		</a:t>
            </a:r>
          </a:p>
          <a:p>
            <a:pPr lvl="2"/>
            <a:r>
              <a:rPr lang="en-GB" dirty="0" smtClean="0"/>
              <a:t>During installation, select: </a:t>
            </a:r>
            <a:r>
              <a:rPr lang="en-GB" dirty="0" smtClean="0">
                <a:solidFill>
                  <a:srgbClr val="1106E8"/>
                </a:solidFill>
              </a:rPr>
              <a:t>Standalone Mode	</a:t>
            </a:r>
            <a:endParaRPr lang="en-GB" dirty="0">
              <a:solidFill>
                <a:srgbClr val="1106E8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Single-User Installation	2</a:t>
            </a:r>
            <a:endParaRPr lang="en-GB" dirty="0"/>
          </a:p>
        </p:txBody>
      </p:sp>
      <p:grpSp>
        <p:nvGrpSpPr>
          <p:cNvPr id="43" name="Group 42"/>
          <p:cNvGrpSpPr/>
          <p:nvPr/>
        </p:nvGrpSpPr>
        <p:grpSpPr>
          <a:xfrm>
            <a:off x="1998993" y="1828800"/>
            <a:ext cx="4177873" cy="2236169"/>
            <a:chOff x="1998993" y="1554480"/>
            <a:chExt cx="4177873" cy="2236169"/>
          </a:xfrm>
        </p:grpSpPr>
        <p:pic>
          <p:nvPicPr>
            <p:cNvPr id="44" name="Picture 2" descr="D:\users\mgw\q\3sl\images\issued\Miscellaneous - From Internet\Computer Desktop 4 72dpi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98993" y="1637262"/>
              <a:ext cx="2362200" cy="2153387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45" name="Group 44"/>
            <p:cNvGrpSpPr/>
            <p:nvPr/>
          </p:nvGrpSpPr>
          <p:grpSpPr>
            <a:xfrm>
              <a:off x="4710017" y="1554480"/>
              <a:ext cx="1466849" cy="986839"/>
              <a:chOff x="4710017" y="1601616"/>
              <a:chExt cx="1466849" cy="986839"/>
            </a:xfrm>
          </p:grpSpPr>
          <p:sp>
            <p:nvSpPr>
              <p:cNvPr id="47" name="Rounded Rectangular Callout 46"/>
              <p:cNvSpPr/>
              <p:nvPr/>
            </p:nvSpPr>
            <p:spPr>
              <a:xfrm>
                <a:off x="4710017" y="1601616"/>
                <a:ext cx="1466849" cy="986839"/>
              </a:xfrm>
              <a:prstGeom prst="wedgeRoundRectCallout">
                <a:avLst>
                  <a:gd name="adj1" fmla="val -95059"/>
                  <a:gd name="adj2" fmla="val 17075"/>
                  <a:gd name="adj3" fmla="val 16667"/>
                </a:avLst>
              </a:prstGeom>
              <a:solidFill>
                <a:srgbClr val="D5FFFF">
                  <a:alpha val="90980"/>
                </a:srgbClr>
              </a:solidFill>
              <a:ln w="12700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381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endParaRPr lang="en-GB">
                  <a:solidFill>
                    <a:srgbClr val="B4FFFF"/>
                  </a:solidFill>
                </a:endParaRPr>
              </a:p>
            </p:txBody>
          </p:sp>
          <p:grpSp>
            <p:nvGrpSpPr>
              <p:cNvPr id="48" name="Group 47"/>
              <p:cNvGrpSpPr/>
              <p:nvPr/>
            </p:nvGrpSpPr>
            <p:grpSpPr>
              <a:xfrm>
                <a:off x="4860566" y="2064958"/>
                <a:ext cx="1138168" cy="430591"/>
                <a:chOff x="4860566" y="2064958"/>
                <a:chExt cx="1138168" cy="430591"/>
              </a:xfrm>
            </p:grpSpPr>
            <p:sp>
              <p:nvSpPr>
                <p:cNvPr id="54" name="Oval 53"/>
                <p:cNvSpPr/>
                <p:nvPr/>
              </p:nvSpPr>
              <p:spPr>
                <a:xfrm>
                  <a:off x="5169405" y="2064959"/>
                  <a:ext cx="405007" cy="407237"/>
                </a:xfrm>
                <a:prstGeom prst="ellipse">
                  <a:avLst/>
                </a:prstGeom>
                <a:solidFill>
                  <a:srgbClr val="107FFC"/>
                </a:solidFill>
                <a:ln w="12700">
                  <a:solidFill>
                    <a:srgbClr val="107FFC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r>
                    <a:rPr lang="en-GB" sz="1100" b="1" dirty="0" smtClean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CDS</a:t>
                  </a:r>
                  <a:endParaRPr lang="en-GB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5" name="Oval 54"/>
                <p:cNvSpPr/>
                <p:nvPr/>
              </p:nvSpPr>
              <p:spPr>
                <a:xfrm>
                  <a:off x="5593727" y="2064959"/>
                  <a:ext cx="405007" cy="407237"/>
                </a:xfrm>
                <a:prstGeom prst="ellipse">
                  <a:avLst/>
                </a:prstGeom>
                <a:solidFill>
                  <a:srgbClr val="107FFC"/>
                </a:solidFill>
                <a:ln w="12700">
                  <a:solidFill>
                    <a:srgbClr val="107FFC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r>
                    <a:rPr lang="en-GB" sz="1100" b="1" dirty="0" smtClean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CWS</a:t>
                  </a:r>
                  <a:endParaRPr lang="en-GB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grpSp>
              <p:nvGrpSpPr>
                <p:cNvPr id="56" name="Group 55"/>
                <p:cNvGrpSpPr>
                  <a:grpSpLocks noChangeAspect="1"/>
                </p:cNvGrpSpPr>
                <p:nvPr/>
              </p:nvGrpSpPr>
              <p:grpSpPr>
                <a:xfrm>
                  <a:off x="4860566" y="2064958"/>
                  <a:ext cx="311552" cy="430591"/>
                  <a:chOff x="5740224" y="3164935"/>
                  <a:chExt cx="1143000" cy="1579723"/>
                </a:xfrm>
              </p:grpSpPr>
              <p:pic>
                <p:nvPicPr>
                  <p:cNvPr id="57" name="Picture 56"/>
                  <p:cNvPicPr>
                    <a:picLocks noChangeAspect="1"/>
                  </p:cNvPicPr>
                  <p:nvPr/>
                </p:nvPicPr>
                <p:blipFill>
                  <a:blip r:embed="rId4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5740224" y="3164935"/>
                    <a:ext cx="838200" cy="838200"/>
                  </a:xfrm>
                  <a:prstGeom prst="rect">
                    <a:avLst/>
                  </a:prstGeom>
                </p:spPr>
              </p:pic>
              <p:pic>
                <p:nvPicPr>
                  <p:cNvPr id="58" name="Picture 57"/>
                  <p:cNvPicPr>
                    <a:picLocks noChangeAspect="1"/>
                  </p:cNvPicPr>
                  <p:nvPr/>
                </p:nvPicPr>
                <p:blipFill>
                  <a:blip r:embed="rId4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6045024" y="3440241"/>
                    <a:ext cx="838200" cy="838200"/>
                  </a:xfrm>
                  <a:prstGeom prst="rect">
                    <a:avLst/>
                  </a:prstGeom>
                </p:spPr>
              </p:pic>
              <p:pic>
                <p:nvPicPr>
                  <p:cNvPr id="59" name="Picture 58"/>
                  <p:cNvPicPr>
                    <a:picLocks noChangeAspect="1"/>
                  </p:cNvPicPr>
                  <p:nvPr/>
                </p:nvPicPr>
                <p:blipFill>
                  <a:blip r:embed="rId4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5757222" y="3906458"/>
                    <a:ext cx="838200" cy="838200"/>
                  </a:xfrm>
                  <a:prstGeom prst="rect">
                    <a:avLst/>
                  </a:prstGeom>
                </p:spPr>
              </p:pic>
            </p:grpSp>
          </p:grpSp>
          <p:grpSp>
            <p:nvGrpSpPr>
              <p:cNvPr id="49" name="Group 48"/>
              <p:cNvGrpSpPr/>
              <p:nvPr/>
            </p:nvGrpSpPr>
            <p:grpSpPr>
              <a:xfrm>
                <a:off x="4833060" y="1725546"/>
                <a:ext cx="1207008" cy="301752"/>
                <a:chOff x="5314682" y="3291280"/>
                <a:chExt cx="1207008" cy="301752"/>
              </a:xfrm>
            </p:grpSpPr>
            <p:pic>
              <p:nvPicPr>
                <p:cNvPr id="50" name="Picture 49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616434" y="3291280"/>
                  <a:ext cx="301752" cy="301752"/>
                </a:xfrm>
                <a:prstGeom prst="rect">
                  <a:avLst/>
                </a:prstGeom>
              </p:spPr>
            </p:pic>
            <p:pic>
              <p:nvPicPr>
                <p:cNvPr id="51" name="Picture 50"/>
                <p:cNvPicPr>
                  <a:picLocks noChangeAspect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314682" y="3291280"/>
                  <a:ext cx="301752" cy="301752"/>
                </a:xfrm>
                <a:prstGeom prst="rect">
                  <a:avLst/>
                </a:prstGeom>
              </p:spPr>
            </p:pic>
            <p:pic>
              <p:nvPicPr>
                <p:cNvPr id="52" name="Picture 51"/>
                <p:cNvPicPr>
                  <a:picLocks noChangeAspect="1"/>
                </p:cNvPicPr>
                <p:nvPr/>
              </p:nvPicPr>
              <p:blipFill>
                <a:blip r:embed="rId7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918186" y="3291280"/>
                  <a:ext cx="301752" cy="301752"/>
                </a:xfrm>
                <a:prstGeom prst="rect">
                  <a:avLst/>
                </a:prstGeom>
              </p:spPr>
            </p:pic>
            <p:pic>
              <p:nvPicPr>
                <p:cNvPr id="53" name="Picture 52"/>
                <p:cNvPicPr>
                  <a:picLocks noChangeAspect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219938" y="3291280"/>
                  <a:ext cx="301752" cy="301752"/>
                </a:xfrm>
                <a:prstGeom prst="rect">
                  <a:avLst/>
                </a:prstGeom>
              </p:spPr>
            </p:pic>
          </p:grpSp>
        </p:grpSp>
        <p:pic>
          <p:nvPicPr>
            <p:cNvPr id="46" name="Picture 2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09800" y="1965469"/>
              <a:ext cx="1154907" cy="760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="" xmlns:p14="http://schemas.microsoft.com/office/powerpoint/2010/main" val="1905226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Cradle servers installed on </a:t>
            </a:r>
            <a:r>
              <a:rPr lang="en-GB" dirty="0">
                <a:solidFill>
                  <a:srgbClr val="1106E8"/>
                </a:solidFill>
              </a:rPr>
              <a:t>Cradle Server</a:t>
            </a:r>
            <a:r>
              <a:rPr lang="en-GB" dirty="0" smtClean="0"/>
              <a:t>, Cradle clients installed on users’ computers: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Local Network – Local Clients	3</a:t>
            </a:r>
            <a:endParaRPr lang="en-GB" dirty="0"/>
          </a:p>
        </p:txBody>
      </p:sp>
      <p:grpSp>
        <p:nvGrpSpPr>
          <p:cNvPr id="63" name="Group 62"/>
          <p:cNvGrpSpPr/>
          <p:nvPr/>
        </p:nvGrpSpPr>
        <p:grpSpPr>
          <a:xfrm>
            <a:off x="1431712" y="1828800"/>
            <a:ext cx="5169994" cy="3690474"/>
            <a:chOff x="1431712" y="1463041"/>
            <a:chExt cx="5169994" cy="3690474"/>
          </a:xfrm>
        </p:grpSpPr>
        <p:grpSp>
          <p:nvGrpSpPr>
            <p:cNvPr id="64" name="Group 63"/>
            <p:cNvGrpSpPr/>
            <p:nvPr/>
          </p:nvGrpSpPr>
          <p:grpSpPr>
            <a:xfrm>
              <a:off x="1431712" y="1485120"/>
              <a:ext cx="1159500" cy="1723719"/>
              <a:chOff x="1905674" y="1485120"/>
              <a:chExt cx="1159500" cy="1723719"/>
            </a:xfrm>
          </p:grpSpPr>
          <p:grpSp>
            <p:nvGrpSpPr>
              <p:cNvPr id="123" name="Group 122"/>
              <p:cNvGrpSpPr/>
              <p:nvPr/>
            </p:nvGrpSpPr>
            <p:grpSpPr>
              <a:xfrm>
                <a:off x="1905674" y="2151836"/>
                <a:ext cx="1159500" cy="1057003"/>
                <a:chOff x="1905674" y="2151836"/>
                <a:chExt cx="1159500" cy="1057003"/>
              </a:xfrm>
            </p:grpSpPr>
            <p:pic>
              <p:nvPicPr>
                <p:cNvPr id="146" name="Picture 2" descr="D:\users\mgw\q\3sl\images\issued\Miscellaneous - From Internet\Computer Desktop 4 72dpi.jp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905674" y="2151836"/>
                  <a:ext cx="1159500" cy="105700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48" name="Picture 2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019854" y="2324100"/>
                  <a:ext cx="541186" cy="35623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grpSp>
            <p:nvGrpSpPr>
              <p:cNvPr id="124" name="Group 123"/>
              <p:cNvGrpSpPr/>
              <p:nvPr/>
            </p:nvGrpSpPr>
            <p:grpSpPr>
              <a:xfrm>
                <a:off x="1929750" y="1485120"/>
                <a:ext cx="1111349" cy="554427"/>
                <a:chOff x="1929750" y="1468392"/>
                <a:chExt cx="1111349" cy="554427"/>
              </a:xfrm>
            </p:grpSpPr>
            <p:sp>
              <p:nvSpPr>
                <p:cNvPr id="125" name="Rounded Rectangular Callout 124"/>
                <p:cNvSpPr/>
                <p:nvPr/>
              </p:nvSpPr>
              <p:spPr>
                <a:xfrm>
                  <a:off x="1929750" y="1468392"/>
                  <a:ext cx="1111349" cy="554427"/>
                </a:xfrm>
                <a:prstGeom prst="wedgeRoundRectCallout">
                  <a:avLst>
                    <a:gd name="adj1" fmla="val 34688"/>
                    <a:gd name="adj2" fmla="val 93196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grpSp>
              <p:nvGrpSpPr>
                <p:cNvPr id="126" name="Group 125"/>
                <p:cNvGrpSpPr/>
                <p:nvPr/>
              </p:nvGrpSpPr>
              <p:grpSpPr>
                <a:xfrm>
                  <a:off x="2032391" y="1599173"/>
                  <a:ext cx="905256" cy="301752"/>
                  <a:chOff x="2032391" y="1599173"/>
                  <a:chExt cx="905256" cy="301752"/>
                </a:xfrm>
              </p:grpSpPr>
              <p:pic>
                <p:nvPicPr>
                  <p:cNvPr id="131" name="Picture 130"/>
                  <p:cNvPicPr>
                    <a:picLocks noChangeAspect="1"/>
                  </p:cNvPicPr>
                  <p:nvPr/>
                </p:nvPicPr>
                <p:blipFill>
                  <a:blip r:embed="rId4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334143" y="1599173"/>
                    <a:ext cx="301752" cy="301752"/>
                  </a:xfrm>
                  <a:prstGeom prst="rect">
                    <a:avLst/>
                  </a:prstGeom>
                </p:spPr>
              </p:pic>
              <p:pic>
                <p:nvPicPr>
                  <p:cNvPr id="134" name="Picture 133"/>
                  <p:cNvPicPr>
                    <a:picLocks noChangeAspect="1"/>
                  </p:cNvPicPr>
                  <p:nvPr/>
                </p:nvPicPr>
                <p:blipFill>
                  <a:blip r:embed="rId5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032391" y="1599173"/>
                    <a:ext cx="301752" cy="301752"/>
                  </a:xfrm>
                  <a:prstGeom prst="rect">
                    <a:avLst/>
                  </a:prstGeom>
                </p:spPr>
              </p:pic>
              <p:pic>
                <p:nvPicPr>
                  <p:cNvPr id="135" name="Picture 134"/>
                  <p:cNvPicPr>
                    <a:picLocks noChangeAspect="1"/>
                  </p:cNvPicPr>
                  <p:nvPr/>
                </p:nvPicPr>
                <p:blipFill>
                  <a:blip r:embed="rId6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635895" y="1599173"/>
                    <a:ext cx="301752" cy="301752"/>
                  </a:xfrm>
                  <a:prstGeom prst="rect">
                    <a:avLst/>
                  </a:prstGeom>
                </p:spPr>
              </p:pic>
            </p:grpSp>
          </p:grpSp>
        </p:grpSp>
        <p:grpSp>
          <p:nvGrpSpPr>
            <p:cNvPr id="68" name="Group 67"/>
            <p:cNvGrpSpPr/>
            <p:nvPr/>
          </p:nvGrpSpPr>
          <p:grpSpPr>
            <a:xfrm>
              <a:off x="1479863" y="3430468"/>
              <a:ext cx="1111349" cy="1586138"/>
              <a:chOff x="1953825" y="3430468"/>
              <a:chExt cx="1111349" cy="1586138"/>
            </a:xfrm>
          </p:grpSpPr>
          <p:grpSp>
            <p:nvGrpSpPr>
              <p:cNvPr id="114" name="Group 113"/>
              <p:cNvGrpSpPr/>
              <p:nvPr/>
            </p:nvGrpSpPr>
            <p:grpSpPr>
              <a:xfrm>
                <a:off x="2024486" y="4102206"/>
                <a:ext cx="938019" cy="914400"/>
                <a:chOff x="2024486" y="4102206"/>
                <a:chExt cx="938019" cy="914400"/>
              </a:xfrm>
            </p:grpSpPr>
            <p:pic>
              <p:nvPicPr>
                <p:cNvPr id="121" name="Picture 120"/>
                <p:cNvPicPr>
                  <a:picLocks noChangeAspect="1"/>
                </p:cNvPicPr>
                <p:nvPr/>
              </p:nvPicPr>
              <p:blipFill>
                <a:blip r:embed="rId7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flipH="1">
                  <a:off x="2024486" y="4102206"/>
                  <a:ext cx="938019" cy="914400"/>
                </a:xfrm>
                <a:prstGeom prst="rect">
                  <a:avLst/>
                </a:prstGeom>
              </p:spPr>
            </p:pic>
            <p:pic>
              <p:nvPicPr>
                <p:cNvPr id="122" name="Picture 121"/>
                <p:cNvPicPr>
                  <a:picLocks noChangeAspect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21106590">
                  <a:off x="2148920" y="4189402"/>
                  <a:ext cx="490538" cy="322898"/>
                </a:xfrm>
                <a:prstGeom prst="rect">
                  <a:avLst/>
                </a:prstGeom>
              </p:spPr>
            </p:pic>
          </p:grpSp>
          <p:grpSp>
            <p:nvGrpSpPr>
              <p:cNvPr id="115" name="Group 114"/>
              <p:cNvGrpSpPr/>
              <p:nvPr/>
            </p:nvGrpSpPr>
            <p:grpSpPr>
              <a:xfrm>
                <a:off x="1953825" y="3430468"/>
                <a:ext cx="1111349" cy="554427"/>
                <a:chOff x="1929750" y="3413740"/>
                <a:chExt cx="1111349" cy="554427"/>
              </a:xfrm>
            </p:grpSpPr>
            <p:sp>
              <p:nvSpPr>
                <p:cNvPr id="116" name="Rounded Rectangular Callout 115"/>
                <p:cNvSpPr/>
                <p:nvPr/>
              </p:nvSpPr>
              <p:spPr>
                <a:xfrm>
                  <a:off x="1929750" y="3413740"/>
                  <a:ext cx="1111349" cy="554427"/>
                </a:xfrm>
                <a:prstGeom prst="wedgeRoundRectCallout">
                  <a:avLst>
                    <a:gd name="adj1" fmla="val 19498"/>
                    <a:gd name="adj2" fmla="val 180734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grpSp>
              <p:nvGrpSpPr>
                <p:cNvPr id="117" name="Group 116"/>
                <p:cNvGrpSpPr/>
                <p:nvPr/>
              </p:nvGrpSpPr>
              <p:grpSpPr>
                <a:xfrm>
                  <a:off x="2032796" y="3544521"/>
                  <a:ext cx="905256" cy="301752"/>
                  <a:chOff x="2032391" y="1599173"/>
                  <a:chExt cx="905256" cy="301752"/>
                </a:xfrm>
              </p:grpSpPr>
              <p:pic>
                <p:nvPicPr>
                  <p:cNvPr id="118" name="Picture 117"/>
                  <p:cNvPicPr>
                    <a:picLocks noChangeAspect="1"/>
                  </p:cNvPicPr>
                  <p:nvPr/>
                </p:nvPicPr>
                <p:blipFill>
                  <a:blip r:embed="rId4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334143" y="1599173"/>
                    <a:ext cx="301752" cy="301752"/>
                  </a:xfrm>
                  <a:prstGeom prst="rect">
                    <a:avLst/>
                  </a:prstGeom>
                </p:spPr>
              </p:pic>
              <p:pic>
                <p:nvPicPr>
                  <p:cNvPr id="119" name="Picture 118"/>
                  <p:cNvPicPr>
                    <a:picLocks noChangeAspect="1"/>
                  </p:cNvPicPr>
                  <p:nvPr/>
                </p:nvPicPr>
                <p:blipFill>
                  <a:blip r:embed="rId5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032391" y="1599173"/>
                    <a:ext cx="301752" cy="301752"/>
                  </a:xfrm>
                  <a:prstGeom prst="rect">
                    <a:avLst/>
                  </a:prstGeom>
                </p:spPr>
              </p:pic>
              <p:pic>
                <p:nvPicPr>
                  <p:cNvPr id="120" name="Picture 119"/>
                  <p:cNvPicPr>
                    <a:picLocks noChangeAspect="1"/>
                  </p:cNvPicPr>
                  <p:nvPr/>
                </p:nvPicPr>
                <p:blipFill>
                  <a:blip r:embed="rId6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635895" y="1599173"/>
                    <a:ext cx="301752" cy="301752"/>
                  </a:xfrm>
                  <a:prstGeom prst="rect">
                    <a:avLst/>
                  </a:prstGeom>
                </p:spPr>
              </p:pic>
            </p:grpSp>
          </p:grpSp>
        </p:grpSp>
        <p:grpSp>
          <p:nvGrpSpPr>
            <p:cNvPr id="69" name="Group 68"/>
            <p:cNvGrpSpPr/>
            <p:nvPr/>
          </p:nvGrpSpPr>
          <p:grpSpPr>
            <a:xfrm>
              <a:off x="5442206" y="3430468"/>
              <a:ext cx="1159500" cy="1723047"/>
              <a:chOff x="5916168" y="3430468"/>
              <a:chExt cx="1159500" cy="1723047"/>
            </a:xfrm>
          </p:grpSpPr>
          <p:grpSp>
            <p:nvGrpSpPr>
              <p:cNvPr id="105" name="Group 104"/>
              <p:cNvGrpSpPr/>
              <p:nvPr/>
            </p:nvGrpSpPr>
            <p:grpSpPr>
              <a:xfrm flipH="1">
                <a:off x="5916168" y="4096512"/>
                <a:ext cx="1159500" cy="1057003"/>
                <a:chOff x="1905674" y="2151836"/>
                <a:chExt cx="1159500" cy="1057003"/>
              </a:xfrm>
            </p:grpSpPr>
            <p:pic>
              <p:nvPicPr>
                <p:cNvPr id="112" name="Picture 2" descr="D:\users\mgw\q\3sl\images\issued\Miscellaneous - From Internet\Computer Desktop 4 72dpi.jp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905674" y="2151836"/>
                  <a:ext cx="1159500" cy="105700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13" name="Picture 2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2019854" y="2324100"/>
                  <a:ext cx="541186" cy="35623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grpSp>
            <p:nvGrpSpPr>
              <p:cNvPr id="106" name="Group 105"/>
              <p:cNvGrpSpPr/>
              <p:nvPr/>
            </p:nvGrpSpPr>
            <p:grpSpPr>
              <a:xfrm>
                <a:off x="5935394" y="3430468"/>
                <a:ext cx="1111349" cy="554427"/>
                <a:chOff x="5935394" y="3413740"/>
                <a:chExt cx="1111349" cy="554427"/>
              </a:xfrm>
            </p:grpSpPr>
            <p:sp>
              <p:nvSpPr>
                <p:cNvPr id="107" name="Rounded Rectangular Callout 106"/>
                <p:cNvSpPr/>
                <p:nvPr/>
              </p:nvSpPr>
              <p:spPr>
                <a:xfrm flipH="1">
                  <a:off x="5935394" y="3413740"/>
                  <a:ext cx="1111349" cy="554427"/>
                </a:xfrm>
                <a:prstGeom prst="wedgeRoundRectCallout">
                  <a:avLst>
                    <a:gd name="adj1" fmla="val 34688"/>
                    <a:gd name="adj2" fmla="val 93196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grpSp>
              <p:nvGrpSpPr>
                <p:cNvPr id="108" name="Group 107"/>
                <p:cNvGrpSpPr/>
                <p:nvPr/>
              </p:nvGrpSpPr>
              <p:grpSpPr>
                <a:xfrm>
                  <a:off x="6035798" y="3544521"/>
                  <a:ext cx="905256" cy="301752"/>
                  <a:chOff x="2032391" y="1599173"/>
                  <a:chExt cx="905256" cy="301752"/>
                </a:xfrm>
              </p:grpSpPr>
              <p:pic>
                <p:nvPicPr>
                  <p:cNvPr id="109" name="Picture 108"/>
                  <p:cNvPicPr>
                    <a:picLocks noChangeAspect="1"/>
                  </p:cNvPicPr>
                  <p:nvPr/>
                </p:nvPicPr>
                <p:blipFill>
                  <a:blip r:embed="rId4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334143" y="1599173"/>
                    <a:ext cx="301752" cy="301752"/>
                  </a:xfrm>
                  <a:prstGeom prst="rect">
                    <a:avLst/>
                  </a:prstGeom>
                </p:spPr>
              </p:pic>
              <p:pic>
                <p:nvPicPr>
                  <p:cNvPr id="110" name="Picture 109"/>
                  <p:cNvPicPr>
                    <a:picLocks noChangeAspect="1"/>
                  </p:cNvPicPr>
                  <p:nvPr/>
                </p:nvPicPr>
                <p:blipFill>
                  <a:blip r:embed="rId5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032391" y="1599173"/>
                    <a:ext cx="301752" cy="301752"/>
                  </a:xfrm>
                  <a:prstGeom prst="rect">
                    <a:avLst/>
                  </a:prstGeom>
                </p:spPr>
              </p:pic>
              <p:pic>
                <p:nvPicPr>
                  <p:cNvPr id="111" name="Picture 110"/>
                  <p:cNvPicPr>
                    <a:picLocks noChangeAspect="1"/>
                  </p:cNvPicPr>
                  <p:nvPr/>
                </p:nvPicPr>
                <p:blipFill>
                  <a:blip r:embed="rId6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635895" y="1599173"/>
                    <a:ext cx="301752" cy="301752"/>
                  </a:xfrm>
                  <a:prstGeom prst="rect">
                    <a:avLst/>
                  </a:prstGeom>
                </p:spPr>
              </p:pic>
            </p:grpSp>
          </p:grpSp>
        </p:grpSp>
        <p:cxnSp>
          <p:nvCxnSpPr>
            <p:cNvPr id="71" name="Straight Connector 70"/>
            <p:cNvCxnSpPr/>
            <p:nvPr/>
          </p:nvCxnSpPr>
          <p:spPr>
            <a:xfrm>
              <a:off x="4402838" y="3685601"/>
              <a:ext cx="1134923" cy="684725"/>
            </a:xfrm>
            <a:prstGeom prst="line">
              <a:avLst/>
            </a:prstGeom>
            <a:solidFill>
              <a:srgbClr val="00CC00"/>
            </a:solidFill>
            <a:ln w="12700"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flipH="1">
              <a:off x="2473220" y="3685601"/>
              <a:ext cx="1490852" cy="1055211"/>
            </a:xfrm>
            <a:prstGeom prst="line">
              <a:avLst/>
            </a:prstGeom>
            <a:solidFill>
              <a:srgbClr val="00CC00"/>
            </a:solidFill>
            <a:ln w="12700"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flipH="1">
              <a:off x="4402838" y="2825115"/>
              <a:ext cx="1119188" cy="711006"/>
            </a:xfrm>
            <a:prstGeom prst="line">
              <a:avLst/>
            </a:prstGeom>
            <a:solidFill>
              <a:srgbClr val="00CC00"/>
            </a:solidFill>
            <a:ln w="12700"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2473220" y="2636658"/>
              <a:ext cx="1490850" cy="899463"/>
            </a:xfrm>
            <a:prstGeom prst="line">
              <a:avLst/>
            </a:prstGeom>
            <a:solidFill>
              <a:srgbClr val="00CC00"/>
            </a:solidFill>
            <a:ln w="12700"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grpSp>
          <p:nvGrpSpPr>
            <p:cNvPr id="77" name="Group 76"/>
            <p:cNvGrpSpPr/>
            <p:nvPr/>
          </p:nvGrpSpPr>
          <p:grpSpPr>
            <a:xfrm>
              <a:off x="5437357" y="1485120"/>
              <a:ext cx="1111349" cy="1587264"/>
              <a:chOff x="5911319" y="1485120"/>
              <a:chExt cx="1111349" cy="1587264"/>
            </a:xfrm>
          </p:grpSpPr>
          <p:grpSp>
            <p:nvGrpSpPr>
              <p:cNvPr id="96" name="Group 95"/>
              <p:cNvGrpSpPr/>
              <p:nvPr/>
            </p:nvGrpSpPr>
            <p:grpSpPr>
              <a:xfrm>
                <a:off x="5989320" y="2157984"/>
                <a:ext cx="938019" cy="914400"/>
                <a:chOff x="1076357" y="4102206"/>
                <a:chExt cx="938019" cy="914400"/>
              </a:xfrm>
            </p:grpSpPr>
            <p:pic>
              <p:nvPicPr>
                <p:cNvPr id="103" name="Picture 102"/>
                <p:cNvPicPr>
                  <a:picLocks noChangeAspect="1"/>
                </p:cNvPicPr>
                <p:nvPr/>
              </p:nvPicPr>
              <p:blipFill>
                <a:blip r:embed="rId7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76357" y="4102206"/>
                  <a:ext cx="938019" cy="914400"/>
                </a:xfrm>
                <a:prstGeom prst="rect">
                  <a:avLst/>
                </a:prstGeom>
              </p:spPr>
            </p:pic>
            <p:pic>
              <p:nvPicPr>
                <p:cNvPr id="104" name="Picture 103"/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480000">
                  <a:off x="1405742" y="4188544"/>
                  <a:ext cx="490538" cy="322898"/>
                </a:xfrm>
                <a:prstGeom prst="rect">
                  <a:avLst/>
                </a:prstGeom>
              </p:spPr>
            </p:pic>
          </p:grpSp>
          <p:grpSp>
            <p:nvGrpSpPr>
              <p:cNvPr id="97" name="Group 96"/>
              <p:cNvGrpSpPr/>
              <p:nvPr/>
            </p:nvGrpSpPr>
            <p:grpSpPr>
              <a:xfrm>
                <a:off x="5911319" y="1485120"/>
                <a:ext cx="1111349" cy="554427"/>
                <a:chOff x="5911319" y="1468392"/>
                <a:chExt cx="1111349" cy="554427"/>
              </a:xfrm>
            </p:grpSpPr>
            <p:sp>
              <p:nvSpPr>
                <p:cNvPr id="98" name="Rounded Rectangular Callout 97"/>
                <p:cNvSpPr/>
                <p:nvPr/>
              </p:nvSpPr>
              <p:spPr>
                <a:xfrm flipH="1">
                  <a:off x="5911319" y="1468392"/>
                  <a:ext cx="1111349" cy="554427"/>
                </a:xfrm>
                <a:prstGeom prst="wedgeRoundRectCallout">
                  <a:avLst>
                    <a:gd name="adj1" fmla="val 19498"/>
                    <a:gd name="adj2" fmla="val 180734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grpSp>
              <p:nvGrpSpPr>
                <p:cNvPr id="99" name="Group 98"/>
                <p:cNvGrpSpPr/>
                <p:nvPr/>
              </p:nvGrpSpPr>
              <p:grpSpPr>
                <a:xfrm>
                  <a:off x="6035040" y="1594729"/>
                  <a:ext cx="905256" cy="301752"/>
                  <a:chOff x="2032391" y="1599173"/>
                  <a:chExt cx="905256" cy="301752"/>
                </a:xfrm>
              </p:grpSpPr>
              <p:pic>
                <p:nvPicPr>
                  <p:cNvPr id="100" name="Picture 99"/>
                  <p:cNvPicPr>
                    <a:picLocks noChangeAspect="1"/>
                  </p:cNvPicPr>
                  <p:nvPr/>
                </p:nvPicPr>
                <p:blipFill>
                  <a:blip r:embed="rId4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334143" y="1599173"/>
                    <a:ext cx="301752" cy="301752"/>
                  </a:xfrm>
                  <a:prstGeom prst="rect">
                    <a:avLst/>
                  </a:prstGeom>
                </p:spPr>
              </p:pic>
              <p:pic>
                <p:nvPicPr>
                  <p:cNvPr id="101" name="Picture 100"/>
                  <p:cNvPicPr>
                    <a:picLocks noChangeAspect="1"/>
                  </p:cNvPicPr>
                  <p:nvPr/>
                </p:nvPicPr>
                <p:blipFill>
                  <a:blip r:embed="rId5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032391" y="1599173"/>
                    <a:ext cx="301752" cy="301752"/>
                  </a:xfrm>
                  <a:prstGeom prst="rect">
                    <a:avLst/>
                  </a:prstGeom>
                </p:spPr>
              </p:pic>
              <p:pic>
                <p:nvPicPr>
                  <p:cNvPr id="102" name="Picture 101"/>
                  <p:cNvPicPr>
                    <a:picLocks noChangeAspect="1"/>
                  </p:cNvPicPr>
                  <p:nvPr/>
                </p:nvPicPr>
                <p:blipFill>
                  <a:blip r:embed="rId6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635895" y="1599173"/>
                    <a:ext cx="301752" cy="301752"/>
                  </a:xfrm>
                  <a:prstGeom prst="rect">
                    <a:avLst/>
                  </a:prstGeom>
                </p:spPr>
              </p:pic>
            </p:grpSp>
          </p:grpSp>
        </p:grpSp>
        <p:grpSp>
          <p:nvGrpSpPr>
            <p:cNvPr id="78" name="Group 77"/>
            <p:cNvGrpSpPr/>
            <p:nvPr/>
          </p:nvGrpSpPr>
          <p:grpSpPr>
            <a:xfrm>
              <a:off x="3083774" y="1463041"/>
              <a:ext cx="1700045" cy="2570095"/>
              <a:chOff x="3557736" y="1463041"/>
              <a:chExt cx="1700045" cy="2570095"/>
            </a:xfrm>
          </p:grpSpPr>
          <p:sp>
            <p:nvSpPr>
              <p:cNvPr id="79" name="TextBox 78"/>
              <p:cNvSpPr txBox="1"/>
              <p:nvPr/>
            </p:nvSpPr>
            <p:spPr>
              <a:xfrm>
                <a:off x="4227053" y="3848470"/>
                <a:ext cx="831959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200" dirty="0">
                    <a:solidFill>
                      <a:srgbClr val="1106E8"/>
                    </a:solidFill>
                  </a:rPr>
                  <a:t>Cradle Server</a:t>
                </a:r>
              </a:p>
            </p:txBody>
          </p:sp>
          <p:pic>
            <p:nvPicPr>
              <p:cNvPr id="83" name="Picture 82"/>
              <p:cNvPicPr>
                <a:picLocks noChangeAspect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292871" y="2245154"/>
                <a:ext cx="700324" cy="1538094"/>
              </a:xfrm>
              <a:prstGeom prst="rect">
                <a:avLst/>
              </a:prstGeom>
            </p:spPr>
          </p:pic>
          <p:grpSp>
            <p:nvGrpSpPr>
              <p:cNvPr id="84" name="Group 83"/>
              <p:cNvGrpSpPr/>
              <p:nvPr/>
            </p:nvGrpSpPr>
            <p:grpSpPr>
              <a:xfrm>
                <a:off x="3557736" y="2153602"/>
                <a:ext cx="533398" cy="472799"/>
                <a:chOff x="3557736" y="2158954"/>
                <a:chExt cx="533398" cy="472799"/>
              </a:xfrm>
            </p:grpSpPr>
            <p:sp>
              <p:nvSpPr>
                <p:cNvPr id="94" name="Rounded Rectangular Callout 93"/>
                <p:cNvSpPr/>
                <p:nvPr/>
              </p:nvSpPr>
              <p:spPr>
                <a:xfrm>
                  <a:off x="3557736" y="2158954"/>
                  <a:ext cx="533398" cy="472799"/>
                </a:xfrm>
                <a:prstGeom prst="wedgeRoundRectCallout">
                  <a:avLst>
                    <a:gd name="adj1" fmla="val 110656"/>
                    <a:gd name="adj2" fmla="val 40358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pic>
              <p:nvPicPr>
                <p:cNvPr id="95" name="Picture 94"/>
                <p:cNvPicPr>
                  <a:picLocks noChangeAspect="1"/>
                </p:cNvPicPr>
                <p:nvPr/>
              </p:nvPicPr>
              <p:blipFill>
                <a:blip r:embed="rId11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672035" y="2253554"/>
                  <a:ext cx="301752" cy="301752"/>
                </a:xfrm>
                <a:prstGeom prst="rect">
                  <a:avLst/>
                </a:prstGeom>
              </p:spPr>
            </p:pic>
          </p:grpSp>
          <p:grpSp>
            <p:nvGrpSpPr>
              <p:cNvPr id="85" name="Group 84"/>
              <p:cNvGrpSpPr/>
              <p:nvPr/>
            </p:nvGrpSpPr>
            <p:grpSpPr>
              <a:xfrm>
                <a:off x="3881719" y="1463041"/>
                <a:ext cx="1376062" cy="621130"/>
                <a:chOff x="4635661" y="1463041"/>
                <a:chExt cx="1376062" cy="621130"/>
              </a:xfrm>
            </p:grpSpPr>
            <p:sp>
              <p:nvSpPr>
                <p:cNvPr id="86" name="Rounded Rectangular Callout 85"/>
                <p:cNvSpPr/>
                <p:nvPr/>
              </p:nvSpPr>
              <p:spPr>
                <a:xfrm>
                  <a:off x="4635661" y="1463041"/>
                  <a:ext cx="1376062" cy="621130"/>
                </a:xfrm>
                <a:prstGeom prst="wedgeRoundRectCallout">
                  <a:avLst>
                    <a:gd name="adj1" fmla="val 7495"/>
                    <a:gd name="adj2" fmla="val 108650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grpSp>
              <p:nvGrpSpPr>
                <p:cNvPr id="87" name="Group 86"/>
                <p:cNvGrpSpPr/>
                <p:nvPr/>
              </p:nvGrpSpPr>
              <p:grpSpPr>
                <a:xfrm>
                  <a:off x="4743009" y="1558311"/>
                  <a:ext cx="1138168" cy="430591"/>
                  <a:chOff x="4860566" y="2064958"/>
                  <a:chExt cx="1138168" cy="430591"/>
                </a:xfrm>
              </p:grpSpPr>
              <p:sp>
                <p:nvSpPr>
                  <p:cNvPr id="88" name="Oval 87"/>
                  <p:cNvSpPr/>
                  <p:nvPr/>
                </p:nvSpPr>
                <p:spPr>
                  <a:xfrm>
                    <a:off x="5169405" y="2064959"/>
                    <a:ext cx="405007" cy="407237"/>
                  </a:xfrm>
                  <a:prstGeom prst="ellipse">
                    <a:avLst/>
                  </a:prstGeom>
                  <a:solidFill>
                    <a:srgbClr val="107FFC"/>
                  </a:solidFill>
                  <a:ln w="12700">
                    <a:solidFill>
                      <a:srgbClr val="107FFC"/>
                    </a:solidFill>
                  </a:ln>
                  <a:scene3d>
                    <a:camera prst="orthographicFront"/>
                    <a:lightRig rig="threePt" dir="t"/>
                  </a:scene3d>
                  <a:sp3d>
                    <a:bevelT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r>
                      <a:rPr lang="en-GB" sz="1100" b="1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CDS</a:t>
                    </a:r>
                    <a:endParaRPr lang="en-GB" b="1" dirty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p:txBody>
              </p:sp>
              <p:sp>
                <p:nvSpPr>
                  <p:cNvPr id="89" name="Oval 88"/>
                  <p:cNvSpPr/>
                  <p:nvPr/>
                </p:nvSpPr>
                <p:spPr>
                  <a:xfrm>
                    <a:off x="5593727" y="2064959"/>
                    <a:ext cx="405007" cy="407237"/>
                  </a:xfrm>
                  <a:prstGeom prst="ellipse">
                    <a:avLst/>
                  </a:prstGeom>
                  <a:solidFill>
                    <a:srgbClr val="107FFC"/>
                  </a:solidFill>
                  <a:ln w="12700">
                    <a:solidFill>
                      <a:srgbClr val="107FFC"/>
                    </a:solidFill>
                  </a:ln>
                  <a:scene3d>
                    <a:camera prst="orthographicFront"/>
                    <a:lightRig rig="threePt" dir="t"/>
                  </a:scene3d>
                  <a:sp3d>
                    <a:bevelT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r>
                      <a:rPr lang="en-GB" sz="1100" b="1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CWS</a:t>
                    </a:r>
                    <a:endParaRPr lang="en-GB" b="1" dirty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p:txBody>
              </p:sp>
              <p:grpSp>
                <p:nvGrpSpPr>
                  <p:cNvPr id="90" name="Group 89"/>
                  <p:cNvGrpSpPr>
                    <a:grpSpLocks noChangeAspect="1"/>
                  </p:cNvGrpSpPr>
                  <p:nvPr/>
                </p:nvGrpSpPr>
                <p:grpSpPr>
                  <a:xfrm>
                    <a:off x="4860566" y="2064958"/>
                    <a:ext cx="311552" cy="430591"/>
                    <a:chOff x="5740224" y="3164935"/>
                    <a:chExt cx="1143000" cy="1579723"/>
                  </a:xfrm>
                </p:grpSpPr>
                <p:pic>
                  <p:nvPicPr>
                    <p:cNvPr id="91" name="Picture 90"/>
                    <p:cNvPicPr>
                      <a:picLocks noChangeAspect="1"/>
                    </p:cNvPicPr>
                    <p:nvPr/>
                  </p:nvPicPr>
                  <p:blipFill>
                    <a:blip r:embed="rId12" cstate="print">
                      <a:extLst>
                        <a:ext uri="{28A0092B-C50C-407E-A947-70E740481C1C}">
                          <a14:useLocalDpi xmlns=""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5740224" y="3164935"/>
                      <a:ext cx="838200" cy="838200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92" name="Picture 91"/>
                    <p:cNvPicPr>
                      <a:picLocks noChangeAspect="1"/>
                    </p:cNvPicPr>
                    <p:nvPr/>
                  </p:nvPicPr>
                  <p:blipFill>
                    <a:blip r:embed="rId12" cstate="print">
                      <a:extLst>
                        <a:ext uri="{28A0092B-C50C-407E-A947-70E740481C1C}">
                          <a14:useLocalDpi xmlns=""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6045024" y="3440241"/>
                      <a:ext cx="838200" cy="838200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93" name="Picture 92"/>
                    <p:cNvPicPr>
                      <a:picLocks noChangeAspect="1"/>
                    </p:cNvPicPr>
                    <p:nvPr/>
                  </p:nvPicPr>
                  <p:blipFill>
                    <a:blip r:embed="rId12" cstate="print">
                      <a:extLst>
                        <a:ext uri="{28A0092B-C50C-407E-A947-70E740481C1C}">
                          <a14:useLocalDpi xmlns=""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5757222" y="3906458"/>
                      <a:ext cx="838200" cy="838200"/>
                    </a:xfrm>
                    <a:prstGeom prst="rect">
                      <a:avLst/>
                    </a:prstGeom>
                  </p:spPr>
                </p:pic>
              </p:grpSp>
            </p:grpSp>
          </p:grpSp>
        </p:grpSp>
      </p:grpSp>
    </p:spTree>
    <p:extLst>
      <p:ext uri="{BB962C8B-B14F-4D97-AF65-F5344CB8AC3E}">
        <p14:creationId xmlns="" xmlns:p14="http://schemas.microsoft.com/office/powerpoint/2010/main" val="4075127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>
                <a:solidFill>
                  <a:srgbClr val="107FFC"/>
                </a:solidFill>
              </a:rPr>
              <a:t>Do this by:</a:t>
            </a:r>
          </a:p>
          <a:p>
            <a:pPr lvl="1"/>
            <a:r>
              <a:rPr lang="en-GB" dirty="0"/>
              <a:t>Install </a:t>
            </a:r>
            <a:r>
              <a:rPr lang="en-GB" b="1" i="1" dirty="0" smtClean="0"/>
              <a:t>Cradle </a:t>
            </a:r>
            <a:r>
              <a:rPr lang="en-GB" b="1" i="1" dirty="0"/>
              <a:t>servers </a:t>
            </a:r>
            <a:r>
              <a:rPr lang="en-GB" dirty="0" smtClean="0"/>
              <a:t>on: </a:t>
            </a:r>
            <a:r>
              <a:rPr lang="en-GB" dirty="0">
                <a:solidFill>
                  <a:srgbClr val="1106E8"/>
                </a:solidFill>
              </a:rPr>
              <a:t>Cradle Server</a:t>
            </a:r>
            <a:r>
              <a:rPr lang="en-GB" dirty="0"/>
              <a:t>		</a:t>
            </a:r>
            <a:endParaRPr lang="en-GB" dirty="0">
              <a:solidFill>
                <a:srgbClr val="1106E8"/>
              </a:solidFill>
            </a:endParaRPr>
          </a:p>
          <a:p>
            <a:pPr lvl="1"/>
            <a:r>
              <a:rPr lang="en-GB" dirty="0" smtClean="0"/>
              <a:t>Install </a:t>
            </a:r>
            <a:r>
              <a:rPr lang="en-GB" b="1" i="1" dirty="0" smtClean="0"/>
              <a:t>Cradle </a:t>
            </a:r>
            <a:r>
              <a:rPr lang="en-GB" b="1" i="1" dirty="0"/>
              <a:t>clients </a:t>
            </a:r>
            <a:r>
              <a:rPr lang="en-GB" dirty="0" smtClean="0"/>
              <a:t>on: every user’s computer</a:t>
            </a:r>
            <a:r>
              <a:rPr lang="en-GB" dirty="0"/>
              <a:t>	</a:t>
            </a:r>
          </a:p>
          <a:p>
            <a:pPr lvl="2"/>
            <a:r>
              <a:rPr lang="en-GB" dirty="0" smtClean="0"/>
              <a:t>During installation, enter </a:t>
            </a:r>
            <a:r>
              <a:rPr lang="en-GB" dirty="0">
                <a:solidFill>
                  <a:srgbClr val="1106E8"/>
                </a:solidFill>
              </a:rPr>
              <a:t>Cradle Server </a:t>
            </a:r>
            <a:r>
              <a:rPr lang="en-GB" dirty="0" smtClean="0"/>
              <a:t>hostname/IP address</a:t>
            </a:r>
          </a:p>
          <a:p>
            <a:pPr lvl="3"/>
            <a:r>
              <a:rPr lang="en-GB" dirty="0" smtClean="0"/>
              <a:t>Automatically creates </a:t>
            </a:r>
            <a:r>
              <a:rPr lang="en-GB" dirty="0" smtClean="0">
                <a:solidFill>
                  <a:srgbClr val="1106E8"/>
                </a:solidFill>
              </a:rPr>
              <a:t>CRADLE_CDS_HOST</a:t>
            </a:r>
            <a:r>
              <a:rPr lang="en-GB" sz="1400" dirty="0" smtClean="0"/>
              <a:t> </a:t>
            </a:r>
            <a:r>
              <a:rPr lang="en-GB" dirty="0" smtClean="0"/>
              <a:t>environment variable</a:t>
            </a:r>
          </a:p>
          <a:p>
            <a:r>
              <a:rPr lang="en-GB" b="1" i="1" dirty="0"/>
              <a:t>Cradle clients </a:t>
            </a:r>
            <a:r>
              <a:rPr lang="en-GB" dirty="0" smtClean="0"/>
              <a:t>authenticate through Cradle or LDAP (such as </a:t>
            </a:r>
            <a:r>
              <a:rPr lang="en-GB" dirty="0">
                <a:solidFill>
                  <a:srgbClr val="1106E8"/>
                </a:solidFill>
              </a:rPr>
              <a:t>Active Directory</a:t>
            </a:r>
            <a:r>
              <a:rPr lang="en-GB" dirty="0" smtClean="0"/>
              <a:t>)</a:t>
            </a:r>
          </a:p>
          <a:p>
            <a:pPr>
              <a:spcBef>
                <a:spcPts val="2400"/>
              </a:spcBef>
              <a:spcAft>
                <a:spcPts val="0"/>
              </a:spcAft>
            </a:pPr>
            <a:r>
              <a:rPr lang="en-GB" b="1" dirty="0" smtClean="0">
                <a:solidFill>
                  <a:srgbClr val="107FFC"/>
                </a:solidFill>
              </a:rPr>
              <a:t>Performance</a:t>
            </a:r>
            <a:r>
              <a:rPr lang="en-GB" b="1" dirty="0">
                <a:solidFill>
                  <a:srgbClr val="107FFC"/>
                </a:solidFill>
              </a:rPr>
              <a:t>:</a:t>
            </a:r>
            <a:r>
              <a:rPr lang="en-GB" dirty="0"/>
              <a:t>	GOOD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107FFC"/>
                </a:solidFill>
              </a:rPr>
              <a:t>Advantages:</a:t>
            </a:r>
            <a:r>
              <a:rPr lang="en-GB" dirty="0"/>
              <a:t>	</a:t>
            </a:r>
            <a:r>
              <a:rPr lang="en-GB" dirty="0" smtClean="0"/>
              <a:t>Simple installation process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>		</a:t>
            </a:r>
            <a:r>
              <a:rPr lang="en-GB" dirty="0" smtClean="0"/>
              <a:t>Minimum effect </a:t>
            </a:r>
            <a:r>
              <a:rPr lang="en-GB" dirty="0"/>
              <a:t>on existing hardware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b="1" dirty="0" smtClean="0">
                <a:solidFill>
                  <a:srgbClr val="107FFC"/>
                </a:solidFill>
              </a:rPr>
              <a:t>Disadvantage:</a:t>
            </a:r>
            <a:r>
              <a:rPr lang="en-GB" dirty="0"/>
              <a:t>	Multiple </a:t>
            </a:r>
            <a:r>
              <a:rPr lang="en-GB" dirty="0" smtClean="0"/>
              <a:t>Cradle installations </a:t>
            </a:r>
            <a:r>
              <a:rPr lang="en-GB" dirty="0"/>
              <a:t>to </a:t>
            </a:r>
            <a:r>
              <a:rPr lang="en-GB" dirty="0" smtClean="0"/>
              <a:t>maintain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Local Network – Local </a:t>
            </a:r>
            <a:r>
              <a:rPr lang="en-GB" dirty="0" smtClean="0"/>
              <a:t>Clients: 2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347921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Cradle servers installed on </a:t>
            </a:r>
            <a:r>
              <a:rPr lang="en-GB" dirty="0" smtClean="0">
                <a:solidFill>
                  <a:srgbClr val="1106E8"/>
                </a:solidFill>
              </a:rPr>
              <a:t>Cradle Server</a:t>
            </a:r>
            <a:r>
              <a:rPr lang="en-GB" dirty="0" smtClean="0"/>
              <a:t>, Cradle clients installed on </a:t>
            </a:r>
            <a:r>
              <a:rPr lang="en-GB" dirty="0">
                <a:solidFill>
                  <a:srgbClr val="1106E8"/>
                </a:solidFill>
              </a:rPr>
              <a:t>Application </a:t>
            </a:r>
            <a:r>
              <a:rPr lang="en-GB" dirty="0" smtClean="0">
                <a:solidFill>
                  <a:srgbClr val="1106E8"/>
                </a:solidFill>
              </a:rPr>
              <a:t>Server</a:t>
            </a:r>
            <a:r>
              <a:rPr lang="en-GB" dirty="0" smtClean="0"/>
              <a:t> and viewed on users’ computers: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Local Network – Centralised Clients	4</a:t>
            </a:r>
            <a:endParaRPr lang="en-GB" dirty="0"/>
          </a:p>
        </p:txBody>
      </p:sp>
      <p:grpSp>
        <p:nvGrpSpPr>
          <p:cNvPr id="58" name="Group 57"/>
          <p:cNvGrpSpPr/>
          <p:nvPr/>
        </p:nvGrpSpPr>
        <p:grpSpPr>
          <a:xfrm>
            <a:off x="1188720" y="2194560"/>
            <a:ext cx="7141699" cy="3401568"/>
            <a:chOff x="1188720" y="1737360"/>
            <a:chExt cx="7141699" cy="3401568"/>
          </a:xfrm>
        </p:grpSpPr>
        <p:grpSp>
          <p:nvGrpSpPr>
            <p:cNvPr id="59" name="Group 58"/>
            <p:cNvGrpSpPr/>
            <p:nvPr/>
          </p:nvGrpSpPr>
          <p:grpSpPr>
            <a:xfrm>
              <a:off x="5943619" y="4806231"/>
              <a:ext cx="2386800" cy="332697"/>
              <a:chOff x="3352800" y="4806231"/>
              <a:chExt cx="2386800" cy="332697"/>
            </a:xfrm>
          </p:grpSpPr>
          <p:sp>
            <p:nvSpPr>
              <p:cNvPr id="142" name="Rectangle 141"/>
              <p:cNvSpPr/>
              <p:nvPr/>
            </p:nvSpPr>
            <p:spPr>
              <a:xfrm>
                <a:off x="3352800" y="4806231"/>
                <a:ext cx="2386800" cy="332697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43" name="Straight Connector 142"/>
              <p:cNvCxnSpPr/>
              <p:nvPr/>
            </p:nvCxnSpPr>
            <p:spPr>
              <a:xfrm flipH="1">
                <a:off x="3385808" y="4911221"/>
                <a:ext cx="286228" cy="0"/>
              </a:xfrm>
              <a:prstGeom prst="line">
                <a:avLst/>
              </a:prstGeom>
              <a:solidFill>
                <a:srgbClr val="00CC00"/>
              </a:solidFill>
              <a:ln w="12700">
                <a:solidFill>
                  <a:srgbClr val="00C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44" name="Straight Connector 143"/>
              <p:cNvCxnSpPr/>
              <p:nvPr/>
            </p:nvCxnSpPr>
            <p:spPr>
              <a:xfrm>
                <a:off x="3385808" y="5051284"/>
                <a:ext cx="294971" cy="0"/>
              </a:xfrm>
              <a:prstGeom prst="line">
                <a:avLst/>
              </a:prstGeom>
              <a:solidFill>
                <a:srgbClr val="E60A0A"/>
              </a:solidFill>
              <a:ln w="12700">
                <a:solidFill>
                  <a:srgbClr val="E60A0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47" name="TextBox 146"/>
              <p:cNvSpPr txBox="1"/>
              <p:nvPr/>
            </p:nvSpPr>
            <p:spPr>
              <a:xfrm>
                <a:off x="3710779" y="4818888"/>
                <a:ext cx="1971694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000" dirty="0" smtClean="0"/>
                  <a:t>Cradle communications</a:t>
                </a:r>
              </a:p>
              <a:p>
                <a:r>
                  <a:rPr lang="en-GB" sz="1000" dirty="0" smtClean="0"/>
                  <a:t>Virtual desktop (VDI) communications</a:t>
                </a:r>
                <a:endParaRPr lang="en-GB" sz="1000" dirty="0"/>
              </a:p>
            </p:txBody>
          </p:sp>
        </p:grpSp>
        <p:cxnSp>
          <p:nvCxnSpPr>
            <p:cNvPr id="61" name="Straight Connector 60"/>
            <p:cNvCxnSpPr>
              <a:stCxn id="96" idx="3"/>
              <a:endCxn id="76" idx="1"/>
            </p:cNvCxnSpPr>
            <p:nvPr/>
          </p:nvCxnSpPr>
          <p:spPr>
            <a:xfrm flipH="1">
              <a:off x="4717184" y="3468316"/>
              <a:ext cx="1554445" cy="0"/>
            </a:xfrm>
            <a:prstGeom prst="line">
              <a:avLst/>
            </a:prstGeom>
            <a:solidFill>
              <a:srgbClr val="00CC00"/>
            </a:solidFill>
            <a:ln w="12700"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grpSp>
          <p:nvGrpSpPr>
            <p:cNvPr id="62" name="Group 61"/>
            <p:cNvGrpSpPr/>
            <p:nvPr/>
          </p:nvGrpSpPr>
          <p:grpSpPr>
            <a:xfrm>
              <a:off x="6205812" y="1920240"/>
              <a:ext cx="1501276" cy="2567011"/>
              <a:chOff x="7169606" y="1956816"/>
              <a:chExt cx="1501276" cy="2567011"/>
            </a:xfrm>
          </p:grpSpPr>
          <p:pic>
            <p:nvPicPr>
              <p:cNvPr id="96" name="Picture 95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flipH="1">
                <a:off x="7235423" y="2735845"/>
                <a:ext cx="700324" cy="1538094"/>
              </a:xfrm>
              <a:prstGeom prst="rect">
                <a:avLst/>
              </a:prstGeom>
            </p:spPr>
          </p:pic>
          <p:grpSp>
            <p:nvGrpSpPr>
              <p:cNvPr id="97" name="Group 96"/>
              <p:cNvGrpSpPr/>
              <p:nvPr/>
            </p:nvGrpSpPr>
            <p:grpSpPr>
              <a:xfrm>
                <a:off x="8137484" y="2644293"/>
                <a:ext cx="533398" cy="472799"/>
                <a:chOff x="4709431" y="2474900"/>
                <a:chExt cx="533398" cy="472799"/>
              </a:xfrm>
            </p:grpSpPr>
            <p:sp>
              <p:nvSpPr>
                <p:cNvPr id="140" name="Rounded Rectangular Callout 139"/>
                <p:cNvSpPr/>
                <p:nvPr/>
              </p:nvSpPr>
              <p:spPr>
                <a:xfrm flipH="1">
                  <a:off x="4709431" y="2474900"/>
                  <a:ext cx="533398" cy="472799"/>
                </a:xfrm>
                <a:prstGeom prst="wedgeRoundRectCallout">
                  <a:avLst>
                    <a:gd name="adj1" fmla="val 110656"/>
                    <a:gd name="adj2" fmla="val 40358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pic>
              <p:nvPicPr>
                <p:cNvPr id="141" name="Picture 140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826778" y="2569500"/>
                  <a:ext cx="301752" cy="301752"/>
                </a:xfrm>
                <a:prstGeom prst="rect">
                  <a:avLst/>
                </a:prstGeom>
              </p:spPr>
            </p:pic>
          </p:grpSp>
          <p:sp>
            <p:nvSpPr>
              <p:cNvPr id="98" name="TextBox 97"/>
              <p:cNvSpPr txBox="1"/>
              <p:nvPr/>
            </p:nvSpPr>
            <p:spPr>
              <a:xfrm flipH="1">
                <a:off x="7169606" y="4339161"/>
                <a:ext cx="831959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200" dirty="0">
                    <a:solidFill>
                      <a:srgbClr val="1106E8"/>
                    </a:solidFill>
                  </a:rPr>
                  <a:t>Cradle Server</a:t>
                </a:r>
              </a:p>
            </p:txBody>
          </p:sp>
          <p:grpSp>
            <p:nvGrpSpPr>
              <p:cNvPr id="99" name="Group 98"/>
              <p:cNvGrpSpPr/>
              <p:nvPr/>
            </p:nvGrpSpPr>
            <p:grpSpPr>
              <a:xfrm>
                <a:off x="7247716" y="1956816"/>
                <a:ext cx="1376062" cy="621130"/>
                <a:chOff x="4635661" y="1463041"/>
                <a:chExt cx="1376062" cy="621130"/>
              </a:xfrm>
            </p:grpSpPr>
            <p:sp>
              <p:nvSpPr>
                <p:cNvPr id="100" name="Rounded Rectangular Callout 99"/>
                <p:cNvSpPr/>
                <p:nvPr/>
              </p:nvSpPr>
              <p:spPr>
                <a:xfrm>
                  <a:off x="4635661" y="1463041"/>
                  <a:ext cx="1376062" cy="621130"/>
                </a:xfrm>
                <a:prstGeom prst="wedgeRoundRectCallout">
                  <a:avLst>
                    <a:gd name="adj1" fmla="val -30714"/>
                    <a:gd name="adj2" fmla="val 107423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grpSp>
              <p:nvGrpSpPr>
                <p:cNvPr id="101" name="Group 100"/>
                <p:cNvGrpSpPr/>
                <p:nvPr/>
              </p:nvGrpSpPr>
              <p:grpSpPr>
                <a:xfrm>
                  <a:off x="4743009" y="1558311"/>
                  <a:ext cx="1138168" cy="430591"/>
                  <a:chOff x="4860566" y="2064958"/>
                  <a:chExt cx="1138168" cy="430591"/>
                </a:xfrm>
              </p:grpSpPr>
              <p:sp>
                <p:nvSpPr>
                  <p:cNvPr id="102" name="Oval 101"/>
                  <p:cNvSpPr/>
                  <p:nvPr/>
                </p:nvSpPr>
                <p:spPr>
                  <a:xfrm>
                    <a:off x="5169405" y="2064959"/>
                    <a:ext cx="405007" cy="407237"/>
                  </a:xfrm>
                  <a:prstGeom prst="ellipse">
                    <a:avLst/>
                  </a:prstGeom>
                  <a:solidFill>
                    <a:srgbClr val="107FFC"/>
                  </a:solidFill>
                  <a:ln w="12700">
                    <a:solidFill>
                      <a:srgbClr val="107FFC"/>
                    </a:solidFill>
                  </a:ln>
                  <a:scene3d>
                    <a:camera prst="orthographicFront"/>
                    <a:lightRig rig="threePt" dir="t"/>
                  </a:scene3d>
                  <a:sp3d>
                    <a:bevelT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r>
                      <a:rPr lang="en-GB" sz="1100" b="1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CDS</a:t>
                    </a:r>
                    <a:endParaRPr lang="en-GB" b="1" dirty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p:txBody>
              </p:sp>
              <p:sp>
                <p:nvSpPr>
                  <p:cNvPr id="103" name="Oval 102"/>
                  <p:cNvSpPr/>
                  <p:nvPr/>
                </p:nvSpPr>
                <p:spPr>
                  <a:xfrm>
                    <a:off x="5593727" y="2064959"/>
                    <a:ext cx="405007" cy="407237"/>
                  </a:xfrm>
                  <a:prstGeom prst="ellipse">
                    <a:avLst/>
                  </a:prstGeom>
                  <a:solidFill>
                    <a:srgbClr val="107FFC"/>
                  </a:solidFill>
                  <a:ln w="12700">
                    <a:solidFill>
                      <a:srgbClr val="107FFC"/>
                    </a:solidFill>
                  </a:ln>
                  <a:scene3d>
                    <a:camera prst="orthographicFront"/>
                    <a:lightRig rig="threePt" dir="t"/>
                  </a:scene3d>
                  <a:sp3d>
                    <a:bevelT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r>
                      <a:rPr lang="en-GB" sz="1100" b="1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CWS</a:t>
                    </a:r>
                    <a:endParaRPr lang="en-GB" b="1" dirty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p:txBody>
              </p:sp>
              <p:grpSp>
                <p:nvGrpSpPr>
                  <p:cNvPr id="104" name="Group 103"/>
                  <p:cNvGrpSpPr>
                    <a:grpSpLocks noChangeAspect="1"/>
                  </p:cNvGrpSpPr>
                  <p:nvPr/>
                </p:nvGrpSpPr>
                <p:grpSpPr>
                  <a:xfrm>
                    <a:off x="4860566" y="2064958"/>
                    <a:ext cx="311552" cy="430591"/>
                    <a:chOff x="5740224" y="3164935"/>
                    <a:chExt cx="1143000" cy="1579723"/>
                  </a:xfrm>
                </p:grpSpPr>
                <p:pic>
                  <p:nvPicPr>
                    <p:cNvPr id="105" name="Picture 104"/>
                    <p:cNvPicPr>
                      <a:picLocks noChangeAspect="1"/>
                    </p:cNvPicPr>
                    <p:nvPr/>
                  </p:nvPicPr>
                  <p:blipFill>
                    <a:blip r:embed="rId4" cstate="print">
                      <a:extLst>
                        <a:ext uri="{28A0092B-C50C-407E-A947-70E740481C1C}">
                          <a14:useLocalDpi xmlns=""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5740224" y="3164935"/>
                      <a:ext cx="838200" cy="838200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124" name="Picture 123"/>
                    <p:cNvPicPr>
                      <a:picLocks noChangeAspect="1"/>
                    </p:cNvPicPr>
                    <p:nvPr/>
                  </p:nvPicPr>
                  <p:blipFill>
                    <a:blip r:embed="rId4" cstate="print">
                      <a:extLst>
                        <a:ext uri="{28A0092B-C50C-407E-A947-70E740481C1C}">
                          <a14:useLocalDpi xmlns=""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6045024" y="3440241"/>
                      <a:ext cx="838200" cy="838200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125" name="Picture 124"/>
                    <p:cNvPicPr>
                      <a:picLocks noChangeAspect="1"/>
                    </p:cNvPicPr>
                    <p:nvPr/>
                  </p:nvPicPr>
                  <p:blipFill>
                    <a:blip r:embed="rId4" cstate="print">
                      <a:extLst>
                        <a:ext uri="{28A0092B-C50C-407E-A947-70E740481C1C}">
                          <a14:useLocalDpi xmlns=""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5757222" y="3906458"/>
                      <a:ext cx="838200" cy="838200"/>
                    </a:xfrm>
                    <a:prstGeom prst="rect">
                      <a:avLst/>
                    </a:prstGeom>
                  </p:spPr>
                </p:pic>
              </p:grpSp>
            </p:grpSp>
          </p:grpSp>
        </p:grpSp>
        <p:grpSp>
          <p:nvGrpSpPr>
            <p:cNvPr id="63" name="Group 62"/>
            <p:cNvGrpSpPr/>
            <p:nvPr/>
          </p:nvGrpSpPr>
          <p:grpSpPr>
            <a:xfrm>
              <a:off x="3281537" y="1737360"/>
              <a:ext cx="2724800" cy="2749891"/>
              <a:chOff x="3281537" y="1678805"/>
              <a:chExt cx="2724800" cy="2749891"/>
            </a:xfrm>
          </p:grpSpPr>
          <p:pic>
            <p:nvPicPr>
              <p:cNvPr id="76" name="Picture 75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flipH="1">
                <a:off x="4016860" y="2640714"/>
                <a:ext cx="700324" cy="1538094"/>
              </a:xfrm>
              <a:prstGeom prst="rect">
                <a:avLst/>
              </a:prstGeom>
            </p:spPr>
          </p:pic>
          <p:sp>
            <p:nvSpPr>
              <p:cNvPr id="77" name="TextBox 76"/>
              <p:cNvSpPr txBox="1"/>
              <p:nvPr/>
            </p:nvSpPr>
            <p:spPr>
              <a:xfrm flipH="1">
                <a:off x="3796930" y="4244030"/>
                <a:ext cx="1140184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200" dirty="0" smtClean="0">
                    <a:solidFill>
                      <a:srgbClr val="1106E8"/>
                    </a:solidFill>
                  </a:rPr>
                  <a:t>Application Server</a:t>
                </a:r>
                <a:endParaRPr lang="en-GB" sz="1200" dirty="0">
                  <a:solidFill>
                    <a:srgbClr val="1106E8"/>
                  </a:solidFill>
                </a:endParaRPr>
              </a:p>
            </p:txBody>
          </p:sp>
          <p:grpSp>
            <p:nvGrpSpPr>
              <p:cNvPr id="78" name="Group 77"/>
              <p:cNvGrpSpPr/>
              <p:nvPr/>
            </p:nvGrpSpPr>
            <p:grpSpPr>
              <a:xfrm>
                <a:off x="4421686" y="1678805"/>
                <a:ext cx="1111349" cy="554427"/>
                <a:chOff x="5911319" y="1468392"/>
                <a:chExt cx="1111349" cy="554427"/>
              </a:xfrm>
            </p:grpSpPr>
            <p:sp>
              <p:nvSpPr>
                <p:cNvPr id="91" name="Rounded Rectangular Callout 90"/>
                <p:cNvSpPr/>
                <p:nvPr/>
              </p:nvSpPr>
              <p:spPr>
                <a:xfrm flipH="1">
                  <a:off x="5911319" y="1468392"/>
                  <a:ext cx="1111349" cy="554427"/>
                </a:xfrm>
                <a:prstGeom prst="wedgeRoundRectCallout">
                  <a:avLst>
                    <a:gd name="adj1" fmla="val 60313"/>
                    <a:gd name="adj2" fmla="val 163852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grpSp>
              <p:nvGrpSpPr>
                <p:cNvPr id="92" name="Group 91"/>
                <p:cNvGrpSpPr/>
                <p:nvPr/>
              </p:nvGrpSpPr>
              <p:grpSpPr>
                <a:xfrm>
                  <a:off x="6035040" y="1594729"/>
                  <a:ext cx="905256" cy="301752"/>
                  <a:chOff x="2032391" y="1599173"/>
                  <a:chExt cx="905256" cy="301752"/>
                </a:xfrm>
              </p:grpSpPr>
              <p:pic>
                <p:nvPicPr>
                  <p:cNvPr id="93" name="Picture 92"/>
                  <p:cNvPicPr>
                    <a:picLocks noChangeAspect="1"/>
                  </p:cNvPicPr>
                  <p:nvPr/>
                </p:nvPicPr>
                <p:blipFill>
                  <a:blip r:embed="rId5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334143" y="1599173"/>
                    <a:ext cx="301752" cy="301752"/>
                  </a:xfrm>
                  <a:prstGeom prst="rect">
                    <a:avLst/>
                  </a:prstGeom>
                </p:spPr>
              </p:pic>
              <p:pic>
                <p:nvPicPr>
                  <p:cNvPr id="94" name="Picture 93"/>
                  <p:cNvPicPr>
                    <a:picLocks noChangeAspect="1"/>
                  </p:cNvPicPr>
                  <p:nvPr/>
                </p:nvPicPr>
                <p:blipFill>
                  <a:blip r:embed="rId6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032391" y="1599173"/>
                    <a:ext cx="301752" cy="301752"/>
                  </a:xfrm>
                  <a:prstGeom prst="rect">
                    <a:avLst/>
                  </a:prstGeom>
                </p:spPr>
              </p:pic>
              <p:pic>
                <p:nvPicPr>
                  <p:cNvPr id="95" name="Picture 94"/>
                  <p:cNvPicPr>
                    <a:picLocks noChangeAspect="1"/>
                  </p:cNvPicPr>
                  <p:nvPr/>
                </p:nvPicPr>
                <p:blipFill>
                  <a:blip r:embed="rId7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635895" y="1599173"/>
                    <a:ext cx="301752" cy="301752"/>
                  </a:xfrm>
                  <a:prstGeom prst="rect">
                    <a:avLst/>
                  </a:prstGeom>
                </p:spPr>
              </p:pic>
            </p:grpSp>
          </p:grpSp>
          <p:grpSp>
            <p:nvGrpSpPr>
              <p:cNvPr id="79" name="Group 78"/>
              <p:cNvGrpSpPr/>
              <p:nvPr/>
            </p:nvGrpSpPr>
            <p:grpSpPr>
              <a:xfrm>
                <a:off x="3281537" y="1808535"/>
                <a:ext cx="1111349" cy="554427"/>
                <a:chOff x="5935394" y="3413740"/>
                <a:chExt cx="1111349" cy="554427"/>
              </a:xfrm>
            </p:grpSpPr>
            <p:sp>
              <p:nvSpPr>
                <p:cNvPr id="86" name="Rounded Rectangular Callout 85"/>
                <p:cNvSpPr/>
                <p:nvPr/>
              </p:nvSpPr>
              <p:spPr>
                <a:xfrm flipH="1">
                  <a:off x="5935394" y="3413740"/>
                  <a:ext cx="1111349" cy="554427"/>
                </a:xfrm>
                <a:prstGeom prst="wedgeRoundRectCallout">
                  <a:avLst>
                    <a:gd name="adj1" fmla="val -33337"/>
                    <a:gd name="adj2" fmla="val 136051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grpSp>
              <p:nvGrpSpPr>
                <p:cNvPr id="87" name="Group 86"/>
                <p:cNvGrpSpPr/>
                <p:nvPr/>
              </p:nvGrpSpPr>
              <p:grpSpPr>
                <a:xfrm>
                  <a:off x="6035798" y="3544521"/>
                  <a:ext cx="905256" cy="301752"/>
                  <a:chOff x="2032391" y="1599173"/>
                  <a:chExt cx="905256" cy="301752"/>
                </a:xfrm>
              </p:grpSpPr>
              <p:pic>
                <p:nvPicPr>
                  <p:cNvPr id="88" name="Picture 87"/>
                  <p:cNvPicPr>
                    <a:picLocks noChangeAspect="1"/>
                  </p:cNvPicPr>
                  <p:nvPr/>
                </p:nvPicPr>
                <p:blipFill>
                  <a:blip r:embed="rId5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334143" y="1599173"/>
                    <a:ext cx="301752" cy="301752"/>
                  </a:xfrm>
                  <a:prstGeom prst="rect">
                    <a:avLst/>
                  </a:prstGeom>
                </p:spPr>
              </p:pic>
              <p:pic>
                <p:nvPicPr>
                  <p:cNvPr id="89" name="Picture 88"/>
                  <p:cNvPicPr>
                    <a:picLocks noChangeAspect="1"/>
                  </p:cNvPicPr>
                  <p:nvPr/>
                </p:nvPicPr>
                <p:blipFill>
                  <a:blip r:embed="rId6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032391" y="1599173"/>
                    <a:ext cx="301752" cy="301752"/>
                  </a:xfrm>
                  <a:prstGeom prst="rect">
                    <a:avLst/>
                  </a:prstGeom>
                </p:spPr>
              </p:pic>
              <p:pic>
                <p:nvPicPr>
                  <p:cNvPr id="90" name="Picture 89"/>
                  <p:cNvPicPr>
                    <a:picLocks noChangeAspect="1"/>
                  </p:cNvPicPr>
                  <p:nvPr/>
                </p:nvPicPr>
                <p:blipFill>
                  <a:blip r:embed="rId7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635895" y="1599173"/>
                    <a:ext cx="301752" cy="301752"/>
                  </a:xfrm>
                  <a:prstGeom prst="rect">
                    <a:avLst/>
                  </a:prstGeom>
                </p:spPr>
              </p:pic>
            </p:grpSp>
          </p:grpSp>
          <p:grpSp>
            <p:nvGrpSpPr>
              <p:cNvPr id="80" name="Group 79"/>
              <p:cNvGrpSpPr/>
              <p:nvPr/>
            </p:nvGrpSpPr>
            <p:grpSpPr>
              <a:xfrm>
                <a:off x="4894988" y="2264248"/>
                <a:ext cx="1111349" cy="554427"/>
                <a:chOff x="5935394" y="3413740"/>
                <a:chExt cx="1111349" cy="554427"/>
              </a:xfrm>
            </p:grpSpPr>
            <p:sp>
              <p:nvSpPr>
                <p:cNvPr id="81" name="Rounded Rectangular Callout 80"/>
                <p:cNvSpPr/>
                <p:nvPr/>
              </p:nvSpPr>
              <p:spPr>
                <a:xfrm flipH="1">
                  <a:off x="5935394" y="3413740"/>
                  <a:ext cx="1111349" cy="554427"/>
                </a:xfrm>
                <a:prstGeom prst="wedgeRoundRectCallout">
                  <a:avLst>
                    <a:gd name="adj1" fmla="val 104657"/>
                    <a:gd name="adj2" fmla="val 69820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grpSp>
              <p:nvGrpSpPr>
                <p:cNvPr id="82" name="Group 81"/>
                <p:cNvGrpSpPr/>
                <p:nvPr/>
              </p:nvGrpSpPr>
              <p:grpSpPr>
                <a:xfrm>
                  <a:off x="6035798" y="3544521"/>
                  <a:ext cx="905256" cy="301752"/>
                  <a:chOff x="2032391" y="1599173"/>
                  <a:chExt cx="905256" cy="301752"/>
                </a:xfrm>
              </p:grpSpPr>
              <p:pic>
                <p:nvPicPr>
                  <p:cNvPr id="83" name="Picture 82"/>
                  <p:cNvPicPr>
                    <a:picLocks noChangeAspect="1"/>
                  </p:cNvPicPr>
                  <p:nvPr/>
                </p:nvPicPr>
                <p:blipFill>
                  <a:blip r:embed="rId5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334143" y="1599173"/>
                    <a:ext cx="301752" cy="301752"/>
                  </a:xfrm>
                  <a:prstGeom prst="rect">
                    <a:avLst/>
                  </a:prstGeom>
                </p:spPr>
              </p:pic>
              <p:pic>
                <p:nvPicPr>
                  <p:cNvPr id="84" name="Picture 83"/>
                  <p:cNvPicPr>
                    <a:picLocks noChangeAspect="1"/>
                  </p:cNvPicPr>
                  <p:nvPr/>
                </p:nvPicPr>
                <p:blipFill>
                  <a:blip r:embed="rId6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032391" y="1599173"/>
                    <a:ext cx="301752" cy="301752"/>
                  </a:xfrm>
                  <a:prstGeom prst="rect">
                    <a:avLst/>
                  </a:prstGeom>
                </p:spPr>
              </p:pic>
              <p:pic>
                <p:nvPicPr>
                  <p:cNvPr id="85" name="Picture 84"/>
                  <p:cNvPicPr>
                    <a:picLocks noChangeAspect="1"/>
                  </p:cNvPicPr>
                  <p:nvPr/>
                </p:nvPicPr>
                <p:blipFill>
                  <a:blip r:embed="rId7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635895" y="1599173"/>
                    <a:ext cx="301752" cy="301752"/>
                  </a:xfrm>
                  <a:prstGeom prst="rect">
                    <a:avLst/>
                  </a:prstGeom>
                </p:spPr>
              </p:pic>
            </p:grpSp>
          </p:grpSp>
        </p:grpSp>
        <p:grpSp>
          <p:nvGrpSpPr>
            <p:cNvPr id="64" name="Group 63"/>
            <p:cNvGrpSpPr/>
            <p:nvPr/>
          </p:nvGrpSpPr>
          <p:grpSpPr>
            <a:xfrm>
              <a:off x="1188720" y="2948815"/>
              <a:ext cx="1159500" cy="1057003"/>
              <a:chOff x="1905674" y="2151836"/>
              <a:chExt cx="1159500" cy="1057003"/>
            </a:xfrm>
          </p:grpSpPr>
          <p:pic>
            <p:nvPicPr>
              <p:cNvPr id="74" name="Picture 2" descr="D:\users\mgw\q\3sl\images\issued\Miscellaneous - From Internet\Computer Desktop 4 72dpi.jpg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05674" y="2151836"/>
                <a:ext cx="1159500" cy="105700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75" name="Picture 2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019854" y="2324100"/>
                <a:ext cx="541186" cy="3562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cxnSp>
          <p:nvCxnSpPr>
            <p:cNvPr id="65" name="Straight Connector 64"/>
            <p:cNvCxnSpPr>
              <a:endCxn id="76" idx="3"/>
            </p:cNvCxnSpPr>
            <p:nvPr/>
          </p:nvCxnSpPr>
          <p:spPr>
            <a:xfrm flipV="1">
              <a:off x="2341036" y="3468316"/>
              <a:ext cx="1675824" cy="1948"/>
            </a:xfrm>
            <a:prstGeom prst="line">
              <a:avLst/>
            </a:prstGeom>
            <a:solidFill>
              <a:srgbClr val="E60A0A"/>
            </a:solidFill>
            <a:ln w="12700">
              <a:solidFill>
                <a:srgbClr val="E60A0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66" name="Straight Connector 65"/>
            <p:cNvCxnSpPr>
              <a:endCxn id="76" idx="3"/>
            </p:cNvCxnSpPr>
            <p:nvPr/>
          </p:nvCxnSpPr>
          <p:spPr>
            <a:xfrm>
              <a:off x="2121656" y="2488415"/>
              <a:ext cx="1895204" cy="979901"/>
            </a:xfrm>
            <a:prstGeom prst="line">
              <a:avLst/>
            </a:prstGeom>
            <a:solidFill>
              <a:srgbClr val="E60A0A"/>
            </a:solidFill>
            <a:ln w="12700">
              <a:solidFill>
                <a:srgbClr val="E60A0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grpSp>
          <p:nvGrpSpPr>
            <p:cNvPr id="67" name="Group 66"/>
            <p:cNvGrpSpPr/>
            <p:nvPr/>
          </p:nvGrpSpPr>
          <p:grpSpPr>
            <a:xfrm>
              <a:off x="1307592" y="4183609"/>
              <a:ext cx="938019" cy="914400"/>
              <a:chOff x="2024486" y="4102206"/>
              <a:chExt cx="938019" cy="914400"/>
            </a:xfrm>
          </p:grpSpPr>
          <p:pic>
            <p:nvPicPr>
              <p:cNvPr id="72" name="Picture 71"/>
              <p:cNvPicPr>
                <a:picLocks noChangeAspect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flipH="1">
                <a:off x="2024486" y="4102206"/>
                <a:ext cx="938019" cy="914400"/>
              </a:xfrm>
              <a:prstGeom prst="rect">
                <a:avLst/>
              </a:prstGeom>
            </p:spPr>
          </p:pic>
          <p:pic>
            <p:nvPicPr>
              <p:cNvPr id="73" name="Picture 72"/>
              <p:cNvPicPr>
                <a:picLocks noChangeAspect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1106590">
                <a:off x="2148920" y="4189402"/>
                <a:ext cx="490538" cy="322898"/>
              </a:xfrm>
              <a:prstGeom prst="rect">
                <a:avLst/>
              </a:prstGeom>
            </p:spPr>
          </p:pic>
        </p:grpSp>
        <p:grpSp>
          <p:nvGrpSpPr>
            <p:cNvPr id="68" name="Group 67"/>
            <p:cNvGrpSpPr/>
            <p:nvPr/>
          </p:nvGrpSpPr>
          <p:grpSpPr>
            <a:xfrm>
              <a:off x="1307592" y="1856624"/>
              <a:ext cx="938019" cy="914400"/>
              <a:chOff x="2024486" y="4102206"/>
              <a:chExt cx="938019" cy="914400"/>
            </a:xfrm>
          </p:grpSpPr>
          <p:pic>
            <p:nvPicPr>
              <p:cNvPr id="70" name="Picture 69"/>
              <p:cNvPicPr>
                <a:picLocks noChangeAspect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flipH="1">
                <a:off x="2024486" y="4102206"/>
                <a:ext cx="938019" cy="914400"/>
              </a:xfrm>
              <a:prstGeom prst="rect">
                <a:avLst/>
              </a:prstGeom>
            </p:spPr>
          </p:pic>
          <p:pic>
            <p:nvPicPr>
              <p:cNvPr id="71" name="Picture 70"/>
              <p:cNvPicPr>
                <a:picLocks noChangeAspect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1106590">
                <a:off x="2148920" y="4189402"/>
                <a:ext cx="490538" cy="322898"/>
              </a:xfrm>
              <a:prstGeom prst="rect">
                <a:avLst/>
              </a:prstGeom>
            </p:spPr>
          </p:pic>
        </p:grpSp>
        <p:cxnSp>
          <p:nvCxnSpPr>
            <p:cNvPr id="69" name="Straight Connector 68"/>
            <p:cNvCxnSpPr>
              <a:stCxn id="76" idx="3"/>
            </p:cNvCxnSpPr>
            <p:nvPr/>
          </p:nvCxnSpPr>
          <p:spPr>
            <a:xfrm flipH="1">
              <a:off x="1977334" y="3468316"/>
              <a:ext cx="2039526" cy="1040179"/>
            </a:xfrm>
            <a:prstGeom prst="line">
              <a:avLst/>
            </a:prstGeom>
            <a:solidFill>
              <a:srgbClr val="E60A0A"/>
            </a:solidFill>
            <a:ln w="12700">
              <a:solidFill>
                <a:srgbClr val="E60A0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</p:spTree>
    <p:extLst>
      <p:ext uri="{BB962C8B-B14F-4D97-AF65-F5344CB8AC3E}">
        <p14:creationId xmlns="" xmlns:p14="http://schemas.microsoft.com/office/powerpoint/2010/main" val="345084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>
                <a:solidFill>
                  <a:srgbClr val="107FFC"/>
                </a:solidFill>
              </a:rPr>
              <a:t>Do this by:</a:t>
            </a:r>
          </a:p>
          <a:p>
            <a:pPr lvl="1"/>
            <a:r>
              <a:rPr lang="en-GB" dirty="0"/>
              <a:t>Install </a:t>
            </a:r>
            <a:r>
              <a:rPr lang="en-GB" b="1" i="1" dirty="0" smtClean="0"/>
              <a:t>Cradle </a:t>
            </a:r>
            <a:r>
              <a:rPr lang="en-GB" b="1" i="1" dirty="0"/>
              <a:t>servers </a:t>
            </a:r>
            <a:r>
              <a:rPr lang="en-GB" dirty="0" smtClean="0"/>
              <a:t>on: </a:t>
            </a:r>
            <a:r>
              <a:rPr lang="en-GB" dirty="0">
                <a:solidFill>
                  <a:srgbClr val="1106E8"/>
                </a:solidFill>
              </a:rPr>
              <a:t>Cradle Server</a:t>
            </a:r>
            <a:r>
              <a:rPr lang="en-GB" dirty="0"/>
              <a:t>		</a:t>
            </a:r>
            <a:endParaRPr lang="en-GB" dirty="0">
              <a:solidFill>
                <a:srgbClr val="1106E8"/>
              </a:solidFill>
            </a:endParaRPr>
          </a:p>
          <a:p>
            <a:pPr lvl="1"/>
            <a:r>
              <a:rPr lang="en-GB" dirty="0" smtClean="0"/>
              <a:t>Install </a:t>
            </a:r>
            <a:r>
              <a:rPr lang="en-GB" b="1" i="1" dirty="0" smtClean="0"/>
              <a:t>Cradle </a:t>
            </a:r>
            <a:r>
              <a:rPr lang="en-GB" b="1" i="1" dirty="0"/>
              <a:t>clients </a:t>
            </a:r>
            <a:r>
              <a:rPr lang="en-GB" dirty="0" smtClean="0"/>
              <a:t>(once) on: </a:t>
            </a:r>
            <a:r>
              <a:rPr lang="en-GB" dirty="0" smtClean="0">
                <a:solidFill>
                  <a:srgbClr val="1106E8"/>
                </a:solidFill>
              </a:rPr>
              <a:t>Application Server</a:t>
            </a:r>
            <a:r>
              <a:rPr lang="en-GB" dirty="0" smtClean="0"/>
              <a:t>	</a:t>
            </a:r>
            <a:endParaRPr lang="en-GB" dirty="0"/>
          </a:p>
          <a:p>
            <a:pPr lvl="2"/>
            <a:r>
              <a:rPr lang="en-GB" dirty="0" smtClean="0"/>
              <a:t>Runs Cradle clients for all users, many processes running simultaneously</a:t>
            </a:r>
          </a:p>
          <a:p>
            <a:pPr lvl="2">
              <a:tabLst>
                <a:tab pos="1828800" algn="l"/>
                <a:tab pos="2289175" algn="l"/>
                <a:tab pos="3657600" algn="l"/>
                <a:tab pos="4572000" algn="l"/>
                <a:tab pos="8229600" algn="r"/>
              </a:tabLst>
            </a:pPr>
            <a:r>
              <a:rPr lang="en-GB" dirty="0" smtClean="0"/>
              <a:t>Users either:	Login to </a:t>
            </a:r>
            <a:r>
              <a:rPr lang="en-GB" i="1" spc="-40" dirty="0">
                <a:solidFill>
                  <a:srgbClr val="E60A0A"/>
                </a:solidFill>
              </a:rPr>
              <a:t>remote desktop</a:t>
            </a:r>
            <a:r>
              <a:rPr lang="en-GB" i="1" spc="-100" dirty="0">
                <a:solidFill>
                  <a:srgbClr val="E60A0A"/>
                </a:solidFill>
              </a:rPr>
              <a:t> </a:t>
            </a:r>
            <a:r>
              <a:rPr lang="en-GB" dirty="0" smtClean="0"/>
              <a:t>on </a:t>
            </a:r>
            <a:r>
              <a:rPr lang="en-GB" spc="-50" dirty="0">
                <a:solidFill>
                  <a:srgbClr val="1106E8"/>
                </a:solidFill>
              </a:rPr>
              <a:t>Application </a:t>
            </a:r>
            <a:r>
              <a:rPr lang="en-GB" spc="-50" dirty="0" smtClean="0">
                <a:solidFill>
                  <a:srgbClr val="1106E8"/>
                </a:solidFill>
              </a:rPr>
              <a:t>Server</a:t>
            </a:r>
            <a:r>
              <a:rPr lang="en-GB" dirty="0"/>
              <a:t> (eg Microsoft RDC)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                  or:	Publish Cradle clients to users’ local desktops by:</a:t>
            </a:r>
            <a:br>
              <a:rPr lang="en-GB" dirty="0" smtClean="0"/>
            </a:br>
            <a:r>
              <a:rPr lang="en-GB" dirty="0" smtClean="0"/>
              <a:t>		2X, Ericom, Citrix (or other virtual desktop infrastructure – </a:t>
            </a:r>
            <a:r>
              <a:rPr lang="en-GB" i="1" dirty="0">
                <a:solidFill>
                  <a:srgbClr val="E60A0A"/>
                </a:solidFill>
              </a:rPr>
              <a:t>VDI</a:t>
            </a:r>
            <a:r>
              <a:rPr lang="en-GB" dirty="0" smtClean="0"/>
              <a:t>)</a:t>
            </a:r>
          </a:p>
          <a:p>
            <a:pPr>
              <a:tabLst>
                <a:tab pos="1828800" algn="l"/>
                <a:tab pos="2289175" algn="l"/>
                <a:tab pos="3657600" algn="l"/>
                <a:tab pos="4572000" algn="l"/>
                <a:tab pos="8229600" algn="r"/>
              </a:tabLst>
            </a:pPr>
            <a:r>
              <a:rPr lang="en-GB" dirty="0">
                <a:solidFill>
                  <a:srgbClr val="1106E8"/>
                </a:solidFill>
              </a:rPr>
              <a:t>Cradle Server </a:t>
            </a:r>
            <a:r>
              <a:rPr lang="en-GB" dirty="0" smtClean="0"/>
              <a:t>and </a:t>
            </a:r>
            <a:r>
              <a:rPr lang="en-GB" dirty="0">
                <a:solidFill>
                  <a:srgbClr val="1106E8"/>
                </a:solidFill>
              </a:rPr>
              <a:t>Application Server </a:t>
            </a:r>
            <a:r>
              <a:rPr lang="en-GB" dirty="0" smtClean="0"/>
              <a:t>can be the same machine</a:t>
            </a:r>
          </a:p>
          <a:p>
            <a:pPr>
              <a:tabLst>
                <a:tab pos="1828800" algn="l"/>
                <a:tab pos="2289175" algn="l"/>
                <a:tab pos="3657600" algn="l"/>
                <a:tab pos="4572000" algn="l"/>
                <a:tab pos="8229600" algn="r"/>
              </a:tabLst>
            </a:pPr>
            <a:r>
              <a:rPr lang="en-GB" b="1" i="1" dirty="0"/>
              <a:t>Cradle clients </a:t>
            </a:r>
            <a:r>
              <a:rPr lang="en-GB" dirty="0"/>
              <a:t>authenticate through Cradle or LDAP (such as </a:t>
            </a:r>
            <a:r>
              <a:rPr lang="en-GB" dirty="0">
                <a:solidFill>
                  <a:srgbClr val="1106E8"/>
                </a:solidFill>
              </a:rPr>
              <a:t>Active Directory</a:t>
            </a:r>
            <a:r>
              <a:rPr lang="en-GB" dirty="0" smtClean="0"/>
              <a:t>)</a:t>
            </a:r>
          </a:p>
          <a:p>
            <a:pPr>
              <a:spcBef>
                <a:spcPts val="1800"/>
              </a:spcBef>
              <a:spcAft>
                <a:spcPts val="0"/>
              </a:spcAft>
            </a:pPr>
            <a:r>
              <a:rPr lang="en-GB" b="1" dirty="0" smtClean="0">
                <a:solidFill>
                  <a:srgbClr val="107FFC"/>
                </a:solidFill>
              </a:rPr>
              <a:t>Performance:</a:t>
            </a:r>
            <a:r>
              <a:rPr lang="en-GB" dirty="0" smtClean="0"/>
              <a:t>	GOOD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b="1" dirty="0" smtClean="0">
                <a:solidFill>
                  <a:srgbClr val="107FFC"/>
                </a:solidFill>
              </a:rPr>
              <a:t>Advantages</a:t>
            </a:r>
            <a:r>
              <a:rPr lang="en-GB" b="1" dirty="0">
                <a:solidFill>
                  <a:srgbClr val="107FFC"/>
                </a:solidFill>
              </a:rPr>
              <a:t>:</a:t>
            </a:r>
            <a:r>
              <a:rPr lang="en-GB" dirty="0"/>
              <a:t>	</a:t>
            </a:r>
            <a:r>
              <a:rPr lang="en-GB" dirty="0" smtClean="0"/>
              <a:t>Simple maintenance, only 1 or 2 Cradle installations</a:t>
            </a:r>
            <a:br>
              <a:rPr lang="en-GB" dirty="0" smtClean="0"/>
            </a:br>
            <a:r>
              <a:rPr lang="en-GB" dirty="0" smtClean="0"/>
              <a:t>		Only need desktop applications (Office etc) on </a:t>
            </a:r>
            <a:r>
              <a:rPr lang="en-GB" dirty="0">
                <a:solidFill>
                  <a:srgbClr val="1106E8"/>
                </a:solidFill>
              </a:rPr>
              <a:t>Application Server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b="1" dirty="0" smtClean="0">
                <a:solidFill>
                  <a:srgbClr val="107FFC"/>
                </a:solidFill>
              </a:rPr>
              <a:t>Disadvantage:</a:t>
            </a:r>
            <a:r>
              <a:rPr lang="en-GB" dirty="0"/>
              <a:t>	</a:t>
            </a:r>
            <a:r>
              <a:rPr lang="en-GB" dirty="0" smtClean="0"/>
              <a:t>May need new or upgraded hardware for the server(s)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Local Network – Centralised </a:t>
            </a:r>
            <a:r>
              <a:rPr lang="en-GB" dirty="0" smtClean="0"/>
              <a:t>Clients: 2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67873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Cradle servers installed on </a:t>
            </a:r>
            <a:r>
              <a:rPr lang="en-GB" dirty="0">
                <a:solidFill>
                  <a:srgbClr val="1106E8"/>
                </a:solidFill>
              </a:rPr>
              <a:t>Cradle Server</a:t>
            </a:r>
            <a:r>
              <a:rPr lang="en-GB" dirty="0" smtClean="0"/>
              <a:t>, Cradle clients installed on users’ computers: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Remote Users – Remote Clients	5</a:t>
            </a:r>
            <a:endParaRPr lang="en-GB" dirty="0"/>
          </a:p>
        </p:txBody>
      </p:sp>
      <p:grpSp>
        <p:nvGrpSpPr>
          <p:cNvPr id="118" name="Group 117"/>
          <p:cNvGrpSpPr/>
          <p:nvPr/>
        </p:nvGrpSpPr>
        <p:grpSpPr>
          <a:xfrm>
            <a:off x="1349999" y="1828800"/>
            <a:ext cx="6941371" cy="3673481"/>
            <a:chOff x="1349999" y="1465447"/>
            <a:chExt cx="6941371" cy="3673481"/>
          </a:xfrm>
        </p:grpSpPr>
        <p:grpSp>
          <p:nvGrpSpPr>
            <p:cNvPr id="119" name="Group 118"/>
            <p:cNvGrpSpPr/>
            <p:nvPr/>
          </p:nvGrpSpPr>
          <p:grpSpPr>
            <a:xfrm>
              <a:off x="6590101" y="4806231"/>
              <a:ext cx="1701269" cy="332697"/>
              <a:chOff x="6629400" y="4806231"/>
              <a:chExt cx="1701269" cy="332697"/>
            </a:xfrm>
          </p:grpSpPr>
          <p:sp>
            <p:nvSpPr>
              <p:cNvPr id="339" name="Rectangle 338"/>
              <p:cNvSpPr/>
              <p:nvPr/>
            </p:nvSpPr>
            <p:spPr>
              <a:xfrm>
                <a:off x="6629400" y="4806231"/>
                <a:ext cx="1701269" cy="332697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340" name="Straight Connector 339"/>
              <p:cNvCxnSpPr/>
              <p:nvPr/>
            </p:nvCxnSpPr>
            <p:spPr>
              <a:xfrm flipH="1">
                <a:off x="6662408" y="4911221"/>
                <a:ext cx="286228" cy="0"/>
              </a:xfrm>
              <a:prstGeom prst="line">
                <a:avLst/>
              </a:prstGeom>
              <a:solidFill>
                <a:srgbClr val="00CC00"/>
              </a:solidFill>
              <a:ln w="12700">
                <a:solidFill>
                  <a:srgbClr val="00C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341" name="Straight Connector 340"/>
              <p:cNvCxnSpPr/>
              <p:nvPr/>
            </p:nvCxnSpPr>
            <p:spPr>
              <a:xfrm>
                <a:off x="6662408" y="5051284"/>
                <a:ext cx="294971" cy="0"/>
              </a:xfrm>
              <a:prstGeom prst="line">
                <a:avLst/>
              </a:prstGeom>
              <a:solidFill>
                <a:srgbClr val="E60A0A"/>
              </a:solidFill>
              <a:ln w="12700">
                <a:solidFill>
                  <a:srgbClr val="107FF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342" name="TextBox 341"/>
              <p:cNvSpPr txBox="1"/>
              <p:nvPr/>
            </p:nvSpPr>
            <p:spPr>
              <a:xfrm>
                <a:off x="6987379" y="4818888"/>
                <a:ext cx="1226298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000" dirty="0" smtClean="0"/>
                  <a:t>Cradle communications</a:t>
                </a:r>
              </a:p>
              <a:p>
                <a:r>
                  <a:rPr lang="en-GB" sz="1000" dirty="0" smtClean="0"/>
                  <a:t>VPN communications</a:t>
                </a:r>
                <a:endParaRPr lang="en-GB" sz="1000" dirty="0"/>
              </a:p>
            </p:txBody>
          </p:sp>
        </p:grpSp>
        <p:grpSp>
          <p:nvGrpSpPr>
            <p:cNvPr id="120" name="Group 119"/>
            <p:cNvGrpSpPr/>
            <p:nvPr/>
          </p:nvGrpSpPr>
          <p:grpSpPr>
            <a:xfrm>
              <a:off x="1349999" y="1485120"/>
              <a:ext cx="1159500" cy="1723719"/>
              <a:chOff x="1905674" y="1485120"/>
              <a:chExt cx="1159500" cy="1723719"/>
            </a:xfrm>
          </p:grpSpPr>
          <p:grpSp>
            <p:nvGrpSpPr>
              <p:cNvPr id="330" name="Group 329"/>
              <p:cNvGrpSpPr/>
              <p:nvPr/>
            </p:nvGrpSpPr>
            <p:grpSpPr>
              <a:xfrm>
                <a:off x="1905674" y="2151836"/>
                <a:ext cx="1159500" cy="1057003"/>
                <a:chOff x="1905674" y="2151836"/>
                <a:chExt cx="1159500" cy="1057003"/>
              </a:xfrm>
            </p:grpSpPr>
            <p:pic>
              <p:nvPicPr>
                <p:cNvPr id="337" name="Picture 2" descr="D:\users\mgw\q\3sl\images\issued\Miscellaneous - From Internet\Computer Desktop 4 72dpi.jp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905674" y="2151836"/>
                  <a:ext cx="1159500" cy="105700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338" name="Picture 2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019854" y="2324100"/>
                  <a:ext cx="541186" cy="35623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grpSp>
            <p:nvGrpSpPr>
              <p:cNvPr id="331" name="Group 330"/>
              <p:cNvGrpSpPr/>
              <p:nvPr/>
            </p:nvGrpSpPr>
            <p:grpSpPr>
              <a:xfrm>
                <a:off x="1929750" y="1485120"/>
                <a:ext cx="1111349" cy="554427"/>
                <a:chOff x="1929750" y="1468392"/>
                <a:chExt cx="1111349" cy="554427"/>
              </a:xfrm>
            </p:grpSpPr>
            <p:sp>
              <p:nvSpPr>
                <p:cNvPr id="332" name="Rounded Rectangular Callout 331"/>
                <p:cNvSpPr/>
                <p:nvPr/>
              </p:nvSpPr>
              <p:spPr>
                <a:xfrm>
                  <a:off x="1929750" y="1468392"/>
                  <a:ext cx="1111349" cy="554427"/>
                </a:xfrm>
                <a:prstGeom prst="wedgeRoundRectCallout">
                  <a:avLst>
                    <a:gd name="adj1" fmla="val 34688"/>
                    <a:gd name="adj2" fmla="val 93196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grpSp>
              <p:nvGrpSpPr>
                <p:cNvPr id="333" name="Group 332"/>
                <p:cNvGrpSpPr/>
                <p:nvPr/>
              </p:nvGrpSpPr>
              <p:grpSpPr>
                <a:xfrm>
                  <a:off x="2032391" y="1599173"/>
                  <a:ext cx="905256" cy="301752"/>
                  <a:chOff x="2032391" y="1599173"/>
                  <a:chExt cx="905256" cy="301752"/>
                </a:xfrm>
              </p:grpSpPr>
              <p:pic>
                <p:nvPicPr>
                  <p:cNvPr id="334" name="Picture 333"/>
                  <p:cNvPicPr>
                    <a:picLocks noChangeAspect="1"/>
                  </p:cNvPicPr>
                  <p:nvPr/>
                </p:nvPicPr>
                <p:blipFill>
                  <a:blip r:embed="rId4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334143" y="1599173"/>
                    <a:ext cx="301752" cy="301752"/>
                  </a:xfrm>
                  <a:prstGeom prst="rect">
                    <a:avLst/>
                  </a:prstGeom>
                </p:spPr>
              </p:pic>
              <p:pic>
                <p:nvPicPr>
                  <p:cNvPr id="335" name="Picture 334"/>
                  <p:cNvPicPr>
                    <a:picLocks noChangeAspect="1"/>
                  </p:cNvPicPr>
                  <p:nvPr/>
                </p:nvPicPr>
                <p:blipFill>
                  <a:blip r:embed="rId5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032391" y="1599173"/>
                    <a:ext cx="301752" cy="301752"/>
                  </a:xfrm>
                  <a:prstGeom prst="rect">
                    <a:avLst/>
                  </a:prstGeom>
                </p:spPr>
              </p:pic>
              <p:pic>
                <p:nvPicPr>
                  <p:cNvPr id="336" name="Picture 335"/>
                  <p:cNvPicPr>
                    <a:picLocks noChangeAspect="1"/>
                  </p:cNvPicPr>
                  <p:nvPr/>
                </p:nvPicPr>
                <p:blipFill>
                  <a:blip r:embed="rId6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635895" y="1599173"/>
                    <a:ext cx="301752" cy="301752"/>
                  </a:xfrm>
                  <a:prstGeom prst="rect">
                    <a:avLst/>
                  </a:prstGeom>
                </p:spPr>
              </p:pic>
            </p:grpSp>
          </p:grpSp>
        </p:grpSp>
        <p:grpSp>
          <p:nvGrpSpPr>
            <p:cNvPr id="121" name="Group 120"/>
            <p:cNvGrpSpPr/>
            <p:nvPr/>
          </p:nvGrpSpPr>
          <p:grpSpPr>
            <a:xfrm>
              <a:off x="1398150" y="3430468"/>
              <a:ext cx="1111349" cy="1586138"/>
              <a:chOff x="1953825" y="3430468"/>
              <a:chExt cx="1111349" cy="1586138"/>
            </a:xfrm>
          </p:grpSpPr>
          <p:grpSp>
            <p:nvGrpSpPr>
              <p:cNvPr id="321" name="Group 320"/>
              <p:cNvGrpSpPr/>
              <p:nvPr/>
            </p:nvGrpSpPr>
            <p:grpSpPr>
              <a:xfrm>
                <a:off x="2024486" y="4102206"/>
                <a:ext cx="938019" cy="914400"/>
                <a:chOff x="2024486" y="4102206"/>
                <a:chExt cx="938019" cy="914400"/>
              </a:xfrm>
            </p:grpSpPr>
            <p:pic>
              <p:nvPicPr>
                <p:cNvPr id="328" name="Picture 327"/>
                <p:cNvPicPr>
                  <a:picLocks noChangeAspect="1"/>
                </p:cNvPicPr>
                <p:nvPr/>
              </p:nvPicPr>
              <p:blipFill>
                <a:blip r:embed="rId7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flipH="1">
                  <a:off x="2024486" y="4102206"/>
                  <a:ext cx="938019" cy="914400"/>
                </a:xfrm>
                <a:prstGeom prst="rect">
                  <a:avLst/>
                </a:prstGeom>
              </p:spPr>
            </p:pic>
            <p:pic>
              <p:nvPicPr>
                <p:cNvPr id="329" name="Picture 328"/>
                <p:cNvPicPr>
                  <a:picLocks noChangeAspect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21106590">
                  <a:off x="2148920" y="4189402"/>
                  <a:ext cx="490538" cy="322898"/>
                </a:xfrm>
                <a:prstGeom prst="rect">
                  <a:avLst/>
                </a:prstGeom>
              </p:spPr>
            </p:pic>
          </p:grpSp>
          <p:grpSp>
            <p:nvGrpSpPr>
              <p:cNvPr id="322" name="Group 321"/>
              <p:cNvGrpSpPr/>
              <p:nvPr/>
            </p:nvGrpSpPr>
            <p:grpSpPr>
              <a:xfrm>
                <a:off x="1953825" y="3430468"/>
                <a:ext cx="1111349" cy="554427"/>
                <a:chOff x="1929750" y="3413740"/>
                <a:chExt cx="1111349" cy="554427"/>
              </a:xfrm>
            </p:grpSpPr>
            <p:sp>
              <p:nvSpPr>
                <p:cNvPr id="323" name="Rounded Rectangular Callout 322"/>
                <p:cNvSpPr/>
                <p:nvPr/>
              </p:nvSpPr>
              <p:spPr>
                <a:xfrm>
                  <a:off x="1929750" y="3413740"/>
                  <a:ext cx="1111349" cy="554427"/>
                </a:xfrm>
                <a:prstGeom prst="wedgeRoundRectCallout">
                  <a:avLst>
                    <a:gd name="adj1" fmla="val 19498"/>
                    <a:gd name="adj2" fmla="val 180734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grpSp>
              <p:nvGrpSpPr>
                <p:cNvPr id="324" name="Group 323"/>
                <p:cNvGrpSpPr/>
                <p:nvPr/>
              </p:nvGrpSpPr>
              <p:grpSpPr>
                <a:xfrm>
                  <a:off x="2032796" y="3544521"/>
                  <a:ext cx="905256" cy="301752"/>
                  <a:chOff x="2032391" y="1599173"/>
                  <a:chExt cx="905256" cy="301752"/>
                </a:xfrm>
              </p:grpSpPr>
              <p:pic>
                <p:nvPicPr>
                  <p:cNvPr id="325" name="Picture 324"/>
                  <p:cNvPicPr>
                    <a:picLocks noChangeAspect="1"/>
                  </p:cNvPicPr>
                  <p:nvPr/>
                </p:nvPicPr>
                <p:blipFill>
                  <a:blip r:embed="rId4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334143" y="1599173"/>
                    <a:ext cx="301752" cy="301752"/>
                  </a:xfrm>
                  <a:prstGeom prst="rect">
                    <a:avLst/>
                  </a:prstGeom>
                </p:spPr>
              </p:pic>
              <p:pic>
                <p:nvPicPr>
                  <p:cNvPr id="326" name="Picture 325"/>
                  <p:cNvPicPr>
                    <a:picLocks noChangeAspect="1"/>
                  </p:cNvPicPr>
                  <p:nvPr/>
                </p:nvPicPr>
                <p:blipFill>
                  <a:blip r:embed="rId5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032391" y="1599173"/>
                    <a:ext cx="301752" cy="301752"/>
                  </a:xfrm>
                  <a:prstGeom prst="rect">
                    <a:avLst/>
                  </a:prstGeom>
                </p:spPr>
              </p:pic>
              <p:pic>
                <p:nvPicPr>
                  <p:cNvPr id="327" name="Picture 326"/>
                  <p:cNvPicPr>
                    <a:picLocks noChangeAspect="1"/>
                  </p:cNvPicPr>
                  <p:nvPr/>
                </p:nvPicPr>
                <p:blipFill>
                  <a:blip r:embed="rId6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635895" y="1599173"/>
                    <a:ext cx="301752" cy="301752"/>
                  </a:xfrm>
                  <a:prstGeom prst="rect">
                    <a:avLst/>
                  </a:prstGeom>
                </p:spPr>
              </p:pic>
            </p:grpSp>
          </p:grpSp>
        </p:grpSp>
        <p:cxnSp>
          <p:nvCxnSpPr>
            <p:cNvPr id="122" name="Straight Connector 121"/>
            <p:cNvCxnSpPr/>
            <p:nvPr/>
          </p:nvCxnSpPr>
          <p:spPr>
            <a:xfrm flipV="1">
              <a:off x="5030738" y="3571286"/>
              <a:ext cx="1828800" cy="445293"/>
            </a:xfrm>
            <a:prstGeom prst="line">
              <a:avLst/>
            </a:prstGeom>
            <a:solidFill>
              <a:srgbClr val="E60A0A"/>
            </a:solidFill>
            <a:ln w="88900" cap="rnd">
              <a:solidFill>
                <a:srgbClr val="107FF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>
              <a:off x="5035136" y="2772522"/>
              <a:ext cx="1849925" cy="555037"/>
            </a:xfrm>
            <a:prstGeom prst="line">
              <a:avLst/>
            </a:prstGeom>
            <a:solidFill>
              <a:srgbClr val="00CC00"/>
            </a:solidFill>
            <a:ln w="12700"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flipV="1">
              <a:off x="5011688" y="3561249"/>
              <a:ext cx="1873373" cy="455330"/>
            </a:xfrm>
            <a:prstGeom prst="line">
              <a:avLst/>
            </a:prstGeom>
            <a:solidFill>
              <a:srgbClr val="00CC00"/>
            </a:solidFill>
            <a:ln w="12700"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grpSp>
          <p:nvGrpSpPr>
            <p:cNvPr id="125" name="Group 124"/>
            <p:cNvGrpSpPr/>
            <p:nvPr/>
          </p:nvGrpSpPr>
          <p:grpSpPr>
            <a:xfrm>
              <a:off x="6146877" y="1465447"/>
              <a:ext cx="1700045" cy="2570095"/>
              <a:chOff x="6146877" y="1465447"/>
              <a:chExt cx="1700045" cy="2570095"/>
            </a:xfrm>
          </p:grpSpPr>
          <p:sp>
            <p:nvSpPr>
              <p:cNvPr id="305" name="TextBox 304"/>
              <p:cNvSpPr txBox="1"/>
              <p:nvPr/>
            </p:nvSpPr>
            <p:spPr>
              <a:xfrm>
                <a:off x="6816194" y="3850876"/>
                <a:ext cx="831959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200" dirty="0">
                    <a:solidFill>
                      <a:srgbClr val="1106E8"/>
                    </a:solidFill>
                  </a:rPr>
                  <a:t>Cradle Server</a:t>
                </a:r>
              </a:p>
            </p:txBody>
          </p:sp>
          <p:pic>
            <p:nvPicPr>
              <p:cNvPr id="307" name="Picture 306"/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882012" y="2247560"/>
                <a:ext cx="700324" cy="1538094"/>
              </a:xfrm>
              <a:prstGeom prst="rect">
                <a:avLst/>
              </a:prstGeom>
            </p:spPr>
          </p:pic>
          <p:grpSp>
            <p:nvGrpSpPr>
              <p:cNvPr id="309" name="Group 308"/>
              <p:cNvGrpSpPr/>
              <p:nvPr/>
            </p:nvGrpSpPr>
            <p:grpSpPr>
              <a:xfrm>
                <a:off x="6146877" y="2156008"/>
                <a:ext cx="533398" cy="472799"/>
                <a:chOff x="3557736" y="2158954"/>
                <a:chExt cx="533398" cy="472799"/>
              </a:xfrm>
            </p:grpSpPr>
            <p:sp>
              <p:nvSpPr>
                <p:cNvPr id="319" name="Rounded Rectangular Callout 318"/>
                <p:cNvSpPr/>
                <p:nvPr/>
              </p:nvSpPr>
              <p:spPr>
                <a:xfrm>
                  <a:off x="3557736" y="2158954"/>
                  <a:ext cx="533398" cy="472799"/>
                </a:xfrm>
                <a:prstGeom prst="wedgeRoundRectCallout">
                  <a:avLst>
                    <a:gd name="adj1" fmla="val 110656"/>
                    <a:gd name="adj2" fmla="val 40358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pic>
              <p:nvPicPr>
                <p:cNvPr id="320" name="Picture 319"/>
                <p:cNvPicPr>
                  <a:picLocks noChangeAspect="1"/>
                </p:cNvPicPr>
                <p:nvPr/>
              </p:nvPicPr>
              <p:blipFill>
                <a:blip r:embed="rId10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672035" y="2253554"/>
                  <a:ext cx="301752" cy="301752"/>
                </a:xfrm>
                <a:prstGeom prst="rect">
                  <a:avLst/>
                </a:prstGeom>
              </p:spPr>
            </p:pic>
          </p:grpSp>
          <p:grpSp>
            <p:nvGrpSpPr>
              <p:cNvPr id="310" name="Group 309"/>
              <p:cNvGrpSpPr/>
              <p:nvPr/>
            </p:nvGrpSpPr>
            <p:grpSpPr>
              <a:xfrm>
                <a:off x="6470860" y="1465447"/>
                <a:ext cx="1376062" cy="621130"/>
                <a:chOff x="4635661" y="1463041"/>
                <a:chExt cx="1376062" cy="621130"/>
              </a:xfrm>
            </p:grpSpPr>
            <p:sp>
              <p:nvSpPr>
                <p:cNvPr id="311" name="Rounded Rectangular Callout 310"/>
                <p:cNvSpPr/>
                <p:nvPr/>
              </p:nvSpPr>
              <p:spPr>
                <a:xfrm>
                  <a:off x="4635661" y="1463041"/>
                  <a:ext cx="1376062" cy="621130"/>
                </a:xfrm>
                <a:prstGeom prst="wedgeRoundRectCallout">
                  <a:avLst>
                    <a:gd name="adj1" fmla="val 7495"/>
                    <a:gd name="adj2" fmla="val 108650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grpSp>
              <p:nvGrpSpPr>
                <p:cNvPr id="312" name="Group 311"/>
                <p:cNvGrpSpPr/>
                <p:nvPr/>
              </p:nvGrpSpPr>
              <p:grpSpPr>
                <a:xfrm>
                  <a:off x="4743009" y="1558311"/>
                  <a:ext cx="1138168" cy="430591"/>
                  <a:chOff x="4860566" y="2064958"/>
                  <a:chExt cx="1138168" cy="430591"/>
                </a:xfrm>
              </p:grpSpPr>
              <p:sp>
                <p:nvSpPr>
                  <p:cNvPr id="313" name="Oval 312"/>
                  <p:cNvSpPr/>
                  <p:nvPr/>
                </p:nvSpPr>
                <p:spPr>
                  <a:xfrm>
                    <a:off x="5169405" y="2064959"/>
                    <a:ext cx="405007" cy="407237"/>
                  </a:xfrm>
                  <a:prstGeom prst="ellipse">
                    <a:avLst/>
                  </a:prstGeom>
                  <a:solidFill>
                    <a:srgbClr val="107FFC"/>
                  </a:solidFill>
                  <a:ln w="12700">
                    <a:solidFill>
                      <a:srgbClr val="107FFC"/>
                    </a:solidFill>
                  </a:ln>
                  <a:scene3d>
                    <a:camera prst="orthographicFront"/>
                    <a:lightRig rig="threePt" dir="t"/>
                  </a:scene3d>
                  <a:sp3d>
                    <a:bevelT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r>
                      <a:rPr lang="en-GB" sz="1100" b="1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CDS</a:t>
                    </a:r>
                    <a:endParaRPr lang="en-GB" b="1" dirty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p:txBody>
              </p:sp>
              <p:sp>
                <p:nvSpPr>
                  <p:cNvPr id="314" name="Oval 313"/>
                  <p:cNvSpPr/>
                  <p:nvPr/>
                </p:nvSpPr>
                <p:spPr>
                  <a:xfrm>
                    <a:off x="5593727" y="2064959"/>
                    <a:ext cx="405007" cy="407237"/>
                  </a:xfrm>
                  <a:prstGeom prst="ellipse">
                    <a:avLst/>
                  </a:prstGeom>
                  <a:solidFill>
                    <a:srgbClr val="107FFC"/>
                  </a:solidFill>
                  <a:ln w="12700">
                    <a:solidFill>
                      <a:srgbClr val="107FFC"/>
                    </a:solidFill>
                  </a:ln>
                  <a:scene3d>
                    <a:camera prst="orthographicFront"/>
                    <a:lightRig rig="threePt" dir="t"/>
                  </a:scene3d>
                  <a:sp3d>
                    <a:bevelT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r>
                      <a:rPr lang="en-GB" sz="1100" b="1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CWS</a:t>
                    </a:r>
                    <a:endParaRPr lang="en-GB" b="1" dirty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p:txBody>
              </p:sp>
              <p:grpSp>
                <p:nvGrpSpPr>
                  <p:cNvPr id="315" name="Group 314"/>
                  <p:cNvGrpSpPr>
                    <a:grpSpLocks noChangeAspect="1"/>
                  </p:cNvGrpSpPr>
                  <p:nvPr/>
                </p:nvGrpSpPr>
                <p:grpSpPr>
                  <a:xfrm>
                    <a:off x="4860566" y="2064958"/>
                    <a:ext cx="311552" cy="430591"/>
                    <a:chOff x="5740224" y="3164935"/>
                    <a:chExt cx="1143000" cy="1579723"/>
                  </a:xfrm>
                </p:grpSpPr>
                <p:pic>
                  <p:nvPicPr>
                    <p:cNvPr id="316" name="Picture 315"/>
                    <p:cNvPicPr>
                      <a:picLocks noChangeAspect="1"/>
                    </p:cNvPicPr>
                    <p:nvPr/>
                  </p:nvPicPr>
                  <p:blipFill>
                    <a:blip r:embed="rId11" cstate="print">
                      <a:extLst>
                        <a:ext uri="{28A0092B-C50C-407E-A947-70E740481C1C}">
                          <a14:useLocalDpi xmlns=""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5740224" y="3164935"/>
                      <a:ext cx="838200" cy="838200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317" name="Picture 316"/>
                    <p:cNvPicPr>
                      <a:picLocks noChangeAspect="1"/>
                    </p:cNvPicPr>
                    <p:nvPr/>
                  </p:nvPicPr>
                  <p:blipFill>
                    <a:blip r:embed="rId11" cstate="print">
                      <a:extLst>
                        <a:ext uri="{28A0092B-C50C-407E-A947-70E740481C1C}">
                          <a14:useLocalDpi xmlns=""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6045024" y="3440241"/>
                      <a:ext cx="838200" cy="838200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318" name="Picture 317"/>
                    <p:cNvPicPr>
                      <a:picLocks noChangeAspect="1"/>
                    </p:cNvPicPr>
                    <p:nvPr/>
                  </p:nvPicPr>
                  <p:blipFill>
                    <a:blip r:embed="rId11" cstate="print">
                      <a:extLst>
                        <a:ext uri="{28A0092B-C50C-407E-A947-70E740481C1C}">
                          <a14:useLocalDpi xmlns=""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5757222" y="3906458"/>
                      <a:ext cx="838200" cy="838200"/>
                    </a:xfrm>
                    <a:prstGeom prst="rect">
                      <a:avLst/>
                    </a:prstGeom>
                  </p:spPr>
                </p:pic>
              </p:grpSp>
            </p:grpSp>
          </p:grpSp>
        </p:grpSp>
        <p:grpSp>
          <p:nvGrpSpPr>
            <p:cNvPr id="126" name="Group 125"/>
            <p:cNvGrpSpPr/>
            <p:nvPr/>
          </p:nvGrpSpPr>
          <p:grpSpPr>
            <a:xfrm>
              <a:off x="3359025" y="3697762"/>
              <a:ext cx="1676111" cy="1168632"/>
              <a:chOff x="3359025" y="3697762"/>
              <a:chExt cx="1676111" cy="1168632"/>
            </a:xfrm>
          </p:grpSpPr>
          <p:grpSp>
            <p:nvGrpSpPr>
              <p:cNvPr id="217" name="Group 216"/>
              <p:cNvGrpSpPr/>
              <p:nvPr/>
            </p:nvGrpSpPr>
            <p:grpSpPr>
              <a:xfrm>
                <a:off x="3359025" y="3697762"/>
                <a:ext cx="1676111" cy="1030887"/>
                <a:chOff x="382170" y="2990850"/>
                <a:chExt cx="3809710" cy="2343150"/>
              </a:xfrm>
              <a:scene3d>
                <a:camera prst="perspectiveContrastingLeftFacing" fov="3300000">
                  <a:rot lat="924000" lon="3000000" rev="0"/>
                </a:camera>
                <a:lightRig rig="threePt" dir="t"/>
              </a:scene3d>
            </p:grpSpPr>
            <p:grpSp>
              <p:nvGrpSpPr>
                <p:cNvPr id="258" name="Group 257"/>
                <p:cNvGrpSpPr/>
                <p:nvPr/>
              </p:nvGrpSpPr>
              <p:grpSpPr>
                <a:xfrm>
                  <a:off x="382170" y="3933824"/>
                  <a:ext cx="3809710" cy="457200"/>
                  <a:chOff x="380706" y="4038600"/>
                  <a:chExt cx="3809710" cy="457200"/>
                </a:xfrm>
              </p:grpSpPr>
              <p:sp>
                <p:nvSpPr>
                  <p:cNvPr id="301" name="Rectangle 300"/>
                  <p:cNvSpPr/>
                  <p:nvPr/>
                </p:nvSpPr>
                <p:spPr>
                  <a:xfrm>
                    <a:off x="2667001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302" name="Rectangle 301"/>
                  <p:cNvSpPr/>
                  <p:nvPr/>
                </p:nvSpPr>
                <p:spPr>
                  <a:xfrm>
                    <a:off x="3428416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303" name="Rectangle 302"/>
                  <p:cNvSpPr/>
                  <p:nvPr/>
                </p:nvSpPr>
                <p:spPr>
                  <a:xfrm>
                    <a:off x="380706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304" name="Rectangle 303"/>
                  <p:cNvSpPr/>
                  <p:nvPr/>
                </p:nvSpPr>
                <p:spPr>
                  <a:xfrm>
                    <a:off x="1143000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</p:grpSp>
            <p:grpSp>
              <p:nvGrpSpPr>
                <p:cNvPr id="273" name="Group 272"/>
                <p:cNvGrpSpPr/>
                <p:nvPr/>
              </p:nvGrpSpPr>
              <p:grpSpPr>
                <a:xfrm>
                  <a:off x="382171" y="4405311"/>
                  <a:ext cx="3809709" cy="457200"/>
                  <a:chOff x="380706" y="4553811"/>
                  <a:chExt cx="3809709" cy="457200"/>
                </a:xfrm>
              </p:grpSpPr>
              <p:sp>
                <p:nvSpPr>
                  <p:cNvPr id="295" name="Rectangle 294"/>
                  <p:cNvSpPr/>
                  <p:nvPr/>
                </p:nvSpPr>
                <p:spPr>
                  <a:xfrm>
                    <a:off x="1524000" y="4553811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296" name="Rectangle 295"/>
                  <p:cNvSpPr/>
                  <p:nvPr/>
                </p:nvSpPr>
                <p:spPr>
                  <a:xfrm>
                    <a:off x="2286000" y="4553811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297" name="Rectangle 296"/>
                  <p:cNvSpPr/>
                  <p:nvPr/>
                </p:nvSpPr>
                <p:spPr>
                  <a:xfrm>
                    <a:off x="3048000" y="4553811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298" name="Rectangle 297"/>
                  <p:cNvSpPr/>
                  <p:nvPr/>
                </p:nvSpPr>
                <p:spPr>
                  <a:xfrm>
                    <a:off x="380706" y="4553811"/>
                    <a:ext cx="381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299" name="Rectangle 298"/>
                  <p:cNvSpPr/>
                  <p:nvPr/>
                </p:nvSpPr>
                <p:spPr>
                  <a:xfrm>
                    <a:off x="762000" y="4553811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300" name="Rectangle 299"/>
                  <p:cNvSpPr/>
                  <p:nvPr/>
                </p:nvSpPr>
                <p:spPr>
                  <a:xfrm>
                    <a:off x="3810878" y="4553811"/>
                    <a:ext cx="379537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</p:grpSp>
            <p:grpSp>
              <p:nvGrpSpPr>
                <p:cNvPr id="276" name="Group 275"/>
                <p:cNvGrpSpPr/>
                <p:nvPr/>
              </p:nvGrpSpPr>
              <p:grpSpPr>
                <a:xfrm>
                  <a:off x="382170" y="2990850"/>
                  <a:ext cx="3809710" cy="457200"/>
                  <a:chOff x="380706" y="4038600"/>
                  <a:chExt cx="3809710" cy="457200"/>
                </a:xfrm>
              </p:grpSpPr>
              <p:sp>
                <p:nvSpPr>
                  <p:cNvPr id="290" name="Rectangle 289"/>
                  <p:cNvSpPr/>
                  <p:nvPr/>
                </p:nvSpPr>
                <p:spPr>
                  <a:xfrm>
                    <a:off x="1905001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291" name="Rectangle 290"/>
                  <p:cNvSpPr/>
                  <p:nvPr/>
                </p:nvSpPr>
                <p:spPr>
                  <a:xfrm>
                    <a:off x="2667001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292" name="Rectangle 291"/>
                  <p:cNvSpPr/>
                  <p:nvPr/>
                </p:nvSpPr>
                <p:spPr>
                  <a:xfrm>
                    <a:off x="3428416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293" name="Rectangle 292"/>
                  <p:cNvSpPr/>
                  <p:nvPr/>
                </p:nvSpPr>
                <p:spPr>
                  <a:xfrm>
                    <a:off x="380706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294" name="Rectangle 293"/>
                  <p:cNvSpPr/>
                  <p:nvPr/>
                </p:nvSpPr>
                <p:spPr>
                  <a:xfrm>
                    <a:off x="1143000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</p:grpSp>
            <p:grpSp>
              <p:nvGrpSpPr>
                <p:cNvPr id="277" name="Group 276"/>
                <p:cNvGrpSpPr/>
                <p:nvPr/>
              </p:nvGrpSpPr>
              <p:grpSpPr>
                <a:xfrm>
                  <a:off x="382171" y="3462337"/>
                  <a:ext cx="3809709" cy="457200"/>
                  <a:chOff x="380706" y="4553811"/>
                  <a:chExt cx="3809709" cy="457200"/>
                </a:xfrm>
              </p:grpSpPr>
              <p:sp>
                <p:nvSpPr>
                  <p:cNvPr id="284" name="Rectangle 283"/>
                  <p:cNvSpPr/>
                  <p:nvPr/>
                </p:nvSpPr>
                <p:spPr>
                  <a:xfrm>
                    <a:off x="1524000" y="4553811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285" name="Rectangle 284"/>
                  <p:cNvSpPr/>
                  <p:nvPr/>
                </p:nvSpPr>
                <p:spPr>
                  <a:xfrm>
                    <a:off x="2286000" y="4553811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286" name="Rectangle 285"/>
                  <p:cNvSpPr/>
                  <p:nvPr/>
                </p:nvSpPr>
                <p:spPr>
                  <a:xfrm>
                    <a:off x="3048000" y="4553811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287" name="Rectangle 286"/>
                  <p:cNvSpPr/>
                  <p:nvPr/>
                </p:nvSpPr>
                <p:spPr>
                  <a:xfrm>
                    <a:off x="380706" y="4553811"/>
                    <a:ext cx="381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288" name="Rectangle 287"/>
                  <p:cNvSpPr/>
                  <p:nvPr/>
                </p:nvSpPr>
                <p:spPr>
                  <a:xfrm>
                    <a:off x="762000" y="4553811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289" name="Rectangle 288"/>
                  <p:cNvSpPr/>
                  <p:nvPr/>
                </p:nvSpPr>
                <p:spPr>
                  <a:xfrm>
                    <a:off x="3810878" y="4553811"/>
                    <a:ext cx="379537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</p:grpSp>
            <p:grpSp>
              <p:nvGrpSpPr>
                <p:cNvPr id="278" name="Group 277"/>
                <p:cNvGrpSpPr/>
                <p:nvPr/>
              </p:nvGrpSpPr>
              <p:grpSpPr>
                <a:xfrm>
                  <a:off x="382170" y="4876800"/>
                  <a:ext cx="3809710" cy="457200"/>
                  <a:chOff x="380706" y="4038600"/>
                  <a:chExt cx="3809710" cy="457200"/>
                </a:xfrm>
              </p:grpSpPr>
              <p:sp>
                <p:nvSpPr>
                  <p:cNvPr id="279" name="Rectangle 278"/>
                  <p:cNvSpPr/>
                  <p:nvPr/>
                </p:nvSpPr>
                <p:spPr>
                  <a:xfrm>
                    <a:off x="1905001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280" name="Rectangle 279"/>
                  <p:cNvSpPr/>
                  <p:nvPr/>
                </p:nvSpPr>
                <p:spPr>
                  <a:xfrm>
                    <a:off x="2667001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281" name="Rectangle 280"/>
                  <p:cNvSpPr/>
                  <p:nvPr/>
                </p:nvSpPr>
                <p:spPr>
                  <a:xfrm>
                    <a:off x="3428416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282" name="Rectangle 281"/>
                  <p:cNvSpPr/>
                  <p:nvPr/>
                </p:nvSpPr>
                <p:spPr>
                  <a:xfrm>
                    <a:off x="380706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283" name="Rectangle 282"/>
                  <p:cNvSpPr/>
                  <p:nvPr/>
                </p:nvSpPr>
                <p:spPr>
                  <a:xfrm>
                    <a:off x="1143000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</p:grpSp>
          </p:grpSp>
          <p:sp>
            <p:nvSpPr>
              <p:cNvPr id="218" name="TextBox 217"/>
              <p:cNvSpPr txBox="1"/>
              <p:nvPr/>
            </p:nvSpPr>
            <p:spPr>
              <a:xfrm>
                <a:off x="3710574" y="4681728"/>
                <a:ext cx="485967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200" dirty="0" smtClean="0"/>
                  <a:t>Firewall</a:t>
                </a:r>
              </a:p>
            </p:txBody>
          </p:sp>
        </p:grpSp>
        <p:grpSp>
          <p:nvGrpSpPr>
            <p:cNvPr id="127" name="Group 126"/>
            <p:cNvGrpSpPr/>
            <p:nvPr/>
          </p:nvGrpSpPr>
          <p:grpSpPr>
            <a:xfrm>
              <a:off x="3359025" y="2128192"/>
              <a:ext cx="1676111" cy="1172980"/>
              <a:chOff x="3359025" y="2128192"/>
              <a:chExt cx="1676111" cy="1172980"/>
            </a:xfrm>
          </p:grpSpPr>
          <p:grpSp>
            <p:nvGrpSpPr>
              <p:cNvPr id="136" name="Group 135"/>
              <p:cNvGrpSpPr/>
              <p:nvPr/>
            </p:nvGrpSpPr>
            <p:grpSpPr>
              <a:xfrm>
                <a:off x="3359025" y="2128192"/>
                <a:ext cx="1676111" cy="1030887"/>
                <a:chOff x="382170" y="2990850"/>
                <a:chExt cx="3809710" cy="2343150"/>
              </a:xfrm>
              <a:scene3d>
                <a:camera prst="perspectiveContrastingLeftFacing" fov="3300000">
                  <a:rot lat="924000" lon="3000000" rev="0"/>
                </a:camera>
                <a:lightRig rig="threePt" dir="t"/>
              </a:scene3d>
            </p:grpSpPr>
            <p:grpSp>
              <p:nvGrpSpPr>
                <p:cNvPr id="138" name="Group 137"/>
                <p:cNvGrpSpPr/>
                <p:nvPr/>
              </p:nvGrpSpPr>
              <p:grpSpPr>
                <a:xfrm>
                  <a:off x="382170" y="3933824"/>
                  <a:ext cx="3809710" cy="457200"/>
                  <a:chOff x="380706" y="4038600"/>
                  <a:chExt cx="3809710" cy="457200"/>
                </a:xfrm>
              </p:grpSpPr>
              <p:sp>
                <p:nvSpPr>
                  <p:cNvPr id="209" name="Rectangle 208"/>
                  <p:cNvSpPr/>
                  <p:nvPr/>
                </p:nvSpPr>
                <p:spPr>
                  <a:xfrm>
                    <a:off x="2667001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210" name="Rectangle 209"/>
                  <p:cNvSpPr/>
                  <p:nvPr/>
                </p:nvSpPr>
                <p:spPr>
                  <a:xfrm>
                    <a:off x="3428416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211" name="Rectangle 210"/>
                  <p:cNvSpPr/>
                  <p:nvPr/>
                </p:nvSpPr>
                <p:spPr>
                  <a:xfrm>
                    <a:off x="380706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216" name="Rectangle 215"/>
                  <p:cNvSpPr/>
                  <p:nvPr/>
                </p:nvSpPr>
                <p:spPr>
                  <a:xfrm>
                    <a:off x="1143000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</p:grpSp>
            <p:grpSp>
              <p:nvGrpSpPr>
                <p:cNvPr id="139" name="Group 138"/>
                <p:cNvGrpSpPr/>
                <p:nvPr/>
              </p:nvGrpSpPr>
              <p:grpSpPr>
                <a:xfrm>
                  <a:off x="382171" y="4405311"/>
                  <a:ext cx="3809709" cy="457200"/>
                  <a:chOff x="380706" y="4553811"/>
                  <a:chExt cx="3809709" cy="457200"/>
                </a:xfrm>
              </p:grpSpPr>
              <p:sp>
                <p:nvSpPr>
                  <p:cNvPr id="161" name="Rectangle 160"/>
                  <p:cNvSpPr/>
                  <p:nvPr/>
                </p:nvSpPr>
                <p:spPr>
                  <a:xfrm>
                    <a:off x="1524000" y="4553811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162" name="Rectangle 161"/>
                  <p:cNvSpPr/>
                  <p:nvPr/>
                </p:nvSpPr>
                <p:spPr>
                  <a:xfrm>
                    <a:off x="2286000" y="4553811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163" name="Rectangle 162"/>
                  <p:cNvSpPr/>
                  <p:nvPr/>
                </p:nvSpPr>
                <p:spPr>
                  <a:xfrm>
                    <a:off x="3048000" y="4553811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164" name="Rectangle 163"/>
                  <p:cNvSpPr/>
                  <p:nvPr/>
                </p:nvSpPr>
                <p:spPr>
                  <a:xfrm>
                    <a:off x="380706" y="4553811"/>
                    <a:ext cx="381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166" name="Rectangle 165"/>
                  <p:cNvSpPr/>
                  <p:nvPr/>
                </p:nvSpPr>
                <p:spPr>
                  <a:xfrm>
                    <a:off x="762000" y="4553811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186" name="Rectangle 185"/>
                  <p:cNvSpPr/>
                  <p:nvPr/>
                </p:nvSpPr>
                <p:spPr>
                  <a:xfrm>
                    <a:off x="3810878" y="4553811"/>
                    <a:ext cx="379537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</p:grpSp>
            <p:grpSp>
              <p:nvGrpSpPr>
                <p:cNvPr id="140" name="Group 139"/>
                <p:cNvGrpSpPr/>
                <p:nvPr/>
              </p:nvGrpSpPr>
              <p:grpSpPr>
                <a:xfrm>
                  <a:off x="382170" y="2990850"/>
                  <a:ext cx="3809710" cy="457200"/>
                  <a:chOff x="380706" y="4038600"/>
                  <a:chExt cx="3809710" cy="457200"/>
                </a:xfrm>
              </p:grpSpPr>
              <p:sp>
                <p:nvSpPr>
                  <p:cNvPr id="154" name="Rectangle 153"/>
                  <p:cNvSpPr/>
                  <p:nvPr/>
                </p:nvSpPr>
                <p:spPr>
                  <a:xfrm>
                    <a:off x="1905001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155" name="Rectangle 154"/>
                  <p:cNvSpPr/>
                  <p:nvPr/>
                </p:nvSpPr>
                <p:spPr>
                  <a:xfrm>
                    <a:off x="2667001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158" name="Rectangle 157"/>
                  <p:cNvSpPr/>
                  <p:nvPr/>
                </p:nvSpPr>
                <p:spPr>
                  <a:xfrm>
                    <a:off x="3428416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159" name="Rectangle 158"/>
                  <p:cNvSpPr/>
                  <p:nvPr/>
                </p:nvSpPr>
                <p:spPr>
                  <a:xfrm>
                    <a:off x="380706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160" name="Rectangle 159"/>
                  <p:cNvSpPr/>
                  <p:nvPr/>
                </p:nvSpPr>
                <p:spPr>
                  <a:xfrm>
                    <a:off x="1143000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</p:grpSp>
            <p:grpSp>
              <p:nvGrpSpPr>
                <p:cNvPr id="141" name="Group 140"/>
                <p:cNvGrpSpPr/>
                <p:nvPr/>
              </p:nvGrpSpPr>
              <p:grpSpPr>
                <a:xfrm>
                  <a:off x="382171" y="3462337"/>
                  <a:ext cx="3809709" cy="457200"/>
                  <a:chOff x="380706" y="4553811"/>
                  <a:chExt cx="3809709" cy="457200"/>
                </a:xfrm>
              </p:grpSpPr>
              <p:sp>
                <p:nvSpPr>
                  <p:cNvPr id="148" name="Rectangle 147"/>
                  <p:cNvSpPr/>
                  <p:nvPr/>
                </p:nvSpPr>
                <p:spPr>
                  <a:xfrm>
                    <a:off x="1524000" y="4553811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149" name="Rectangle 148"/>
                  <p:cNvSpPr/>
                  <p:nvPr/>
                </p:nvSpPr>
                <p:spPr>
                  <a:xfrm>
                    <a:off x="2286000" y="4553811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150" name="Rectangle 149"/>
                  <p:cNvSpPr/>
                  <p:nvPr/>
                </p:nvSpPr>
                <p:spPr>
                  <a:xfrm>
                    <a:off x="3048000" y="4553811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151" name="Rectangle 150"/>
                  <p:cNvSpPr/>
                  <p:nvPr/>
                </p:nvSpPr>
                <p:spPr>
                  <a:xfrm>
                    <a:off x="380706" y="4553811"/>
                    <a:ext cx="381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152" name="Rectangle 151"/>
                  <p:cNvSpPr/>
                  <p:nvPr/>
                </p:nvSpPr>
                <p:spPr>
                  <a:xfrm>
                    <a:off x="762000" y="4553811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153" name="Rectangle 152"/>
                  <p:cNvSpPr/>
                  <p:nvPr/>
                </p:nvSpPr>
                <p:spPr>
                  <a:xfrm>
                    <a:off x="3810878" y="4553811"/>
                    <a:ext cx="379537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</p:grpSp>
            <p:grpSp>
              <p:nvGrpSpPr>
                <p:cNvPr id="142" name="Group 141"/>
                <p:cNvGrpSpPr/>
                <p:nvPr/>
              </p:nvGrpSpPr>
              <p:grpSpPr>
                <a:xfrm>
                  <a:off x="382170" y="4876800"/>
                  <a:ext cx="3809710" cy="457200"/>
                  <a:chOff x="380706" y="4038600"/>
                  <a:chExt cx="3809710" cy="457200"/>
                </a:xfrm>
              </p:grpSpPr>
              <p:sp>
                <p:nvSpPr>
                  <p:cNvPr id="143" name="Rectangle 142"/>
                  <p:cNvSpPr/>
                  <p:nvPr/>
                </p:nvSpPr>
                <p:spPr>
                  <a:xfrm>
                    <a:off x="1905001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144" name="Rectangle 143"/>
                  <p:cNvSpPr/>
                  <p:nvPr/>
                </p:nvSpPr>
                <p:spPr>
                  <a:xfrm>
                    <a:off x="2667001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145" name="Rectangle 144"/>
                  <p:cNvSpPr/>
                  <p:nvPr/>
                </p:nvSpPr>
                <p:spPr>
                  <a:xfrm>
                    <a:off x="3428416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146" name="Rectangle 145"/>
                  <p:cNvSpPr/>
                  <p:nvPr/>
                </p:nvSpPr>
                <p:spPr>
                  <a:xfrm>
                    <a:off x="380706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147" name="Rectangle 146"/>
                  <p:cNvSpPr/>
                  <p:nvPr/>
                </p:nvSpPr>
                <p:spPr>
                  <a:xfrm>
                    <a:off x="1143000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</p:grpSp>
          </p:grpSp>
          <p:sp>
            <p:nvSpPr>
              <p:cNvPr id="137" name="TextBox 136"/>
              <p:cNvSpPr txBox="1"/>
              <p:nvPr/>
            </p:nvSpPr>
            <p:spPr>
              <a:xfrm>
                <a:off x="3710574" y="3116506"/>
                <a:ext cx="485967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200" dirty="0" smtClean="0"/>
                  <a:t>Firewall</a:t>
                </a:r>
              </a:p>
            </p:txBody>
          </p:sp>
        </p:grpSp>
        <p:cxnSp>
          <p:nvCxnSpPr>
            <p:cNvPr id="128" name="Straight Connector 127"/>
            <p:cNvCxnSpPr/>
            <p:nvPr/>
          </p:nvCxnSpPr>
          <p:spPr>
            <a:xfrm flipV="1">
              <a:off x="2391507" y="2600640"/>
              <a:ext cx="1929618" cy="0"/>
            </a:xfrm>
            <a:prstGeom prst="line">
              <a:avLst/>
            </a:prstGeom>
            <a:solidFill>
              <a:srgbClr val="00CC00"/>
            </a:solidFill>
            <a:ln w="12700"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 flipV="1">
              <a:off x="2442319" y="4185648"/>
              <a:ext cx="1833562" cy="538752"/>
            </a:xfrm>
            <a:prstGeom prst="line">
              <a:avLst/>
            </a:prstGeom>
            <a:solidFill>
              <a:srgbClr val="E60A0A"/>
            </a:solidFill>
            <a:ln w="88900" cap="rnd">
              <a:solidFill>
                <a:srgbClr val="107FF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 flipH="1">
              <a:off x="2391507" y="4175358"/>
              <a:ext cx="1929618" cy="565454"/>
            </a:xfrm>
            <a:prstGeom prst="line">
              <a:avLst/>
            </a:prstGeom>
            <a:solidFill>
              <a:srgbClr val="00CC00"/>
            </a:solidFill>
            <a:ln w="12700"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</p:spTree>
    <p:extLst>
      <p:ext uri="{BB962C8B-B14F-4D97-AF65-F5344CB8AC3E}">
        <p14:creationId xmlns="" xmlns:p14="http://schemas.microsoft.com/office/powerpoint/2010/main" val="3035503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you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layout</Template>
  <TotalTime>387</TotalTime>
  <Words>586</Words>
  <Application>Microsoft Office PowerPoint</Application>
  <PresentationFormat>On-screen Show (4:3)</PresentationFormat>
  <Paragraphs>188</Paragraphs>
  <Slides>17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layout</vt:lpstr>
      <vt:lpstr>Cradle Installation</vt:lpstr>
      <vt:lpstr>Contents</vt:lpstr>
      <vt:lpstr>Software Components 1</vt:lpstr>
      <vt:lpstr>Single-User Installation 2</vt:lpstr>
      <vt:lpstr>Local Network – Local Clients 3</vt:lpstr>
      <vt:lpstr>Local Network – Local Clients: 2</vt:lpstr>
      <vt:lpstr>Local Network – Centralised Clients 4</vt:lpstr>
      <vt:lpstr>Local Network – Centralised Clients: 2</vt:lpstr>
      <vt:lpstr>Remote Users – Remote Clients 5</vt:lpstr>
      <vt:lpstr>Remote Users – Remote Clients: 2</vt:lpstr>
      <vt:lpstr>Remote Users – Centralised Clients 6</vt:lpstr>
      <vt:lpstr>Remote Users – Centralised Clients: 2</vt:lpstr>
      <vt:lpstr>Direct Web Connections 7</vt:lpstr>
      <vt:lpstr>Direct Web Connections: 2</vt:lpstr>
      <vt:lpstr>Using Proxy Servers 8</vt:lpstr>
      <vt:lpstr>Direct Web Connections: 2</vt:lpstr>
      <vt:lpstr>Slide 16</vt:lpstr>
    </vt:vector>
  </TitlesOfParts>
  <Company>Structured Software Systems Ltd.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Notes for using this template (delete slide once read)</dc:title>
  <dc:creator>Mark G. Walker</dc:creator>
  <cp:lastModifiedBy>Jan Lamb</cp:lastModifiedBy>
  <cp:revision>17</cp:revision>
  <dcterms:created xsi:type="dcterms:W3CDTF">2015-10-09T20:40:34Z</dcterms:created>
  <dcterms:modified xsi:type="dcterms:W3CDTF">2023-01-27T10:46:21Z</dcterms:modified>
</cp:coreProperties>
</file>