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8" r:id="rId3"/>
    <p:sldId id="259" r:id="rId4"/>
    <p:sldId id="260" r:id="rId5"/>
    <p:sldId id="272" r:id="rId6"/>
    <p:sldId id="273" r:id="rId7"/>
    <p:sldId id="274" r:id="rId8"/>
    <p:sldId id="271" r:id="rId9"/>
    <p:sldId id="262" r:id="rId10"/>
    <p:sldId id="268" r:id="rId11"/>
    <p:sldId id="269" r:id="rId12"/>
    <p:sldId id="261" r:id="rId13"/>
    <p:sldId id="27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FFFF"/>
    <a:srgbClr val="DEFEFE"/>
    <a:srgbClr val="00CC00"/>
    <a:srgbClr val="FFAFAF"/>
    <a:srgbClr val="CCFFCC"/>
    <a:srgbClr val="F1FB8F"/>
    <a:srgbClr val="FFA500"/>
    <a:srgbClr val="1106E8"/>
    <a:srgbClr val="0A0AB2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4" autoAdjust="0"/>
    <p:restoredTop sz="94660"/>
  </p:normalViewPr>
  <p:slideViewPr>
    <p:cSldViewPr>
      <p:cViewPr varScale="1">
        <p:scale>
          <a:sx n="131" d="100"/>
          <a:sy n="131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5" d="100"/>
          <a:sy n="105" d="100"/>
        </p:scale>
        <p:origin x="-246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 smtClean="0"/>
              <a:t>3SL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 altLang="en-US" dirty="0" smtClean="0"/>
              <a:t>www.threesl.com</a:t>
            </a:r>
            <a:endParaRPr lang="en-GB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altLang="en-US" dirty="0" smtClean="0"/>
              <a:t>RR022/01</a:t>
            </a:r>
            <a:r>
              <a:rPr lang="en-GB" altLang="en-US" dirty="0"/>
              <a:t>: </a:t>
            </a:r>
            <a:r>
              <a:rPr lang="en-GB" altLang="en-US" dirty="0" smtClean="0"/>
              <a:t>March 2017</a:t>
            </a:r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157B6-9D33-4E76-9F7F-FB4A840A9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8391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 smtClean="0"/>
              <a:t>3SL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 dirty="0" smtClean="0"/>
              <a:t>www.threesl.com</a:t>
            </a:r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altLang="en-US" dirty="0" smtClean="0"/>
              <a:t>RR022/01: March 2017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E3366-9D77-45E2-936F-22F8B8D43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543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977798"/>
            <a:ext cx="8229600" cy="553998"/>
          </a:xfrm>
          <a:noFill/>
        </p:spPr>
        <p:txBody>
          <a:bodyPr wrap="square" lIns="0" tIns="0" rIns="91440" bIns="0" anchor="b" anchorCtr="0">
            <a:sp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531373"/>
            <a:ext cx="8229600" cy="307777"/>
          </a:xfrm>
          <a:noFill/>
        </p:spPr>
        <p:txBody>
          <a:bodyPr wrap="square" lIns="0" tIns="0" rIns="91440" bIns="0">
            <a:spAutoFit/>
          </a:bodyPr>
          <a:lstStyle>
            <a:lvl1pPr marL="0" indent="0" algn="l">
              <a:buNone/>
              <a:defRPr sz="2000">
                <a:solidFill>
                  <a:srgbClr val="59595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43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0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4"/>
          <p:cNvSpPr/>
          <p:nvPr userDrawn="1"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endParaRPr lang="en-GB" sz="1000" dirty="0">
              <a:solidFill>
                <a:prstClr val="white"/>
              </a:solidFill>
            </a:endParaRPr>
          </a:p>
        </p:txBody>
      </p:sp>
      <p:cxnSp>
        <p:nvCxnSpPr>
          <p:cNvPr id="46" name="Straight Connector 45"/>
          <p:cNvCxnSpPr/>
          <p:nvPr userDrawn="1"/>
        </p:nvCxnSpPr>
        <p:spPr>
          <a:xfrm>
            <a:off x="0" y="5718976"/>
            <a:ext cx="9144000" cy="0"/>
          </a:xfrm>
          <a:prstGeom prst="line">
            <a:avLst/>
          </a:prstGeom>
          <a:solidFill>
            <a:srgbClr val="FF6600"/>
          </a:solidFill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7086600" y="5840352"/>
            <a:ext cx="1582164" cy="861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Structured Software Systems Ltd (3SL)</a:t>
            </a:r>
          </a:p>
          <a:p>
            <a:pPr algn="r"/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Suite 2, 22a Duke Street</a:t>
            </a:r>
          </a:p>
          <a:p>
            <a:pPr algn="r"/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Barrow-in-Furness</a:t>
            </a:r>
          </a:p>
          <a:p>
            <a:pPr algn="r"/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Cumbria LA14 1HH, UK</a:t>
            </a:r>
          </a:p>
          <a:p>
            <a:pPr algn="r"/>
            <a:r>
              <a:rPr lang="de-DE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Tel: +44 (0) 1229 838867</a:t>
            </a:r>
          </a:p>
          <a:p>
            <a:pPr algn="r"/>
            <a:r>
              <a:rPr lang="fr-FR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Fax: +44 (0) 1229 870096</a:t>
            </a:r>
          </a:p>
          <a:p>
            <a:pPr algn="r"/>
            <a:r>
              <a:rPr lang="nl-NL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Regd: 2153654 VAT: GB 473 2757 28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57200" y="5840352"/>
            <a:ext cx="36853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© 2017 3SL. All rights reserved.</a:t>
            </a:r>
          </a:p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Cradle is a registered trademark of 3SL in the UK and other countries. All rights reserved.</a:t>
            </a:r>
          </a:p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All other trademarks are the property of their respective owners.</a:t>
            </a:r>
          </a:p>
        </p:txBody>
      </p:sp>
      <p:sp>
        <p:nvSpPr>
          <p:cNvPr id="47" name="TextBox 46"/>
          <p:cNvSpPr txBox="1"/>
          <p:nvPr userDrawn="1"/>
        </p:nvSpPr>
        <p:spPr>
          <a:xfrm>
            <a:off x="457200" y="6332794"/>
            <a:ext cx="106920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http://www.threesl.com</a:t>
            </a:r>
          </a:p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salesdetails@threesl.com</a:t>
            </a:r>
          </a:p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support@threesl.com</a:t>
            </a:r>
          </a:p>
        </p:txBody>
      </p:sp>
      <p:cxnSp>
        <p:nvCxnSpPr>
          <p:cNvPr id="74" name="Straight Connector 73"/>
          <p:cNvCxnSpPr/>
          <p:nvPr userDrawn="1"/>
        </p:nvCxnSpPr>
        <p:spPr>
          <a:xfrm>
            <a:off x="457200" y="3899535"/>
            <a:ext cx="5486400" cy="0"/>
          </a:xfrm>
          <a:prstGeom prst="line">
            <a:avLst/>
          </a:prstGeom>
          <a:solidFill>
            <a:srgbClr val="107FFC"/>
          </a:solidFill>
          <a:ln w="381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1" name="Group 60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57" name="TextBox 56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 smtClean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4" name="Rectangle 3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  <a:endParaRPr lang="en-GB" sz="1100" b="0" i="1" kern="1200" dirty="0">
                  <a:solidFill>
                    <a:srgbClr val="0A0AB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66977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457200" indent="-457200"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914400"/>
            <a:ext cx="8229600" cy="0"/>
          </a:xfrm>
          <a:prstGeom prst="line">
            <a:avLst/>
          </a:prstGeom>
          <a:solidFill>
            <a:srgbClr val="107FFC"/>
          </a:solidFill>
          <a:ln w="254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Rectangle 8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GB" sz="1200" smtClean="0">
                <a:solidFill>
                  <a:schemeClr val="bg1"/>
                </a:solidFill>
              </a:r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443713" y="6329218"/>
            <a:ext cx="1299395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kern="1200" dirty="0" smtClean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RR022/01: March 2017</a:t>
            </a:r>
          </a:p>
        </p:txBody>
      </p:sp>
    </p:spTree>
    <p:extLst>
      <p:ext uri="{BB962C8B-B14F-4D97-AF65-F5344CB8AC3E}">
        <p14:creationId xmlns:p14="http://schemas.microsoft.com/office/powerpoint/2010/main" val="1387822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Rectangle 6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GB" sz="1200" smtClean="0">
                <a:solidFill>
                  <a:schemeClr val="bg1"/>
                </a:solidFill>
              </a:r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43713" y="6329218"/>
            <a:ext cx="1299395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kern="1200" dirty="0" smtClean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RR022/01: March 2017</a:t>
            </a:r>
          </a:p>
        </p:txBody>
      </p:sp>
    </p:spTree>
    <p:extLst>
      <p:ext uri="{BB962C8B-B14F-4D97-AF65-F5344CB8AC3E}">
        <p14:creationId xmlns:p14="http://schemas.microsoft.com/office/powerpoint/2010/main" val="1639438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661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Rectangle 44"/>
          <p:cNvSpPr/>
          <p:nvPr userDrawn="1"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endParaRPr lang="en-GB" sz="1000" dirty="0">
              <a:solidFill>
                <a:prstClr val="white"/>
              </a:solidFill>
            </a:endParaRPr>
          </a:p>
        </p:txBody>
      </p:sp>
      <p:cxnSp>
        <p:nvCxnSpPr>
          <p:cNvPr id="46" name="Straight Connector 45"/>
          <p:cNvCxnSpPr/>
          <p:nvPr userDrawn="1"/>
        </p:nvCxnSpPr>
        <p:spPr>
          <a:xfrm>
            <a:off x="0" y="5718976"/>
            <a:ext cx="9144000" cy="0"/>
          </a:xfrm>
          <a:prstGeom prst="line">
            <a:avLst/>
          </a:prstGeom>
          <a:solidFill>
            <a:srgbClr val="FF6600"/>
          </a:solidFill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7086600" y="5840352"/>
            <a:ext cx="1582164" cy="861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Structured Software Systems Ltd (3SL)</a:t>
            </a:r>
          </a:p>
          <a:p>
            <a:pPr algn="r"/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Suite 2, 22a Duke Street</a:t>
            </a:r>
          </a:p>
          <a:p>
            <a:pPr algn="r"/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Barrow-in-Furness</a:t>
            </a:r>
          </a:p>
          <a:p>
            <a:pPr algn="r"/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Cumbria LA14 1HH, UK</a:t>
            </a:r>
          </a:p>
          <a:p>
            <a:pPr algn="r"/>
            <a:r>
              <a:rPr lang="de-DE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Tel: +44 (0) 1229 838867</a:t>
            </a:r>
          </a:p>
          <a:p>
            <a:pPr algn="r"/>
            <a:r>
              <a:rPr lang="fr-FR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Fax: +44 (0) 1229 870096</a:t>
            </a:r>
          </a:p>
          <a:p>
            <a:pPr algn="r"/>
            <a:r>
              <a:rPr lang="nl-NL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Regd: 2153654 VAT: GB 473 2757 28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57200" y="5840352"/>
            <a:ext cx="36853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© 2017 3SL. All rights reserved.</a:t>
            </a:r>
          </a:p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Cradle is a registered trademark of 3SL in the UK and other countries. All rights reserved.</a:t>
            </a:r>
          </a:p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All other trademarks are the property of their respective owners.</a:t>
            </a:r>
          </a:p>
        </p:txBody>
      </p:sp>
      <p:sp>
        <p:nvSpPr>
          <p:cNvPr id="47" name="TextBox 46"/>
          <p:cNvSpPr txBox="1"/>
          <p:nvPr userDrawn="1"/>
        </p:nvSpPr>
        <p:spPr>
          <a:xfrm>
            <a:off x="457200" y="6332794"/>
            <a:ext cx="106920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http://www.threesl.com</a:t>
            </a:r>
          </a:p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salesdetails@threesl.com</a:t>
            </a:r>
          </a:p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support@threesl.com</a:t>
            </a:r>
          </a:p>
        </p:txBody>
      </p:sp>
      <p:pic>
        <p:nvPicPr>
          <p:cNvPr id="92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0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0" name="Group 79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81" name="Picture 2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3" name="Group 82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84" name="TextBox 83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 smtClean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85" name="Rectangle 84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  <a:endParaRPr lang="en-GB" sz="1100" b="0" i="1" kern="1200" dirty="0">
                  <a:solidFill>
                    <a:srgbClr val="0A0AB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25537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34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56595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7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tabLst>
          <a:tab pos="8229600" algn="r"/>
        </a:tabLs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400"/>
        </a:spcBef>
        <a:spcAft>
          <a:spcPts val="400"/>
        </a:spcAft>
        <a:buFontTx/>
        <a:buNone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457200" algn="l" defTabSz="914400" rtl="0" eaLnBrk="1" latinLnBrk="0" hangingPunct="1">
        <a:spcBef>
          <a:spcPts val="300"/>
        </a:spcBef>
        <a:spcAft>
          <a:spcPts val="300"/>
        </a:spcAft>
        <a:buClr>
          <a:srgbClr val="E60A0A"/>
        </a:buClr>
        <a:buFont typeface="Arial" panose="020B0604020202020204" pitchFamily="34" charset="0"/>
        <a:buChar char="•"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342900" algn="l" defTabSz="914400" rtl="0" eaLnBrk="1" latinLnBrk="0" hangingPunct="1">
        <a:spcBef>
          <a:spcPts val="300"/>
        </a:spcBef>
        <a:spcAft>
          <a:spcPts val="300"/>
        </a:spcAft>
        <a:buClr>
          <a:srgbClr val="0A0AB2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144588" indent="-342900" algn="l" defTabSz="914400" rtl="0" eaLnBrk="1" latinLnBrk="0" hangingPunct="1">
        <a:spcBef>
          <a:spcPts val="200"/>
        </a:spcBef>
        <a:spcAft>
          <a:spcPts val="200"/>
        </a:spcAft>
        <a:buClr>
          <a:srgbClr val="1106E8"/>
        </a:buClr>
        <a:buFont typeface="Wingdings" panose="05000000000000000000" pitchFamily="2" charset="2"/>
        <a:buChar char="§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1484312" indent="-342900" algn="l" defTabSz="914400" rtl="0" eaLnBrk="1" latinLnBrk="0" hangingPunct="1">
        <a:spcBef>
          <a:spcPts val="100"/>
        </a:spcBef>
        <a:spcAft>
          <a:spcPts val="100"/>
        </a:spcAft>
        <a:buClr>
          <a:srgbClr val="1106E8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gitalmarketplace.service.gov.uk/g-cloud/services/903863536504583" TargetMode="External"/><Relationship Id="rId2" Type="http://schemas.openxmlformats.org/officeDocument/2006/relationships/hyperlink" Target="https://www.digitalmarketplace.service.gov.uk/g-cloud/search?q=3sl&amp;lot=saa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ssets.digitalmarketplace.service.gov.uk/g-cloud-8/documents/586675/903863536504583-service-definition-document-2016-06-23-0952.pdf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png"/><Relationship Id="rId9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3.png"/><Relationship Id="rId9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Cradle for Business Analysts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Why Collaboration Tools are Not Enough</a:t>
            </a:r>
            <a:endParaRPr lang="en-GB" dirty="0"/>
          </a:p>
        </p:txBody>
      </p:sp>
      <p:sp>
        <p:nvSpPr>
          <p:cNvPr id="38" name="TextBox 37"/>
          <p:cNvSpPr txBox="1"/>
          <p:nvPr/>
        </p:nvSpPr>
        <p:spPr>
          <a:xfrm>
            <a:off x="457200" y="3936889"/>
            <a:ext cx="4114800" cy="21544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RR022/01: March 2017</a:t>
            </a:r>
          </a:p>
        </p:txBody>
      </p:sp>
    </p:spTree>
    <p:extLst>
      <p:ext uri="{BB962C8B-B14F-4D97-AF65-F5344CB8AC3E}">
        <p14:creationId xmlns:p14="http://schemas.microsoft.com/office/powerpoint/2010/main" val="33415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Agile is more than a simple prioritised list of features/defects, each:</a:t>
            </a:r>
          </a:p>
          <a:p>
            <a:pPr lvl="1">
              <a:spcBef>
                <a:spcPts val="0"/>
              </a:spcBef>
            </a:pPr>
            <a:r>
              <a:rPr lang="en-GB" dirty="0" smtClean="0"/>
              <a:t>Allocated to iterations, people …</a:t>
            </a:r>
          </a:p>
          <a:p>
            <a:pPr lvl="1">
              <a:spcBef>
                <a:spcPts val="0"/>
              </a:spcBef>
            </a:pPr>
            <a:r>
              <a:rPr lang="en-GB" dirty="0" smtClean="0"/>
              <a:t>With a list of tests / issues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Because:</a:t>
            </a:r>
          </a:p>
          <a:p>
            <a:pPr lvl="1">
              <a:spcBef>
                <a:spcPts val="0"/>
              </a:spcBef>
            </a:pPr>
            <a:r>
              <a:rPr lang="en-GB" dirty="0" smtClean="0"/>
              <a:t>It exists in a business analysis context</a:t>
            </a:r>
          </a:p>
          <a:p>
            <a:pPr lvl="1">
              <a:spcBef>
                <a:spcPts val="0"/>
              </a:spcBef>
            </a:pPr>
            <a:r>
              <a:rPr lang="en-GB" dirty="0" smtClean="0"/>
              <a:t>User stories are inadequate inputs – not requirements – are simple summaries</a:t>
            </a:r>
          </a:p>
          <a:p>
            <a:pPr lvl="1">
              <a:spcBef>
                <a:spcPts val="0"/>
              </a:spcBef>
            </a:pPr>
            <a:r>
              <a:rPr lang="en-GB" dirty="0" smtClean="0"/>
              <a:t>Each iteration must update: architecture</a:t>
            </a:r>
            <a:r>
              <a:rPr lang="en-GB" dirty="0" smtClean="0"/>
              <a:t>, designs, tests, risks, processes …</a:t>
            </a:r>
          </a:p>
          <a:p>
            <a:pPr lvl="1">
              <a:spcBef>
                <a:spcPts val="0"/>
              </a:spcBef>
            </a:pPr>
            <a:r>
              <a:rPr lang="en-GB" dirty="0" smtClean="0"/>
              <a:t>Else, it would be </a:t>
            </a:r>
            <a:r>
              <a:rPr lang="en-GB" i="1" dirty="0">
                <a:solidFill>
                  <a:srgbClr val="E60A0A"/>
                </a:solidFill>
              </a:rPr>
              <a:t>extreme </a:t>
            </a:r>
            <a:r>
              <a:rPr lang="en-GB" i="1" dirty="0" smtClean="0">
                <a:solidFill>
                  <a:srgbClr val="E60A0A"/>
                </a:solidFill>
              </a:rPr>
              <a:t>programming</a:t>
            </a:r>
            <a:r>
              <a:rPr lang="en-GB" dirty="0"/>
              <a:t> </a:t>
            </a:r>
            <a:r>
              <a:rPr lang="en-GB" dirty="0" smtClean="0"/>
              <a:t>– polite term for hacking code</a:t>
            </a:r>
            <a:endParaRPr lang="en-GB" i="1" dirty="0">
              <a:solidFill>
                <a:srgbClr val="E60A0A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Implementing Agile	6</a:t>
            </a:r>
            <a:endParaRPr lang="en-GB" dirty="0"/>
          </a:p>
        </p:txBody>
      </p:sp>
      <p:grpSp>
        <p:nvGrpSpPr>
          <p:cNvPr id="59" name="Group 58"/>
          <p:cNvGrpSpPr/>
          <p:nvPr/>
        </p:nvGrpSpPr>
        <p:grpSpPr>
          <a:xfrm>
            <a:off x="3207129" y="2365750"/>
            <a:ext cx="3352800" cy="1857828"/>
            <a:chOff x="4572000" y="1799771"/>
            <a:chExt cx="3352800" cy="1857828"/>
          </a:xfrm>
        </p:grpSpPr>
        <p:sp>
          <p:nvSpPr>
            <p:cNvPr id="5" name="Rectangle 4"/>
            <p:cNvSpPr/>
            <p:nvPr/>
          </p:nvSpPr>
          <p:spPr>
            <a:xfrm>
              <a:off x="4572000" y="1799771"/>
              <a:ext cx="3352800" cy="185782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endParaRPr lang="en-GB" dirty="0">
                <a:solidFill>
                  <a:srgbClr val="1106E8"/>
                </a:solidFill>
              </a:endParaRPr>
            </a:p>
          </p:txBody>
        </p:sp>
        <p:pic>
          <p:nvPicPr>
            <p:cNvPr id="4" name="Picture 2" descr="D:\7.0 docs\draft\Images\Collateral Images\Agile Development 300dpi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1981200"/>
              <a:ext cx="3048000" cy="15216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0" name="Group 59"/>
          <p:cNvGrpSpPr/>
          <p:nvPr/>
        </p:nvGrpSpPr>
        <p:grpSpPr>
          <a:xfrm>
            <a:off x="2158472" y="2458715"/>
            <a:ext cx="471161" cy="1680141"/>
            <a:chOff x="3352800" y="1981200"/>
            <a:chExt cx="471161" cy="1680141"/>
          </a:xfrm>
        </p:grpSpPr>
        <p:grpSp>
          <p:nvGrpSpPr>
            <p:cNvPr id="7" name="Group 6"/>
            <p:cNvGrpSpPr/>
            <p:nvPr/>
          </p:nvGrpSpPr>
          <p:grpSpPr>
            <a:xfrm>
              <a:off x="3352800" y="1981200"/>
              <a:ext cx="471161" cy="520700"/>
              <a:chOff x="1905000" y="1676400"/>
              <a:chExt cx="2068513" cy="2286000"/>
            </a:xfrm>
          </p:grpSpPr>
          <p:sp>
            <p:nvSpPr>
              <p:cNvPr id="9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0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FFB625"/>
                  </a:solidFill>
                </a:endParaRPr>
              </a:p>
            </p:txBody>
          </p:sp>
          <p:sp>
            <p:nvSpPr>
              <p:cNvPr id="11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2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3" name="Oval 17"/>
              <p:cNvSpPr>
                <a:spLocks noChangeArrowheads="1"/>
              </p:cNvSpPr>
              <p:nvPr/>
            </p:nvSpPr>
            <p:spPr bwMode="auto">
              <a:xfrm flipH="1">
                <a:off x="1911804" y="1676400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4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3352800" y="3140641"/>
              <a:ext cx="471161" cy="520700"/>
              <a:chOff x="1905000" y="1676400"/>
              <a:chExt cx="2068513" cy="2286000"/>
            </a:xfrm>
          </p:grpSpPr>
          <p:sp>
            <p:nvSpPr>
              <p:cNvPr id="18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9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FFB625"/>
                  </a:solidFill>
                </a:endParaRPr>
              </a:p>
            </p:txBody>
          </p:sp>
          <p:sp>
            <p:nvSpPr>
              <p:cNvPr id="20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1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2" name="Oval 17"/>
              <p:cNvSpPr>
                <a:spLocks noChangeArrowheads="1"/>
              </p:cNvSpPr>
              <p:nvPr/>
            </p:nvSpPr>
            <p:spPr bwMode="auto">
              <a:xfrm flipH="1">
                <a:off x="1911804" y="1676400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3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4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3352800" y="2560921"/>
              <a:ext cx="471161" cy="520700"/>
              <a:chOff x="1905000" y="1676400"/>
              <a:chExt cx="2068513" cy="2286000"/>
            </a:xfrm>
          </p:grpSpPr>
          <p:sp>
            <p:nvSpPr>
              <p:cNvPr id="26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7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FFB625"/>
                  </a:solidFill>
                </a:endParaRPr>
              </a:p>
            </p:txBody>
          </p:sp>
          <p:sp>
            <p:nvSpPr>
              <p:cNvPr id="28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9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" name="Oval 17"/>
              <p:cNvSpPr>
                <a:spLocks noChangeArrowheads="1"/>
              </p:cNvSpPr>
              <p:nvPr/>
            </p:nvSpPr>
            <p:spPr bwMode="auto">
              <a:xfrm flipH="1">
                <a:off x="1911804" y="1676400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1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2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grpSp>
        <p:nvGrpSpPr>
          <p:cNvPr id="70" name="Group 69"/>
          <p:cNvGrpSpPr/>
          <p:nvPr/>
        </p:nvGrpSpPr>
        <p:grpSpPr>
          <a:xfrm>
            <a:off x="2629633" y="2708103"/>
            <a:ext cx="609600" cy="1191720"/>
            <a:chOff x="3823961" y="2230588"/>
            <a:chExt cx="609600" cy="1191720"/>
          </a:xfrm>
        </p:grpSpPr>
        <p:sp>
          <p:nvSpPr>
            <p:cNvPr id="16" name="Line 28"/>
            <p:cNvSpPr>
              <a:spLocks noChangeShapeType="1"/>
            </p:cNvSpPr>
            <p:nvPr/>
          </p:nvSpPr>
          <p:spPr bwMode="auto">
            <a:xfrm>
              <a:off x="3823961" y="2230588"/>
              <a:ext cx="609600" cy="184150"/>
            </a:xfrm>
            <a:prstGeom prst="line">
              <a:avLst/>
            </a:prstGeom>
            <a:noFill/>
            <a:ln w="76200">
              <a:solidFill>
                <a:srgbClr val="00CC00"/>
              </a:solidFill>
              <a:round/>
              <a:headEnd type="triangl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62" name="Line 28"/>
            <p:cNvSpPr>
              <a:spLocks noChangeShapeType="1"/>
            </p:cNvSpPr>
            <p:nvPr/>
          </p:nvSpPr>
          <p:spPr bwMode="auto">
            <a:xfrm flipV="1">
              <a:off x="3823961" y="3238158"/>
              <a:ext cx="609600" cy="184150"/>
            </a:xfrm>
            <a:prstGeom prst="line">
              <a:avLst/>
            </a:prstGeom>
            <a:noFill/>
            <a:ln w="76200">
              <a:solidFill>
                <a:srgbClr val="00CC00"/>
              </a:solidFill>
              <a:round/>
              <a:headEnd type="triangl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>
              <a:off x="3823961" y="2820794"/>
              <a:ext cx="609600" cy="0"/>
            </a:xfrm>
            <a:prstGeom prst="line">
              <a:avLst/>
            </a:prstGeom>
            <a:noFill/>
            <a:ln w="76200">
              <a:solidFill>
                <a:srgbClr val="00CC00"/>
              </a:solidFill>
              <a:round/>
              <a:headEnd type="triangl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7010400" y="1473356"/>
            <a:ext cx="157883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600" dirty="0" smtClean="0"/>
              <a:t>Collaboration tools</a:t>
            </a:r>
            <a:endParaRPr lang="en-GB" sz="1600" dirty="0"/>
          </a:p>
        </p:txBody>
      </p:sp>
      <p:sp>
        <p:nvSpPr>
          <p:cNvPr id="72" name="Right Brace 71"/>
          <p:cNvSpPr/>
          <p:nvPr/>
        </p:nvSpPr>
        <p:spPr>
          <a:xfrm>
            <a:off x="6858000" y="1215466"/>
            <a:ext cx="76200" cy="762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1" name="Group 60"/>
          <p:cNvGrpSpPr/>
          <p:nvPr/>
        </p:nvGrpSpPr>
        <p:grpSpPr>
          <a:xfrm>
            <a:off x="7136866" y="2507284"/>
            <a:ext cx="471161" cy="1680141"/>
            <a:chOff x="8229600" y="2029769"/>
            <a:chExt cx="471161" cy="1680141"/>
          </a:xfrm>
        </p:grpSpPr>
        <p:grpSp>
          <p:nvGrpSpPr>
            <p:cNvPr id="35" name="Group 34"/>
            <p:cNvGrpSpPr/>
            <p:nvPr/>
          </p:nvGrpSpPr>
          <p:grpSpPr>
            <a:xfrm>
              <a:off x="8229600" y="2029769"/>
              <a:ext cx="471161" cy="520700"/>
              <a:chOff x="1905000" y="1676400"/>
              <a:chExt cx="2068513" cy="2286000"/>
            </a:xfrm>
          </p:grpSpPr>
          <p:sp>
            <p:nvSpPr>
              <p:cNvPr id="52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3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FFB625"/>
                  </a:solidFill>
                </a:endParaRPr>
              </a:p>
            </p:txBody>
          </p:sp>
          <p:sp>
            <p:nvSpPr>
              <p:cNvPr id="54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5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6" name="Oval 17"/>
              <p:cNvSpPr>
                <a:spLocks noChangeArrowheads="1"/>
              </p:cNvSpPr>
              <p:nvPr/>
            </p:nvSpPr>
            <p:spPr bwMode="auto">
              <a:xfrm flipH="1">
                <a:off x="1911804" y="1676400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7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8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8229600" y="3189210"/>
              <a:ext cx="471161" cy="520700"/>
              <a:chOff x="1905000" y="1676400"/>
              <a:chExt cx="2068513" cy="2286000"/>
            </a:xfrm>
          </p:grpSpPr>
          <p:sp>
            <p:nvSpPr>
              <p:cNvPr id="45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6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FFB625"/>
                  </a:solidFill>
                </a:endParaRPr>
              </a:p>
            </p:txBody>
          </p:sp>
          <p:sp>
            <p:nvSpPr>
              <p:cNvPr id="47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8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9" name="Oval 17"/>
              <p:cNvSpPr>
                <a:spLocks noChangeArrowheads="1"/>
              </p:cNvSpPr>
              <p:nvPr/>
            </p:nvSpPr>
            <p:spPr bwMode="auto">
              <a:xfrm flipH="1">
                <a:off x="1911804" y="1676400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0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1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8229600" y="2609490"/>
              <a:ext cx="471161" cy="520700"/>
              <a:chOff x="1905000" y="1676400"/>
              <a:chExt cx="2068513" cy="2286000"/>
            </a:xfrm>
          </p:grpSpPr>
          <p:sp>
            <p:nvSpPr>
              <p:cNvPr id="38" name="Oval 13"/>
              <p:cNvSpPr>
                <a:spLocks noChangeArrowheads="1"/>
              </p:cNvSpPr>
              <p:nvPr/>
            </p:nvSpPr>
            <p:spPr bwMode="auto">
              <a:xfrm flipH="1">
                <a:off x="1911804" y="3275239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9" name="Rectangle 14"/>
              <p:cNvSpPr>
                <a:spLocks noChangeArrowheads="1"/>
              </p:cNvSpPr>
              <p:nvPr/>
            </p:nvSpPr>
            <p:spPr bwMode="auto">
              <a:xfrm flipH="1">
                <a:off x="1911804" y="2295525"/>
                <a:ext cx="2061709" cy="1333500"/>
              </a:xfrm>
              <a:prstGeom prst="rect">
                <a:avLst/>
              </a:prstGeom>
              <a:solidFill>
                <a:srgbClr val="FFB625"/>
              </a:solidFill>
              <a:ln w="12700">
                <a:solidFill>
                  <a:srgbClr val="FFB6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FFB625"/>
                  </a:solidFill>
                </a:endParaRPr>
              </a:p>
            </p:txBody>
          </p:sp>
          <p:sp>
            <p:nvSpPr>
              <p:cNvPr id="40" name="Oval 15"/>
              <p:cNvSpPr>
                <a:spLocks noChangeArrowheads="1"/>
              </p:cNvSpPr>
              <p:nvPr/>
            </p:nvSpPr>
            <p:spPr bwMode="auto">
              <a:xfrm flipH="1">
                <a:off x="1911804" y="1907721"/>
                <a:ext cx="2061709" cy="680357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1" name="Rectangle 16"/>
              <p:cNvSpPr>
                <a:spLocks noChangeArrowheads="1"/>
              </p:cNvSpPr>
              <p:nvPr/>
            </p:nvSpPr>
            <p:spPr bwMode="auto">
              <a:xfrm flipH="1">
                <a:off x="1911804" y="2016579"/>
                <a:ext cx="2061709" cy="265339"/>
              </a:xfrm>
              <a:prstGeom prst="rect">
                <a:avLst/>
              </a:prstGeom>
              <a:solidFill>
                <a:srgbClr val="FFB625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2" name="Oval 17"/>
              <p:cNvSpPr>
                <a:spLocks noChangeArrowheads="1"/>
              </p:cNvSpPr>
              <p:nvPr/>
            </p:nvSpPr>
            <p:spPr bwMode="auto">
              <a:xfrm flipH="1">
                <a:off x="1911804" y="1676400"/>
                <a:ext cx="2061709" cy="687161"/>
              </a:xfrm>
              <a:prstGeom prst="ellipse">
                <a:avLst/>
              </a:prstGeom>
              <a:solidFill>
                <a:srgbClr val="FFB625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3" name="Line 18"/>
              <p:cNvSpPr>
                <a:spLocks noChangeShapeType="1"/>
              </p:cNvSpPr>
              <p:nvPr/>
            </p:nvSpPr>
            <p:spPr bwMode="auto">
              <a:xfrm flipH="1">
                <a:off x="1905000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4" name="Line 19"/>
              <p:cNvSpPr>
                <a:spLocks noChangeShapeType="1"/>
              </p:cNvSpPr>
              <p:nvPr/>
            </p:nvSpPr>
            <p:spPr bwMode="auto">
              <a:xfrm flipH="1">
                <a:off x="3973513" y="2050596"/>
                <a:ext cx="0" cy="1578429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grpSp>
        <p:nvGrpSpPr>
          <p:cNvPr id="69" name="Group 68"/>
          <p:cNvGrpSpPr/>
          <p:nvPr/>
        </p:nvGrpSpPr>
        <p:grpSpPr>
          <a:xfrm>
            <a:off x="6528816" y="2708103"/>
            <a:ext cx="609600" cy="1191720"/>
            <a:chOff x="7621550" y="2230588"/>
            <a:chExt cx="609600" cy="1191720"/>
          </a:xfrm>
        </p:grpSpPr>
        <p:sp>
          <p:nvSpPr>
            <p:cNvPr id="66" name="Line 28"/>
            <p:cNvSpPr>
              <a:spLocks noChangeShapeType="1"/>
            </p:cNvSpPr>
            <p:nvPr/>
          </p:nvSpPr>
          <p:spPr bwMode="auto">
            <a:xfrm flipH="1">
              <a:off x="7621550" y="2230588"/>
              <a:ext cx="609600" cy="184150"/>
            </a:xfrm>
            <a:prstGeom prst="line">
              <a:avLst/>
            </a:prstGeom>
            <a:noFill/>
            <a:ln w="76200">
              <a:solidFill>
                <a:srgbClr val="00CC00"/>
              </a:solidFill>
              <a:round/>
              <a:headEnd type="triangl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67" name="Line 28"/>
            <p:cNvSpPr>
              <a:spLocks noChangeShapeType="1"/>
            </p:cNvSpPr>
            <p:nvPr/>
          </p:nvSpPr>
          <p:spPr bwMode="auto">
            <a:xfrm flipH="1" flipV="1">
              <a:off x="7621550" y="3238158"/>
              <a:ext cx="609600" cy="184150"/>
            </a:xfrm>
            <a:prstGeom prst="line">
              <a:avLst/>
            </a:prstGeom>
            <a:noFill/>
            <a:ln w="76200">
              <a:solidFill>
                <a:srgbClr val="00CC00"/>
              </a:solidFill>
              <a:round/>
              <a:headEnd type="triangl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68" name="Line 28"/>
            <p:cNvSpPr>
              <a:spLocks noChangeShapeType="1"/>
            </p:cNvSpPr>
            <p:nvPr/>
          </p:nvSpPr>
          <p:spPr bwMode="auto">
            <a:xfrm flipH="1">
              <a:off x="7621550" y="2820794"/>
              <a:ext cx="609600" cy="0"/>
            </a:xfrm>
            <a:prstGeom prst="line">
              <a:avLst/>
            </a:prstGeom>
            <a:noFill/>
            <a:ln w="76200">
              <a:solidFill>
                <a:srgbClr val="00CC00"/>
              </a:solidFill>
              <a:round/>
              <a:headEnd type="triangle" w="med" len="sm"/>
              <a:tailEnd type="triangle" w="med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589638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Tool Needs	7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Tools to support business analysis and agile must provide: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Multiple item types with rich data (text, images, Word / Excel / Visio </a:t>
            </a:r>
            <a:r>
              <a:rPr lang="en-GB" dirty="0" smtClean="0"/>
              <a:t>documents …)</a:t>
            </a:r>
            <a:endParaRPr lang="en-GB" dirty="0" smtClean="0"/>
          </a:p>
          <a:p>
            <a:pPr lvl="1">
              <a:buFont typeface="+mj-lt"/>
              <a:buAutoNum type="arabicPeriod"/>
            </a:pPr>
            <a:r>
              <a:rPr lang="en-GB" dirty="0"/>
              <a:t>Load variety of external data, tracking multiple versions, linked to all BA data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Modelling: process, </a:t>
            </a:r>
            <a:r>
              <a:rPr lang="en-GB" dirty="0" smtClean="0"/>
              <a:t>architecture, </a:t>
            </a:r>
            <a:r>
              <a:rPr lang="en-GB" dirty="0"/>
              <a:t>functional, </a:t>
            </a:r>
            <a:r>
              <a:rPr lang="en-GB" dirty="0" smtClean="0"/>
              <a:t>data</a:t>
            </a:r>
            <a:endParaRPr lang="en-GB" dirty="0"/>
          </a:p>
          <a:p>
            <a:pPr lvl="1">
              <a:buFont typeface="+mj-lt"/>
              <a:buAutoNum type="arabicPeriod"/>
            </a:pPr>
            <a:r>
              <a:rPr lang="en-GB" dirty="0"/>
              <a:t>Implementation and test support, for example </a:t>
            </a:r>
            <a:r>
              <a:rPr lang="en-GB" dirty="0" smtClean="0"/>
              <a:t>using agile </a:t>
            </a:r>
            <a:r>
              <a:rPr lang="en-GB" dirty="0"/>
              <a:t>methods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Rich cardinality for linking of </a:t>
            </a:r>
            <a:r>
              <a:rPr lang="en-GB" dirty="0" smtClean="0"/>
              <a:t>all items</a:t>
            </a:r>
            <a:r>
              <a:rPr lang="en-GB" dirty="0" smtClean="0"/>
              <a:t>: </a:t>
            </a:r>
            <a:r>
              <a:rPr lang="en-GB" dirty="0">
                <a:solidFill>
                  <a:srgbClr val="1106E8"/>
                </a:solidFill>
              </a:rPr>
              <a:t>1:1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1:N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M:N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Virtually no data is linear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GB" dirty="0" smtClean="0"/>
              <a:t>Most data is hierarchical</a:t>
            </a:r>
          </a:p>
          <a:p>
            <a:pPr lvl="2">
              <a:spcBef>
                <a:spcPts val="0"/>
              </a:spcBef>
            </a:pPr>
            <a:r>
              <a:rPr lang="en-GB" dirty="0" smtClean="0"/>
              <a:t>NFRs, models and test data are graphs </a:t>
            </a:r>
            <a:r>
              <a:rPr lang="en-GB" dirty="0" smtClean="0"/>
              <a:t>(</a:t>
            </a:r>
            <a:r>
              <a:rPr lang="en-GB" dirty="0">
                <a:solidFill>
                  <a:srgbClr val="1106E8"/>
                </a:solidFill>
              </a:rPr>
              <a:t>M:N</a:t>
            </a:r>
            <a:r>
              <a:rPr lang="en-GB" dirty="0" smtClean="0"/>
              <a:t>)</a:t>
            </a:r>
            <a:endParaRPr lang="en-GB" dirty="0" smtClean="0"/>
          </a:p>
          <a:p>
            <a:pPr lvl="1">
              <a:buFont typeface="+mj-lt"/>
              <a:buAutoNum type="arabicPeriod"/>
            </a:pPr>
            <a:r>
              <a:rPr lang="en-GB" dirty="0" smtClean="0"/>
              <a:t>Rich publishing, tracking multiple versions, linked into all BA data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Collaboration – users, teams, alerts, task lists, WBS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Authentication, authorisation, tracking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Management, metrics, KPIs, governance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Configuration management and control – reviews, baselines, process frameworks</a:t>
            </a:r>
          </a:p>
        </p:txBody>
      </p:sp>
    </p:spTree>
    <p:extLst>
      <p:ext uri="{BB962C8B-B14F-4D97-AF65-F5344CB8AC3E}">
        <p14:creationId xmlns:p14="http://schemas.microsoft.com/office/powerpoint/2010/main" val="784083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3SL Services	8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/>
              <a:t>3SL provides Cradle software and related </a:t>
            </a:r>
            <a:r>
              <a:rPr lang="en-GB" dirty="0" smtClean="0"/>
              <a:t>services</a:t>
            </a:r>
          </a:p>
          <a:p>
            <a:pPr lvl="1"/>
            <a:r>
              <a:rPr lang="en-GB" dirty="0" smtClean="0"/>
              <a:t>Cradle meets all tool needs for BA</a:t>
            </a:r>
            <a:endParaRPr lang="en-GB" dirty="0" smtClean="0"/>
          </a:p>
          <a:p>
            <a:pPr lvl="1"/>
            <a:r>
              <a:rPr lang="en-GB" dirty="0" smtClean="0"/>
              <a:t>Packages available: Cradle + schema + optional training + optional consultancy</a:t>
            </a:r>
          </a:p>
          <a:p>
            <a:pPr lvl="2"/>
            <a:r>
              <a:rPr lang="en-GB" dirty="0" smtClean="0"/>
              <a:t>Includes </a:t>
            </a:r>
            <a:r>
              <a:rPr lang="en-GB" dirty="0">
                <a:solidFill>
                  <a:srgbClr val="1106E8"/>
                </a:solidFill>
              </a:rPr>
              <a:t>Business Analysis</a:t>
            </a:r>
          </a:p>
          <a:p>
            <a:pPr lvl="1"/>
            <a:r>
              <a:rPr lang="en-GB" dirty="0" smtClean="0"/>
              <a:t>Available in-house or SaaS:</a:t>
            </a:r>
          </a:p>
          <a:p>
            <a:pPr lvl="2"/>
            <a:r>
              <a:rPr lang="en-GB" dirty="0" smtClean="0"/>
              <a:t>SaaS services include UK </a:t>
            </a:r>
            <a:r>
              <a:rPr lang="en-GB" smtClean="0"/>
              <a:t>Government’s G-Cloud:</a:t>
            </a:r>
            <a:endParaRPr lang="en-GB" dirty="0" smtClean="0"/>
          </a:p>
          <a:p>
            <a:pPr lvl="3"/>
            <a:r>
              <a:rPr lang="en-GB" dirty="0" smtClean="0">
                <a:hlinkClick r:id="rId2"/>
              </a:rPr>
              <a:t>https://www.digitalmarketplace.service.gov.uk/g-cloud/search?q=3sl&amp;lot=saas</a:t>
            </a:r>
            <a:endParaRPr lang="en-GB" dirty="0" smtClean="0"/>
          </a:p>
          <a:p>
            <a:pPr lvl="3"/>
            <a:r>
              <a:rPr lang="en-GB" dirty="0" smtClean="0"/>
              <a:t>For </a:t>
            </a:r>
            <a:r>
              <a:rPr lang="en-GB" dirty="0" smtClean="0"/>
              <a:t>IL0 to IL3 (OFFICIAL-SENSITIVE) – only such SaaS services in G-Cloud</a:t>
            </a:r>
          </a:p>
          <a:p>
            <a:pPr lvl="3"/>
            <a:r>
              <a:rPr lang="en-GB" dirty="0" smtClean="0"/>
              <a:t>Full RMADS in place, ATO from CLAS (CESG based) accreditation</a:t>
            </a:r>
          </a:p>
          <a:p>
            <a:pPr lvl="2"/>
            <a:r>
              <a:rPr lang="en-GB" dirty="0" smtClean="0"/>
              <a:t>3SL SaaS </a:t>
            </a:r>
            <a:r>
              <a:rPr lang="en-GB" dirty="0"/>
              <a:t>product: </a:t>
            </a:r>
            <a:r>
              <a:rPr lang="en-GB" b="1" dirty="0" smtClean="0">
                <a:solidFill>
                  <a:srgbClr val="1106E8"/>
                </a:solidFill>
              </a:rPr>
              <a:t>3SL </a:t>
            </a:r>
            <a:r>
              <a:rPr lang="en-GB" b="1" dirty="0">
                <a:solidFill>
                  <a:srgbClr val="1106E8"/>
                </a:solidFill>
              </a:rPr>
              <a:t>Cradle Business </a:t>
            </a:r>
            <a:r>
              <a:rPr lang="en-GB" b="1" dirty="0" smtClean="0">
                <a:solidFill>
                  <a:srgbClr val="1106E8"/>
                </a:solidFill>
              </a:rPr>
              <a:t>Analysis</a:t>
            </a:r>
            <a:endParaRPr lang="en-GB" dirty="0" smtClean="0"/>
          </a:p>
          <a:p>
            <a:pPr lvl="3"/>
            <a:r>
              <a:rPr lang="en-GB" dirty="0" smtClean="0"/>
              <a:t>Description:</a:t>
            </a:r>
            <a:br>
              <a:rPr lang="en-GB" dirty="0" smtClean="0"/>
            </a:br>
            <a:r>
              <a:rPr lang="en-GB" dirty="0" smtClean="0">
                <a:hlinkClick r:id="rId3"/>
              </a:rPr>
              <a:t>https</a:t>
            </a:r>
            <a:r>
              <a:rPr lang="en-GB" dirty="0">
                <a:hlinkClick r:id="rId3"/>
              </a:rPr>
              <a:t>://</a:t>
            </a:r>
            <a:r>
              <a:rPr lang="en-GB" dirty="0" smtClean="0">
                <a:hlinkClick r:id="rId3"/>
              </a:rPr>
              <a:t>www.digitalmarketplace.service.gov.uk/g-cloud/services/903863536504583</a:t>
            </a:r>
            <a:endParaRPr lang="en-GB" dirty="0" smtClean="0"/>
          </a:p>
          <a:p>
            <a:pPr lvl="3"/>
            <a:r>
              <a:rPr lang="en-GB" dirty="0" smtClean="0"/>
              <a:t>Service definition:</a:t>
            </a:r>
            <a:br>
              <a:rPr lang="en-GB" dirty="0" smtClean="0"/>
            </a:br>
            <a:r>
              <a:rPr lang="en-GB" dirty="0" smtClean="0">
                <a:hlinkClick r:id="rId4"/>
              </a:rPr>
              <a:t>https</a:t>
            </a:r>
            <a:r>
              <a:rPr lang="en-GB" dirty="0">
                <a:hlinkClick r:id="rId4"/>
              </a:rPr>
              <a:t>://</a:t>
            </a:r>
            <a:r>
              <a:rPr lang="en-GB" dirty="0" smtClean="0">
                <a:hlinkClick r:id="rId4"/>
              </a:rPr>
              <a:t>assets.digitalmarketplace.service.gov.uk/g-cloud-8/documents/586675/903863536504583-service-definition-document-2016-06-23-0952.pdf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3730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Summary	9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/>
              <a:t>Business analysis is complex</a:t>
            </a:r>
          </a:p>
          <a:p>
            <a:pPr lvl="1">
              <a:spcBef>
                <a:spcPts val="1200"/>
              </a:spcBef>
            </a:pPr>
            <a:r>
              <a:rPr lang="en-GB" dirty="0" smtClean="0"/>
              <a:t>Uses / creates many sets of information – all inter-related, all complex</a:t>
            </a:r>
          </a:p>
          <a:p>
            <a:pPr lvl="2"/>
            <a:r>
              <a:rPr lang="en-GB" dirty="0" smtClean="0"/>
              <a:t>So traceability and coverage are vital</a:t>
            </a:r>
          </a:p>
          <a:p>
            <a:pPr lvl="1">
              <a:spcBef>
                <a:spcPts val="1200"/>
              </a:spcBef>
            </a:pPr>
            <a:r>
              <a:rPr lang="en-GB" dirty="0" smtClean="0"/>
              <a:t>Agile processes often described as lists: user stories, tests …</a:t>
            </a:r>
          </a:p>
          <a:p>
            <a:pPr lvl="2"/>
            <a:r>
              <a:rPr lang="en-GB" dirty="0"/>
              <a:t>Collaboration tools often used for </a:t>
            </a:r>
            <a:r>
              <a:rPr lang="en-GB" dirty="0" smtClean="0"/>
              <a:t>this simplistic agile</a:t>
            </a:r>
            <a:endParaRPr lang="en-GB" dirty="0"/>
          </a:p>
          <a:p>
            <a:pPr lvl="1">
              <a:spcBef>
                <a:spcPts val="1200"/>
              </a:spcBef>
            </a:pPr>
            <a:r>
              <a:rPr lang="en-GB" dirty="0" smtClean="0"/>
              <a:t>Business analysis and agile only valid with full, complex information</a:t>
            </a:r>
          </a:p>
          <a:p>
            <a:pPr lvl="2"/>
            <a:r>
              <a:rPr lang="en-GB" dirty="0" smtClean="0"/>
              <a:t>That collaboration tools cannot manage</a:t>
            </a:r>
          </a:p>
          <a:p>
            <a:pPr lvl="1">
              <a:spcBef>
                <a:spcPts val="1200"/>
              </a:spcBef>
            </a:pPr>
            <a:r>
              <a:rPr lang="en-GB" dirty="0" smtClean="0"/>
              <a:t>So RM/SE tools needed to support business analysis – agile / phase / V / waterfall</a:t>
            </a:r>
          </a:p>
          <a:p>
            <a:pPr lvl="2"/>
            <a:r>
              <a:rPr lang="en-GB" dirty="0" smtClean="0"/>
              <a:t>Cradle, from 3SL</a:t>
            </a:r>
          </a:p>
        </p:txBody>
      </p:sp>
    </p:spTree>
    <p:extLst>
      <p:ext uri="{BB962C8B-B14F-4D97-AF65-F5344CB8AC3E}">
        <p14:creationId xmlns:p14="http://schemas.microsoft.com/office/powerpoint/2010/main" val="3975395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Contents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+mj-lt"/>
              <a:buAutoNum type="arabicPeriod"/>
            </a:pPr>
            <a:r>
              <a:rPr lang="en-GB" dirty="0" smtClean="0"/>
              <a:t>Business Analysis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Business Analysis Information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Information Schemas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Data Structures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Traditional Agile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Integrating Agile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Tool Needs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3SL Services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Summary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977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Business Analysis	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Types of business analysis (BA):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Strategic </a:t>
            </a:r>
            <a:r>
              <a:rPr lang="en-GB" dirty="0" smtClean="0">
                <a:solidFill>
                  <a:srgbClr val="1106E8"/>
                </a:solidFill>
              </a:rPr>
              <a:t>planning</a:t>
            </a:r>
            <a:r>
              <a:rPr lang="en-GB" dirty="0" smtClean="0"/>
              <a:t>:</a:t>
            </a:r>
            <a:endParaRPr lang="en-GB" dirty="0" smtClean="0">
              <a:solidFill>
                <a:srgbClr val="1106E8"/>
              </a:solidFill>
            </a:endParaRPr>
          </a:p>
          <a:p>
            <a:pPr lvl="2"/>
            <a:r>
              <a:rPr lang="en-GB" dirty="0" smtClean="0"/>
              <a:t>Identify </a:t>
            </a:r>
            <a:r>
              <a:rPr lang="en-GB" dirty="0"/>
              <a:t>the </a:t>
            </a:r>
            <a:r>
              <a:rPr lang="en-GB" dirty="0" smtClean="0"/>
              <a:t>organisation's </a:t>
            </a:r>
            <a:r>
              <a:rPr lang="en-GB" dirty="0"/>
              <a:t>business </a:t>
            </a:r>
            <a:r>
              <a:rPr lang="en-GB" dirty="0" smtClean="0"/>
              <a:t>needs, goals, objectives…</a:t>
            </a:r>
            <a:endParaRPr lang="en-GB" dirty="0"/>
          </a:p>
          <a:p>
            <a:pPr lvl="1"/>
            <a:r>
              <a:rPr lang="en-GB" dirty="0">
                <a:solidFill>
                  <a:srgbClr val="1106E8"/>
                </a:solidFill>
              </a:rPr>
              <a:t>Business model </a:t>
            </a:r>
            <a:r>
              <a:rPr lang="en-GB" dirty="0" smtClean="0">
                <a:solidFill>
                  <a:srgbClr val="1106E8"/>
                </a:solidFill>
              </a:rPr>
              <a:t>analysis</a:t>
            </a:r>
            <a:r>
              <a:rPr lang="en-GB" dirty="0" smtClean="0"/>
              <a:t>:</a:t>
            </a:r>
            <a:endParaRPr lang="en-GB" dirty="0">
              <a:solidFill>
                <a:srgbClr val="1106E8"/>
              </a:solidFill>
            </a:endParaRPr>
          </a:p>
          <a:p>
            <a:pPr lvl="2">
              <a:spcAft>
                <a:spcPts val="0"/>
              </a:spcAft>
            </a:pPr>
            <a:r>
              <a:rPr lang="en-GB" dirty="0" smtClean="0"/>
              <a:t>Define </a:t>
            </a:r>
            <a:r>
              <a:rPr lang="en-GB" dirty="0"/>
              <a:t>the </a:t>
            </a:r>
            <a:r>
              <a:rPr lang="en-GB" dirty="0" smtClean="0"/>
              <a:t>organisation's </a:t>
            </a:r>
            <a:r>
              <a:rPr lang="en-GB" dirty="0"/>
              <a:t>policies and </a:t>
            </a:r>
            <a:r>
              <a:rPr lang="en-GB" dirty="0" smtClean="0"/>
              <a:t>approaches to </a:t>
            </a:r>
            <a:r>
              <a:rPr lang="en-GB" dirty="0" smtClean="0"/>
              <a:t>its stakeholders</a:t>
            </a:r>
            <a:endParaRPr lang="en-GB" dirty="0" smtClean="0"/>
          </a:p>
          <a:p>
            <a:pPr lvl="2"/>
            <a:r>
              <a:rPr lang="en-GB" dirty="0"/>
              <a:t>F</a:t>
            </a:r>
            <a:r>
              <a:rPr lang="en-GB" dirty="0" smtClean="0"/>
              <a:t>or Government, types and principles of interaction with:</a:t>
            </a:r>
          </a:p>
          <a:p>
            <a:pPr lvl="3">
              <a:spcAft>
                <a:spcPts val="0"/>
              </a:spcAft>
            </a:pPr>
            <a:r>
              <a:rPr lang="en-GB" dirty="0" smtClean="0"/>
              <a:t>The public</a:t>
            </a:r>
          </a:p>
          <a:p>
            <a:pPr lvl="3"/>
            <a:r>
              <a:rPr lang="en-GB" dirty="0"/>
              <a:t>O</a:t>
            </a:r>
            <a:r>
              <a:rPr lang="en-GB" dirty="0" smtClean="0"/>
              <a:t>ther parts / layers of Government</a:t>
            </a:r>
          </a:p>
          <a:p>
            <a:pPr lvl="2"/>
            <a:r>
              <a:rPr lang="en-GB" dirty="0" smtClean="0"/>
              <a:t>The </a:t>
            </a:r>
            <a:r>
              <a:rPr lang="en-GB" i="1" dirty="0">
                <a:solidFill>
                  <a:srgbClr val="E60A0A"/>
                </a:solidFill>
              </a:rPr>
              <a:t>business rules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Process </a:t>
            </a:r>
            <a:r>
              <a:rPr lang="en-GB" dirty="0" smtClean="0">
                <a:solidFill>
                  <a:srgbClr val="1106E8"/>
                </a:solidFill>
              </a:rPr>
              <a:t>design</a:t>
            </a:r>
            <a:r>
              <a:rPr lang="en-GB" dirty="0" smtClean="0"/>
              <a:t>:</a:t>
            </a:r>
            <a:endParaRPr lang="en-GB" dirty="0">
              <a:solidFill>
                <a:srgbClr val="1106E8"/>
              </a:solidFill>
            </a:endParaRPr>
          </a:p>
          <a:p>
            <a:pPr lvl="2"/>
            <a:r>
              <a:rPr lang="en-GB" dirty="0" smtClean="0"/>
              <a:t>Document, understand and standardise, or define </a:t>
            </a:r>
            <a:r>
              <a:rPr lang="en-GB" dirty="0"/>
              <a:t>the </a:t>
            </a:r>
            <a:r>
              <a:rPr lang="en-GB" dirty="0" smtClean="0"/>
              <a:t>organisation’s </a:t>
            </a:r>
            <a:r>
              <a:rPr lang="en-GB" dirty="0"/>
              <a:t>workflows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Systems </a:t>
            </a:r>
            <a:r>
              <a:rPr lang="en-GB" dirty="0" smtClean="0">
                <a:solidFill>
                  <a:srgbClr val="1106E8"/>
                </a:solidFill>
              </a:rPr>
              <a:t>analysis</a:t>
            </a:r>
            <a:r>
              <a:rPr lang="en-GB" dirty="0" smtClean="0"/>
              <a:t>:</a:t>
            </a:r>
            <a:endParaRPr lang="en-GB" dirty="0">
              <a:solidFill>
                <a:srgbClr val="1106E8"/>
              </a:solidFill>
            </a:endParaRPr>
          </a:p>
          <a:p>
            <a:pPr lvl="2"/>
            <a:r>
              <a:rPr lang="en-GB" dirty="0" smtClean="0"/>
              <a:t>Translate the business </a:t>
            </a:r>
            <a:r>
              <a:rPr lang="en-GB" dirty="0"/>
              <a:t>rules and </a:t>
            </a:r>
            <a:r>
              <a:rPr lang="en-GB" dirty="0" smtClean="0"/>
              <a:t>requirements into systems (typically IT)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In general, to </a:t>
            </a:r>
            <a:r>
              <a:rPr lang="en-GB" dirty="0" smtClean="0"/>
              <a:t>define, design and deploy:  </a:t>
            </a:r>
            <a:r>
              <a:rPr lang="en-GB" i="1" dirty="0">
                <a:solidFill>
                  <a:srgbClr val="E60A0A"/>
                </a:solidFill>
              </a:rPr>
              <a:t>services</a:t>
            </a:r>
          </a:p>
        </p:txBody>
      </p:sp>
    </p:spTree>
    <p:extLst>
      <p:ext uri="{BB962C8B-B14F-4D97-AF65-F5344CB8AC3E}">
        <p14:creationId xmlns:p14="http://schemas.microsoft.com/office/powerpoint/2010/main" val="3656780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Business Analysis: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Typical deliverables: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Needs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goals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objectives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ConOps</a:t>
            </a:r>
            <a:r>
              <a:rPr lang="en-GB" dirty="0"/>
              <a:t>:</a:t>
            </a:r>
            <a:r>
              <a:rPr lang="en-GB" dirty="0" smtClean="0"/>
              <a:t> concept of operations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Business requirements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Business plan</a:t>
            </a:r>
            <a:r>
              <a:rPr lang="en-GB" dirty="0" smtClean="0"/>
              <a:t>: with KPIs (key </a:t>
            </a:r>
            <a:r>
              <a:rPr lang="en-GB" dirty="0"/>
              <a:t>performance </a:t>
            </a:r>
            <a:r>
              <a:rPr lang="en-GB" dirty="0" smtClean="0"/>
              <a:t>indicators), </a:t>
            </a:r>
            <a:r>
              <a:rPr lang="en-GB" dirty="0"/>
              <a:t>project plan...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Functional requirements</a:t>
            </a:r>
            <a:r>
              <a:rPr lang="en-GB" dirty="0"/>
              <a:t>, </a:t>
            </a:r>
            <a:r>
              <a:rPr lang="en-GB" dirty="0">
                <a:solidFill>
                  <a:srgbClr val="1106E8"/>
                </a:solidFill>
              </a:rPr>
              <a:t>logical data models</a:t>
            </a:r>
            <a:r>
              <a:rPr lang="en-GB" dirty="0"/>
              <a:t>, </a:t>
            </a:r>
            <a:r>
              <a:rPr lang="en-GB" dirty="0">
                <a:solidFill>
                  <a:srgbClr val="1106E8"/>
                </a:solidFill>
              </a:rPr>
              <a:t>use </a:t>
            </a:r>
            <a:r>
              <a:rPr lang="en-GB" dirty="0" smtClean="0">
                <a:solidFill>
                  <a:srgbClr val="1106E8"/>
                </a:solidFill>
              </a:rPr>
              <a:t>cases</a:t>
            </a:r>
            <a:r>
              <a:rPr lang="en-GB" dirty="0"/>
              <a:t>, </a:t>
            </a:r>
            <a:r>
              <a:rPr lang="en-GB" dirty="0">
                <a:solidFill>
                  <a:srgbClr val="1106E8"/>
                </a:solidFill>
              </a:rPr>
              <a:t>work instructions</a:t>
            </a:r>
            <a:r>
              <a:rPr lang="en-GB" dirty="0"/>
              <a:t>, </a:t>
            </a:r>
            <a:r>
              <a:rPr lang="en-GB" dirty="0">
                <a:solidFill>
                  <a:srgbClr val="1106E8"/>
                </a:solidFill>
              </a:rPr>
              <a:t>reports</a:t>
            </a:r>
            <a:r>
              <a:rPr lang="en-GB" dirty="0"/>
              <a:t>...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Non-functional requirements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As-is </a:t>
            </a:r>
            <a:r>
              <a:rPr lang="en-GB" dirty="0" smtClean="0">
                <a:solidFill>
                  <a:srgbClr val="1106E8"/>
                </a:solidFill>
              </a:rPr>
              <a:t>processes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>
                <a:solidFill>
                  <a:srgbClr val="1106E8"/>
                </a:solidFill>
              </a:rPr>
              <a:t>To-be processes</a:t>
            </a:r>
            <a:endParaRPr lang="en-GB" dirty="0" smtClean="0"/>
          </a:p>
          <a:p>
            <a:pPr lvl="1"/>
            <a:r>
              <a:rPr lang="en-GB" dirty="0" smtClean="0">
                <a:solidFill>
                  <a:srgbClr val="1106E8"/>
                </a:solidFill>
              </a:rPr>
              <a:t>Data models</a:t>
            </a:r>
            <a:r>
              <a:rPr lang="en-GB" dirty="0" smtClean="0"/>
              <a:t>: data concepts/requirements </a:t>
            </a:r>
            <a:r>
              <a:rPr lang="en-GB" dirty="0"/>
              <a:t>expressed </a:t>
            </a:r>
            <a:r>
              <a:rPr lang="en-GB" dirty="0" smtClean="0"/>
              <a:t>as: ERDs, DSDs, CDs, ERA…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Architecture </a:t>
            </a:r>
            <a:r>
              <a:rPr lang="en-GB" dirty="0" smtClean="0">
                <a:solidFill>
                  <a:srgbClr val="1106E8"/>
                </a:solidFill>
              </a:rPr>
              <a:t>models</a:t>
            </a:r>
            <a:r>
              <a:rPr lang="en-GB" dirty="0"/>
              <a:t>:</a:t>
            </a:r>
            <a:r>
              <a:rPr lang="en-GB" dirty="0" smtClean="0"/>
              <a:t> define enterprise architecture: PADs, AIDs, UML (CPDs, DPDs)…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Traceability / coverage </a:t>
            </a:r>
            <a:r>
              <a:rPr lang="en-GB" dirty="0" smtClean="0"/>
              <a:t>analyses, including RTMs, VCRMs, PVMs</a:t>
            </a:r>
          </a:p>
          <a:p>
            <a:pPr lvl="1"/>
            <a:r>
              <a:rPr lang="en-GB" dirty="0" smtClean="0">
                <a:solidFill>
                  <a:srgbClr val="1106E8"/>
                </a:solidFill>
              </a:rPr>
              <a:t>TEAMP</a:t>
            </a:r>
            <a:r>
              <a:rPr lang="en-GB" dirty="0" smtClean="0"/>
              <a:t>: test and acceptance management plan</a:t>
            </a:r>
          </a:p>
          <a:p>
            <a:pPr lvl="1"/>
            <a:r>
              <a:rPr lang="en-GB" dirty="0" smtClean="0">
                <a:solidFill>
                  <a:srgbClr val="1106E8"/>
                </a:solidFill>
              </a:rPr>
              <a:t>COMP</a:t>
            </a:r>
            <a:r>
              <a:rPr lang="en-GB" dirty="0" smtClean="0"/>
              <a:t>: configuration management plan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Business </a:t>
            </a:r>
            <a:r>
              <a:rPr lang="en-GB" dirty="0" smtClean="0">
                <a:solidFill>
                  <a:srgbClr val="1106E8"/>
                </a:solidFill>
              </a:rPr>
              <a:t>case</a:t>
            </a:r>
            <a:r>
              <a:rPr lang="en-GB" dirty="0" smtClean="0"/>
              <a:t>: </a:t>
            </a:r>
            <a:r>
              <a:rPr lang="en-GB" dirty="0"/>
              <a:t>a strategic plan containing </a:t>
            </a:r>
            <a:r>
              <a:rPr lang="en-GB" dirty="0" smtClean="0"/>
              <a:t>stakeholders</a:t>
            </a:r>
            <a:r>
              <a:rPr lang="en-GB" dirty="0"/>
              <a:t>' </a:t>
            </a:r>
            <a:r>
              <a:rPr lang="en-GB" dirty="0" smtClean="0"/>
              <a:t>risks </a:t>
            </a:r>
            <a:r>
              <a:rPr lang="en-GB" dirty="0"/>
              <a:t>and </a:t>
            </a:r>
            <a:r>
              <a:rPr lang="en-GB" dirty="0" smtClean="0"/>
              <a:t>returns</a:t>
            </a:r>
          </a:p>
          <a:p>
            <a:pPr lvl="1">
              <a:lnSpc>
                <a:spcPct val="105000"/>
              </a:lnSpc>
            </a:pPr>
            <a:r>
              <a:rPr lang="en-GB" dirty="0">
                <a:solidFill>
                  <a:srgbClr val="1106E8"/>
                </a:solidFill>
              </a:rPr>
              <a:t>Service </a:t>
            </a:r>
            <a:r>
              <a:rPr lang="en-GB" dirty="0" smtClean="0">
                <a:solidFill>
                  <a:srgbClr val="1106E8"/>
                </a:solidFill>
              </a:rPr>
              <a:t>definition</a:t>
            </a:r>
            <a:r>
              <a:rPr lang="en-GB" dirty="0" smtClean="0"/>
              <a:t>: need, concept, architecture, resources, threat analysis (RMADS),</a:t>
            </a:r>
            <a:br>
              <a:rPr lang="en-GB" dirty="0" smtClean="0"/>
            </a:br>
            <a:r>
              <a:rPr lang="en-GB" dirty="0" smtClean="0"/>
              <a:t>on-boarding, operation, management, resilience, governance, off-boarding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667000" y="3277800"/>
            <a:ext cx="600375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600" dirty="0"/>
              <a:t>described in: </a:t>
            </a:r>
            <a:r>
              <a:rPr lang="en-GB" sz="1600" dirty="0" err="1"/>
              <a:t>eFFBDs</a:t>
            </a:r>
            <a:r>
              <a:rPr lang="en-GB" sz="1600" dirty="0"/>
              <a:t>, PFDs, IDEF0, BPM, DFDs, ACDs, SQDs, flowcharts</a:t>
            </a:r>
            <a:r>
              <a:rPr lang="en-GB" sz="1600" dirty="0" smtClean="0"/>
              <a:t>…</a:t>
            </a:r>
            <a:endParaRPr lang="en-GB" sz="1600" dirty="0"/>
          </a:p>
        </p:txBody>
      </p:sp>
      <p:sp>
        <p:nvSpPr>
          <p:cNvPr id="5" name="Right Brace 4"/>
          <p:cNvSpPr/>
          <p:nvPr/>
        </p:nvSpPr>
        <p:spPr>
          <a:xfrm>
            <a:off x="2514600" y="3149600"/>
            <a:ext cx="76200" cy="533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376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Business Analysis </a:t>
            </a:r>
            <a:r>
              <a:rPr lang="en-GB" dirty="0" smtClean="0"/>
              <a:t>Information	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Business analysis (BA) involves </a:t>
            </a:r>
            <a:r>
              <a:rPr lang="en-GB" dirty="0"/>
              <a:t>many</a:t>
            </a:r>
            <a:r>
              <a:rPr lang="en-GB" dirty="0" smtClean="0"/>
              <a:t> sets of information: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All inter-related</a:t>
            </a:r>
          </a:p>
          <a:p>
            <a:pPr lvl="1"/>
            <a:r>
              <a:rPr lang="en-GB" dirty="0" smtClean="0"/>
              <a:t>All with rich </a:t>
            </a:r>
            <a:r>
              <a:rPr lang="en-GB" dirty="0" smtClean="0"/>
              <a:t>and </a:t>
            </a:r>
            <a:r>
              <a:rPr lang="en-GB" dirty="0" smtClean="0"/>
              <a:t>varied content</a:t>
            </a:r>
            <a:endParaRPr lang="en-GB" dirty="0" smtClean="0"/>
          </a:p>
          <a:p>
            <a:pPr>
              <a:spcBef>
                <a:spcPts val="800"/>
              </a:spcBef>
            </a:pPr>
            <a:r>
              <a:rPr lang="en-GB" dirty="0" smtClean="0"/>
              <a:t>Cross references needed between these sets:</a:t>
            </a:r>
          </a:p>
          <a:p>
            <a:pPr lvl="1"/>
            <a:r>
              <a:rPr lang="en-GB" dirty="0" smtClean="0"/>
              <a:t>To provide </a:t>
            </a:r>
            <a:r>
              <a:rPr lang="en-GB" i="1" dirty="0" smtClean="0">
                <a:solidFill>
                  <a:srgbClr val="E60A0A"/>
                </a:solidFill>
              </a:rPr>
              <a:t>dependency analyses</a:t>
            </a:r>
            <a:r>
              <a:rPr lang="en-GB" dirty="0" smtClean="0"/>
              <a:t>:</a:t>
            </a:r>
          </a:p>
          <a:p>
            <a:pPr lvl="2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Traceability</a:t>
            </a:r>
            <a:r>
              <a:rPr lang="en-GB" dirty="0" smtClean="0"/>
              <a:t>, forward through the sets</a:t>
            </a:r>
          </a:p>
          <a:p>
            <a:pPr lvl="2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Coverage</a:t>
            </a:r>
            <a:r>
              <a:rPr lang="en-GB" dirty="0" smtClean="0"/>
              <a:t>, backwards through the sets</a:t>
            </a:r>
          </a:p>
          <a:p>
            <a:pPr lvl="2"/>
            <a:r>
              <a:rPr lang="en-GB" dirty="0">
                <a:solidFill>
                  <a:srgbClr val="1106E8"/>
                </a:solidFill>
              </a:rPr>
              <a:t>Transitive</a:t>
            </a:r>
            <a:r>
              <a:rPr lang="en-GB" dirty="0" smtClean="0"/>
              <a:t>, indirect relationships between sets</a:t>
            </a:r>
          </a:p>
          <a:p>
            <a:pPr lvl="3"/>
            <a:r>
              <a:rPr lang="en-GB" dirty="0" smtClean="0"/>
              <a:t>Via </a:t>
            </a:r>
            <a:r>
              <a:rPr lang="en-GB" i="1" dirty="0">
                <a:solidFill>
                  <a:srgbClr val="E60A0A"/>
                </a:solidFill>
              </a:rPr>
              <a:t>intermediate</a:t>
            </a:r>
            <a:r>
              <a:rPr lang="en-GB" dirty="0" smtClean="0"/>
              <a:t> sets of information</a:t>
            </a:r>
          </a:p>
          <a:p>
            <a:pPr>
              <a:spcBef>
                <a:spcPts val="800"/>
              </a:spcBef>
            </a:pPr>
            <a:r>
              <a:rPr lang="en-GB" i="1" dirty="0">
                <a:solidFill>
                  <a:srgbClr val="E60A0A"/>
                </a:solidFill>
              </a:rPr>
              <a:t>Schema</a:t>
            </a:r>
            <a:r>
              <a:rPr lang="en-GB" dirty="0" smtClean="0"/>
              <a:t> is user-defined description of BA information:</a:t>
            </a:r>
          </a:p>
          <a:p>
            <a:pPr lvl="1">
              <a:spcAft>
                <a:spcPts val="0"/>
              </a:spcAft>
            </a:pPr>
            <a:r>
              <a:rPr lang="en-GB" i="1" dirty="0">
                <a:solidFill>
                  <a:srgbClr val="E60A0A"/>
                </a:solidFill>
              </a:rPr>
              <a:t>Database</a:t>
            </a:r>
            <a:r>
              <a:rPr lang="en-GB" dirty="0" smtClean="0"/>
              <a:t> is a collection of </a:t>
            </a:r>
            <a:r>
              <a:rPr lang="en-GB" i="1" dirty="0">
                <a:solidFill>
                  <a:srgbClr val="E60A0A"/>
                </a:solidFill>
              </a:rPr>
              <a:t>datasets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Each </a:t>
            </a:r>
            <a:r>
              <a:rPr lang="en-GB" i="1" dirty="0">
                <a:solidFill>
                  <a:srgbClr val="E60A0A"/>
                </a:solidFill>
              </a:rPr>
              <a:t>dataset</a:t>
            </a:r>
            <a:r>
              <a:rPr lang="en-GB" dirty="0" smtClean="0"/>
              <a:t> is a collection of </a:t>
            </a:r>
            <a:r>
              <a:rPr lang="en-GB" i="1" dirty="0">
                <a:solidFill>
                  <a:srgbClr val="E60A0A"/>
                </a:solidFill>
              </a:rPr>
              <a:t>items</a:t>
            </a:r>
            <a:r>
              <a:rPr lang="en-GB" dirty="0" smtClean="0"/>
              <a:t>, each of a user-defined </a:t>
            </a:r>
            <a:r>
              <a:rPr lang="en-GB" i="1" dirty="0">
                <a:solidFill>
                  <a:srgbClr val="E60A0A"/>
                </a:solidFill>
              </a:rPr>
              <a:t>item type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Items contain </a:t>
            </a:r>
            <a:r>
              <a:rPr lang="en-GB" i="1" dirty="0">
                <a:solidFill>
                  <a:srgbClr val="E60A0A"/>
                </a:solidFill>
              </a:rPr>
              <a:t>attributes</a:t>
            </a:r>
            <a:r>
              <a:rPr lang="en-GB" dirty="0" smtClean="0"/>
              <a:t>, each of a user-defined </a:t>
            </a:r>
            <a:r>
              <a:rPr lang="en-GB" i="1" dirty="0">
                <a:solidFill>
                  <a:srgbClr val="E60A0A"/>
                </a:solidFill>
              </a:rPr>
              <a:t>data type</a:t>
            </a:r>
          </a:p>
          <a:p>
            <a:pPr lvl="1"/>
            <a:r>
              <a:rPr lang="en-GB" dirty="0" smtClean="0"/>
              <a:t>Items linked by </a:t>
            </a:r>
            <a:r>
              <a:rPr lang="en-GB" i="1" dirty="0">
                <a:solidFill>
                  <a:srgbClr val="E60A0A"/>
                </a:solidFill>
              </a:rPr>
              <a:t>cross </a:t>
            </a:r>
            <a:r>
              <a:rPr lang="en-GB" i="1" dirty="0" smtClean="0">
                <a:solidFill>
                  <a:srgbClr val="E60A0A"/>
                </a:solidFill>
              </a:rPr>
              <a:t>references </a:t>
            </a:r>
            <a:r>
              <a:rPr lang="en-GB" dirty="0"/>
              <a:t>(</a:t>
            </a:r>
            <a:r>
              <a:rPr lang="en-GB" i="1" dirty="0">
                <a:solidFill>
                  <a:srgbClr val="E60A0A"/>
                </a:solidFill>
              </a:rPr>
              <a:t>links</a:t>
            </a:r>
            <a:r>
              <a:rPr lang="en-GB" dirty="0" smtClean="0"/>
              <a:t>)</a:t>
            </a:r>
          </a:p>
          <a:p>
            <a:pPr lvl="2">
              <a:spcAft>
                <a:spcPts val="0"/>
              </a:spcAft>
            </a:pPr>
            <a:r>
              <a:rPr lang="en-GB" dirty="0" smtClean="0"/>
              <a:t>Links optionally typed</a:t>
            </a:r>
          </a:p>
          <a:p>
            <a:pPr lvl="2"/>
            <a:r>
              <a:rPr lang="en-GB" dirty="0" smtClean="0"/>
              <a:t>Links contain attributes, </a:t>
            </a:r>
            <a:r>
              <a:rPr lang="en-GB" dirty="0" smtClean="0"/>
              <a:t>used to parametrise </a:t>
            </a:r>
            <a:r>
              <a:rPr lang="en-GB" dirty="0" smtClean="0"/>
              <a:t>/ justify / explain relationships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Links </a:t>
            </a:r>
            <a:r>
              <a:rPr lang="en-GB" sz="1900" b="1" i="1" dirty="0"/>
              <a:t>within</a:t>
            </a:r>
            <a:r>
              <a:rPr lang="en-GB" dirty="0" smtClean="0"/>
              <a:t> and </a:t>
            </a:r>
            <a:r>
              <a:rPr lang="en-GB" sz="1900" b="1" i="1" dirty="0"/>
              <a:t>between</a:t>
            </a:r>
            <a:r>
              <a:rPr lang="en-GB" dirty="0" smtClean="0"/>
              <a:t> sets are   </a:t>
            </a:r>
            <a:r>
              <a:rPr lang="en-GB" dirty="0">
                <a:solidFill>
                  <a:srgbClr val="1106E8"/>
                </a:solidFill>
              </a:rPr>
              <a:t>1:1</a:t>
            </a:r>
            <a:r>
              <a:rPr lang="en-GB" dirty="0" smtClean="0"/>
              <a:t>, </a:t>
            </a:r>
            <a:r>
              <a:rPr lang="en-GB" dirty="0">
                <a:solidFill>
                  <a:srgbClr val="1106E8"/>
                </a:solidFill>
              </a:rPr>
              <a:t>1:N</a:t>
            </a:r>
            <a:r>
              <a:rPr lang="en-GB" dirty="0" smtClean="0"/>
              <a:t> </a:t>
            </a:r>
            <a:r>
              <a:rPr lang="en-GB" dirty="0"/>
              <a:t>and</a:t>
            </a:r>
            <a:r>
              <a:rPr lang="en-GB" dirty="0" smtClean="0"/>
              <a:t> </a:t>
            </a:r>
            <a:r>
              <a:rPr lang="en-GB" dirty="0">
                <a:solidFill>
                  <a:srgbClr val="1106E8"/>
                </a:solidFill>
              </a:rPr>
              <a:t>M:N</a:t>
            </a:r>
          </a:p>
          <a:p>
            <a:pPr lvl="1"/>
            <a:r>
              <a:rPr lang="en-GB" dirty="0" smtClean="0"/>
              <a:t>Will </a:t>
            </a:r>
            <a:r>
              <a:rPr lang="en-GB" dirty="0" smtClean="0"/>
              <a:t>want re-use </a:t>
            </a:r>
            <a:r>
              <a:rPr lang="en-GB" dirty="0" smtClean="0"/>
              <a:t>/ sharing of data between </a:t>
            </a:r>
            <a:r>
              <a:rPr lang="en-GB" i="1" dirty="0">
                <a:solidFill>
                  <a:srgbClr val="E60A0A"/>
                </a:solidFill>
              </a:rPr>
              <a:t>projects</a:t>
            </a:r>
            <a:r>
              <a:rPr lang="en-GB" dirty="0" smtClean="0"/>
              <a:t>, </a:t>
            </a:r>
            <a:r>
              <a:rPr lang="en-GB" dirty="0" smtClean="0"/>
              <a:t>perhaps want </a:t>
            </a:r>
            <a:r>
              <a:rPr lang="en-GB" i="1" dirty="0">
                <a:solidFill>
                  <a:srgbClr val="E60A0A"/>
                </a:solidFill>
              </a:rPr>
              <a:t>libraries</a:t>
            </a:r>
          </a:p>
        </p:txBody>
      </p:sp>
      <p:sp>
        <p:nvSpPr>
          <p:cNvPr id="5" name="Circular Arrow 4"/>
          <p:cNvSpPr/>
          <p:nvPr/>
        </p:nvSpPr>
        <p:spPr>
          <a:xfrm rot="2362046">
            <a:off x="5658571" y="1606135"/>
            <a:ext cx="1127647" cy="1569033"/>
          </a:xfrm>
          <a:prstGeom prst="circularArrow">
            <a:avLst>
              <a:gd name="adj1" fmla="val 9589"/>
              <a:gd name="adj2" fmla="val 1142319"/>
              <a:gd name="adj3" fmla="val 20477311"/>
              <a:gd name="adj4" fmla="val 17079121"/>
              <a:gd name="adj5" fmla="val 11093"/>
            </a:avLst>
          </a:prstGeom>
          <a:solidFill>
            <a:srgbClr val="FFA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/>
          <p:cNvGrpSpPr/>
          <p:nvPr/>
        </p:nvGrpSpPr>
        <p:grpSpPr>
          <a:xfrm>
            <a:off x="5352257" y="1239875"/>
            <a:ext cx="3021164" cy="1779539"/>
            <a:chOff x="5352257" y="1239875"/>
            <a:chExt cx="3021164" cy="1779539"/>
          </a:xfrm>
        </p:grpSpPr>
        <p:pic>
          <p:nvPicPr>
            <p:cNvPr id="7" name="Picture 2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8169" y="2267812"/>
              <a:ext cx="912170" cy="5287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77152" y="1239875"/>
              <a:ext cx="727580" cy="4210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aphicFrame>
          <p:nvGraphicFramePr>
            <p:cNvPr id="9" name="Object 8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4631646"/>
                </p:ext>
              </p:extLst>
            </p:nvPr>
          </p:nvGraphicFramePr>
          <p:xfrm>
            <a:off x="6285121" y="2532183"/>
            <a:ext cx="584768" cy="3511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68" name="Clip" r:id="rId5" imgW="4644720" imgH="2779200" progId="MS_ClipArt_Gallery.2">
                    <p:embed/>
                  </p:oleObj>
                </mc:Choice>
                <mc:Fallback>
                  <p:oleObj name="Clip" r:id="rId5" imgW="4644720" imgH="2779200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85121" y="2532183"/>
                          <a:ext cx="584768" cy="3511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Rectangle 9"/>
            <p:cNvSpPr/>
            <p:nvPr/>
          </p:nvSpPr>
          <p:spPr>
            <a:xfrm>
              <a:off x="5857875" y="1794664"/>
              <a:ext cx="1585287" cy="29432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0" bIns="0" rtlCol="0" anchor="ctr" anchorCtr="0"/>
            <a:lstStyle/>
            <a:p>
              <a:r>
                <a:rPr lang="en-GB" sz="12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pic>
          <p:nvPicPr>
            <p:cNvPr id="11" name="Picture 2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1120" y="1266635"/>
              <a:ext cx="795970" cy="292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5997" y="2301550"/>
              <a:ext cx="570247" cy="323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3" name="Object 12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07521568"/>
                </p:ext>
              </p:extLst>
            </p:nvPr>
          </p:nvGraphicFramePr>
          <p:xfrm>
            <a:off x="7788653" y="1766262"/>
            <a:ext cx="584768" cy="3511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69" name="Clip" r:id="rId9" imgW="4644720" imgH="2779200" progId="MS_ClipArt_Gallery.2">
                    <p:embed/>
                  </p:oleObj>
                </mc:Choice>
                <mc:Fallback>
                  <p:oleObj name="Clip" r:id="rId9" imgW="4644720" imgH="2779200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88653" y="1766262"/>
                          <a:ext cx="584768" cy="3511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Down Arrow 13"/>
            <p:cNvSpPr/>
            <p:nvPr/>
          </p:nvSpPr>
          <p:spPr>
            <a:xfrm rot="15795534">
              <a:off x="7541836" y="1609275"/>
              <a:ext cx="205049" cy="612296"/>
            </a:xfrm>
            <a:prstGeom prst="downArrow">
              <a:avLst/>
            </a:prstGeom>
            <a:solidFill>
              <a:srgbClr val="FFA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Circular Arrow 14"/>
            <p:cNvSpPr/>
            <p:nvPr/>
          </p:nvSpPr>
          <p:spPr>
            <a:xfrm rot="5400000">
              <a:off x="5415617" y="1470492"/>
              <a:ext cx="1013773" cy="1140494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6176612"/>
                <a:gd name="adj5" fmla="val 12500"/>
              </a:avLst>
            </a:prstGeom>
            <a:solidFill>
              <a:srgbClr val="FFA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ircular Arrow 15"/>
            <p:cNvSpPr/>
            <p:nvPr/>
          </p:nvSpPr>
          <p:spPr>
            <a:xfrm rot="16200000" flipV="1">
              <a:off x="5606551" y="1301957"/>
              <a:ext cx="1013773" cy="1140494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6212409"/>
                <a:gd name="adj5" fmla="val 12500"/>
              </a:avLst>
            </a:prstGeom>
            <a:solidFill>
              <a:srgbClr val="FFA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Circular Arrow 16"/>
            <p:cNvSpPr/>
            <p:nvPr/>
          </p:nvSpPr>
          <p:spPr>
            <a:xfrm rot="5400000" flipH="1" flipV="1">
              <a:off x="6872915" y="1295381"/>
              <a:ext cx="1013773" cy="1140494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6212409"/>
                <a:gd name="adj5" fmla="val 12500"/>
              </a:avLst>
            </a:prstGeom>
            <a:solidFill>
              <a:srgbClr val="FFA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Circular Arrow 5"/>
            <p:cNvSpPr/>
            <p:nvPr/>
          </p:nvSpPr>
          <p:spPr>
            <a:xfrm rot="19237954" flipH="1">
              <a:off x="7034219" y="1625078"/>
              <a:ext cx="1049525" cy="1394336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7079121"/>
                <a:gd name="adj5" fmla="val 12500"/>
              </a:avLst>
            </a:prstGeom>
            <a:solidFill>
              <a:srgbClr val="FFA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6268770" y="1846934"/>
              <a:ext cx="1123625" cy="190082"/>
              <a:chOff x="6268770" y="1846934"/>
              <a:chExt cx="1123625" cy="19008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6268770" y="1846934"/>
                <a:ext cx="190716" cy="19008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0" rIns="0" bIns="0" rtlCol="0" anchor="ctr" anchorCtr="0"/>
              <a:lstStyle/>
              <a:p>
                <a:endParaRPr lang="en-GB" dirty="0">
                  <a:solidFill>
                    <a:srgbClr val="1106E8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6454734" y="1846934"/>
                <a:ext cx="190716" cy="190082"/>
              </a:xfrm>
              <a:prstGeom prst="rect">
                <a:avLst/>
              </a:prstGeom>
              <a:solidFill>
                <a:srgbClr val="F1FB8F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0" rIns="0" bIns="0" rtlCol="0" anchor="ctr" anchorCtr="0"/>
              <a:lstStyle/>
              <a:p>
                <a:endParaRPr lang="en-GB" dirty="0">
                  <a:solidFill>
                    <a:srgbClr val="1106E8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641489" y="1846934"/>
                <a:ext cx="190716" cy="190082"/>
              </a:xfrm>
              <a:prstGeom prst="rect">
                <a:avLst/>
              </a:prstGeom>
              <a:solidFill>
                <a:srgbClr val="DEFEFE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0" rIns="0" bIns="0" rtlCol="0" anchor="ctr" anchorCtr="0"/>
              <a:lstStyle/>
              <a:p>
                <a:endParaRPr lang="en-GB" dirty="0">
                  <a:solidFill>
                    <a:srgbClr val="1106E8"/>
                  </a:solidFill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6827453" y="1846934"/>
                <a:ext cx="190716" cy="19008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0" rIns="0" bIns="0" rtlCol="0" anchor="ctr" anchorCtr="0"/>
              <a:lstStyle/>
              <a:p>
                <a:endParaRPr lang="en-GB" dirty="0">
                  <a:solidFill>
                    <a:srgbClr val="1106E8"/>
                  </a:solidFill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7015715" y="1846934"/>
                <a:ext cx="190716" cy="190082"/>
              </a:xfrm>
              <a:prstGeom prst="rect">
                <a:avLst/>
              </a:prstGeom>
              <a:solidFill>
                <a:srgbClr val="CCFFCC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0" rIns="0" bIns="0" rtlCol="0" anchor="ctr" anchorCtr="0"/>
              <a:lstStyle/>
              <a:p>
                <a:endParaRPr lang="en-GB" dirty="0">
                  <a:solidFill>
                    <a:srgbClr val="1106E8"/>
                  </a:solidFill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7201679" y="1846934"/>
                <a:ext cx="190716" cy="190082"/>
              </a:xfrm>
              <a:prstGeom prst="rect">
                <a:avLst/>
              </a:prstGeom>
              <a:solidFill>
                <a:srgbClr val="FFAFAF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0" rIns="0" bIns="0" rtlCol="0" anchor="ctr" anchorCtr="0"/>
              <a:lstStyle/>
              <a:p>
                <a:endParaRPr lang="en-GB" dirty="0">
                  <a:solidFill>
                    <a:srgbClr val="1106E8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02320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Information Schemas	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Example schema: bid analysis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3029"/>
            <a:ext cx="6848867" cy="460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4131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Information Schemas: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Example schema: business analysis for Government department</a:t>
            </a:r>
            <a:endParaRPr lang="en-GB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82057"/>
            <a:ext cx="6065337" cy="4647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9426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Data Structures	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/>
              <a:t>Linear list (rare):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>
              <a:spcBef>
                <a:spcPts val="1200"/>
              </a:spcBef>
            </a:pPr>
            <a:r>
              <a:rPr lang="en-GB" dirty="0" smtClean="0"/>
              <a:t>Hierarchy (common):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Graph (common):</a:t>
            </a:r>
            <a:endParaRPr lang="en-GB" dirty="0"/>
          </a:p>
        </p:txBody>
      </p:sp>
      <p:grpSp>
        <p:nvGrpSpPr>
          <p:cNvPr id="13" name="Group 12"/>
          <p:cNvGrpSpPr/>
          <p:nvPr/>
        </p:nvGrpSpPr>
        <p:grpSpPr>
          <a:xfrm>
            <a:off x="3276600" y="1219200"/>
            <a:ext cx="533400" cy="804672"/>
            <a:chOff x="3276600" y="1219200"/>
            <a:chExt cx="533400" cy="804672"/>
          </a:xfrm>
        </p:grpSpPr>
        <p:sp>
          <p:nvSpPr>
            <p:cNvPr id="5" name="Rectangle 4"/>
            <p:cNvSpPr/>
            <p:nvPr/>
          </p:nvSpPr>
          <p:spPr>
            <a:xfrm>
              <a:off x="3276600" y="121920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3276600" y="1481328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276600" y="175260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2633150" y="2377440"/>
            <a:ext cx="2213487" cy="1924373"/>
            <a:chOff x="2633150" y="2042197"/>
            <a:chExt cx="2213487" cy="1924373"/>
          </a:xfrm>
        </p:grpSpPr>
        <p:sp>
          <p:nvSpPr>
            <p:cNvPr id="113" name="Rectangle 112"/>
            <p:cNvSpPr/>
            <p:nvPr/>
          </p:nvSpPr>
          <p:spPr>
            <a:xfrm>
              <a:off x="3286995" y="2042197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3299285" y="258212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2633150" y="258212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3928550" y="258212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cxnSp>
          <p:nvCxnSpPr>
            <p:cNvPr id="111" name="Elbow Connector 110"/>
            <p:cNvCxnSpPr>
              <a:stCxn id="113" idx="2"/>
              <a:endCxn id="115" idx="0"/>
            </p:cNvCxnSpPr>
            <p:nvPr/>
          </p:nvCxnSpPr>
          <p:spPr>
            <a:xfrm rot="5400000">
              <a:off x="3092448" y="2120872"/>
              <a:ext cx="268651" cy="653845"/>
            </a:xfrm>
            <a:prstGeom prst="bentConnector3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7" name="Elbow Connector 116"/>
            <p:cNvCxnSpPr>
              <a:stCxn id="113" idx="2"/>
              <a:endCxn id="116" idx="0"/>
            </p:cNvCxnSpPr>
            <p:nvPr/>
          </p:nvCxnSpPr>
          <p:spPr>
            <a:xfrm rot="16200000" flipH="1">
              <a:off x="3740147" y="2127016"/>
              <a:ext cx="268651" cy="641555"/>
            </a:xfrm>
            <a:prstGeom prst="bentConnector3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9" name="Straight Arrow Connector 118"/>
            <p:cNvCxnSpPr>
              <a:stCxn id="113" idx="2"/>
              <a:endCxn id="114" idx="0"/>
            </p:cNvCxnSpPr>
            <p:nvPr/>
          </p:nvCxnSpPr>
          <p:spPr>
            <a:xfrm>
              <a:off x="3553695" y="2313469"/>
              <a:ext cx="12290" cy="268651"/>
            </a:xfrm>
            <a:prstGeom prst="straightConnector1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23" name="Rectangle 122"/>
            <p:cNvSpPr/>
            <p:nvPr/>
          </p:nvSpPr>
          <p:spPr>
            <a:xfrm>
              <a:off x="3674140" y="3162715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4303405" y="3162715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cxnSp>
          <p:nvCxnSpPr>
            <p:cNvPr id="125" name="Elbow Connector 124"/>
            <p:cNvCxnSpPr>
              <a:stCxn id="116" idx="2"/>
              <a:endCxn id="124" idx="0"/>
            </p:cNvCxnSpPr>
            <p:nvPr/>
          </p:nvCxnSpPr>
          <p:spPr>
            <a:xfrm rot="16200000" flipH="1">
              <a:off x="4228016" y="2820625"/>
              <a:ext cx="309323" cy="374855"/>
            </a:xfrm>
            <a:prstGeom prst="bentConnector3">
              <a:avLst>
                <a:gd name="adj1" fmla="val 50000"/>
              </a:avLst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6" name="Elbow Connector 125"/>
            <p:cNvCxnSpPr>
              <a:stCxn id="116" idx="2"/>
              <a:endCxn id="123" idx="0"/>
            </p:cNvCxnSpPr>
            <p:nvPr/>
          </p:nvCxnSpPr>
          <p:spPr>
            <a:xfrm rot="5400000">
              <a:off x="3913384" y="2880848"/>
              <a:ext cx="309323" cy="254410"/>
            </a:xfrm>
            <a:prstGeom prst="bentConnector3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31" name="Rectangle 130"/>
            <p:cNvSpPr/>
            <p:nvPr/>
          </p:nvSpPr>
          <p:spPr>
            <a:xfrm>
              <a:off x="3683972" y="3695298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3017837" y="3695298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4313237" y="3695298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cxnSp>
          <p:nvCxnSpPr>
            <p:cNvPr id="134" name="Elbow Connector 133"/>
            <p:cNvCxnSpPr>
              <a:stCxn id="123" idx="2"/>
              <a:endCxn id="132" idx="0"/>
            </p:cNvCxnSpPr>
            <p:nvPr/>
          </p:nvCxnSpPr>
          <p:spPr>
            <a:xfrm rot="5400000">
              <a:off x="3482034" y="3236491"/>
              <a:ext cx="261311" cy="656303"/>
            </a:xfrm>
            <a:prstGeom prst="bentConnector3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5" name="Elbow Connector 134"/>
            <p:cNvCxnSpPr>
              <a:stCxn id="123" idx="2"/>
              <a:endCxn id="133" idx="0"/>
            </p:cNvCxnSpPr>
            <p:nvPr/>
          </p:nvCxnSpPr>
          <p:spPr>
            <a:xfrm rot="16200000" flipH="1">
              <a:off x="4129733" y="3245093"/>
              <a:ext cx="261311" cy="639097"/>
            </a:xfrm>
            <a:prstGeom prst="bentConnector3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6" name="Straight Arrow Connector 135"/>
            <p:cNvCxnSpPr>
              <a:stCxn id="123" idx="2"/>
              <a:endCxn id="131" idx="0"/>
            </p:cNvCxnSpPr>
            <p:nvPr/>
          </p:nvCxnSpPr>
          <p:spPr>
            <a:xfrm>
              <a:off x="3940840" y="3433987"/>
              <a:ext cx="9832" cy="261311"/>
            </a:xfrm>
            <a:prstGeom prst="straightConnector1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86" name="Group 185"/>
          <p:cNvGrpSpPr/>
          <p:nvPr/>
        </p:nvGrpSpPr>
        <p:grpSpPr>
          <a:xfrm>
            <a:off x="2851410" y="4805501"/>
            <a:ext cx="3083275" cy="1022324"/>
            <a:chOff x="3343222" y="4659148"/>
            <a:chExt cx="3083275" cy="1022324"/>
          </a:xfrm>
        </p:grpSpPr>
        <p:sp>
          <p:nvSpPr>
            <p:cNvPr id="141" name="Rectangle 140"/>
            <p:cNvSpPr/>
            <p:nvPr/>
          </p:nvSpPr>
          <p:spPr>
            <a:xfrm>
              <a:off x="3345989" y="4659148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4570105" y="4659148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5624932" y="4659148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4009357" y="541020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3343222" y="541020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4638622" y="541020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5263832" y="541020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5893097" y="5410200"/>
              <a:ext cx="533400" cy="271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07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r>
                <a:rPr lang="en-GB" sz="1400" dirty="0" smtClean="0">
                  <a:solidFill>
                    <a:srgbClr val="1106E8"/>
                  </a:solidFill>
                </a:rPr>
                <a:t>Item</a:t>
              </a:r>
              <a:endParaRPr lang="en-GB" dirty="0">
                <a:solidFill>
                  <a:srgbClr val="1106E8"/>
                </a:solidFill>
              </a:endParaRPr>
            </a:p>
          </p:txBody>
        </p:sp>
        <p:cxnSp>
          <p:nvCxnSpPr>
            <p:cNvPr id="139" name="Elbow Connector 138"/>
            <p:cNvCxnSpPr>
              <a:stCxn id="141" idx="2"/>
              <a:endCxn id="145" idx="0"/>
            </p:cNvCxnSpPr>
            <p:nvPr/>
          </p:nvCxnSpPr>
          <p:spPr>
            <a:xfrm rot="5400000">
              <a:off x="3371416" y="5168927"/>
              <a:ext cx="479780" cy="2767"/>
            </a:xfrm>
            <a:prstGeom prst="bentConnector3">
              <a:avLst/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4" name="Elbow Connector 153"/>
            <p:cNvCxnSpPr>
              <a:stCxn id="142" idx="2"/>
              <a:endCxn id="146" idx="0"/>
            </p:cNvCxnSpPr>
            <p:nvPr/>
          </p:nvCxnSpPr>
          <p:spPr>
            <a:xfrm rot="16200000" flipH="1">
              <a:off x="4631173" y="5136051"/>
              <a:ext cx="479780" cy="68517"/>
            </a:xfrm>
            <a:prstGeom prst="bentConnector3">
              <a:avLst>
                <a:gd name="adj1" fmla="val 26177"/>
              </a:avLst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5" name="Elbow Connector 154"/>
            <p:cNvCxnSpPr>
              <a:stCxn id="143" idx="2"/>
              <a:endCxn id="147" idx="0"/>
            </p:cNvCxnSpPr>
            <p:nvPr/>
          </p:nvCxnSpPr>
          <p:spPr>
            <a:xfrm rot="5400000">
              <a:off x="5471192" y="4989760"/>
              <a:ext cx="479780" cy="361100"/>
            </a:xfrm>
            <a:prstGeom prst="bentConnector3">
              <a:avLst>
                <a:gd name="adj1" fmla="val 72559"/>
              </a:avLst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6" name="Elbow Connector 155"/>
            <p:cNvCxnSpPr>
              <a:stCxn id="143" idx="2"/>
              <a:endCxn id="144" idx="0"/>
            </p:cNvCxnSpPr>
            <p:nvPr/>
          </p:nvCxnSpPr>
          <p:spPr>
            <a:xfrm rot="5400000">
              <a:off x="4843955" y="4362523"/>
              <a:ext cx="479780" cy="1615575"/>
            </a:xfrm>
            <a:prstGeom prst="bentConnector3">
              <a:avLst>
                <a:gd name="adj1" fmla="val 72655"/>
              </a:avLst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7" name="Elbow Connector 156"/>
            <p:cNvCxnSpPr>
              <a:stCxn id="143" idx="2"/>
            </p:cNvCxnSpPr>
            <p:nvPr/>
          </p:nvCxnSpPr>
          <p:spPr>
            <a:xfrm rot="16200000" flipH="1">
              <a:off x="5849525" y="4972527"/>
              <a:ext cx="479781" cy="395566"/>
            </a:xfrm>
            <a:prstGeom prst="bentConnector3">
              <a:avLst>
                <a:gd name="adj1" fmla="val 72606"/>
              </a:avLst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8" name="Elbow Connector 157"/>
            <p:cNvCxnSpPr>
              <a:stCxn id="141" idx="2"/>
              <a:endCxn id="148" idx="0"/>
            </p:cNvCxnSpPr>
            <p:nvPr/>
          </p:nvCxnSpPr>
          <p:spPr>
            <a:xfrm rot="16200000" flipH="1">
              <a:off x="4646353" y="3896756"/>
              <a:ext cx="479780" cy="2547108"/>
            </a:xfrm>
            <a:prstGeom prst="bentConnector3">
              <a:avLst>
                <a:gd name="adj1" fmla="val 50000"/>
              </a:avLst>
            </a:prstGeom>
            <a:solidFill>
              <a:srgbClr val="00CC00"/>
            </a:solidFill>
            <a:ln w="12700">
              <a:solidFill>
                <a:srgbClr val="00CC00"/>
              </a:solidFill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9" name="Freeform 178"/>
            <p:cNvSpPr/>
            <p:nvPr/>
          </p:nvSpPr>
          <p:spPr>
            <a:xfrm>
              <a:off x="3751080" y="4930420"/>
              <a:ext cx="1088107" cy="482238"/>
            </a:xfrm>
            <a:custGeom>
              <a:avLst/>
              <a:gdLst>
                <a:gd name="connsiteX0" fmla="*/ 2138516 w 2138516"/>
                <a:gd name="connsiteY0" fmla="*/ 0 h 479323"/>
                <a:gd name="connsiteX1" fmla="*/ 2138516 w 2138516"/>
                <a:gd name="connsiteY1" fmla="*/ 346588 h 479323"/>
                <a:gd name="connsiteX2" fmla="*/ 0 w 2138516"/>
                <a:gd name="connsiteY2" fmla="*/ 346588 h 479323"/>
                <a:gd name="connsiteX3" fmla="*/ 0 w 2138516"/>
                <a:gd name="connsiteY3" fmla="*/ 479323 h 479323"/>
                <a:gd name="connsiteX0" fmla="*/ 2138516 w 2143216"/>
                <a:gd name="connsiteY0" fmla="*/ 0 h 479323"/>
                <a:gd name="connsiteX1" fmla="*/ 2143216 w 2143216"/>
                <a:gd name="connsiteY1" fmla="*/ 133572 h 479323"/>
                <a:gd name="connsiteX2" fmla="*/ 0 w 2143216"/>
                <a:gd name="connsiteY2" fmla="*/ 346588 h 479323"/>
                <a:gd name="connsiteX3" fmla="*/ 0 w 2143216"/>
                <a:gd name="connsiteY3" fmla="*/ 479323 h 479323"/>
                <a:gd name="connsiteX0" fmla="*/ 2143218 w 2147918"/>
                <a:gd name="connsiteY0" fmla="*/ 0 h 479323"/>
                <a:gd name="connsiteX1" fmla="*/ 2147918 w 2147918"/>
                <a:gd name="connsiteY1" fmla="*/ 133572 h 479323"/>
                <a:gd name="connsiteX2" fmla="*/ 0 w 2147918"/>
                <a:gd name="connsiteY2" fmla="*/ 124103 h 479323"/>
                <a:gd name="connsiteX3" fmla="*/ 4702 w 2147918"/>
                <a:gd name="connsiteY3" fmla="*/ 479323 h 479323"/>
                <a:gd name="connsiteX0" fmla="*/ 2143218 w 2143218"/>
                <a:gd name="connsiteY0" fmla="*/ 0 h 479323"/>
                <a:gd name="connsiteX1" fmla="*/ 2133816 w 2143218"/>
                <a:gd name="connsiteY1" fmla="*/ 128837 h 479323"/>
                <a:gd name="connsiteX2" fmla="*/ 0 w 2143218"/>
                <a:gd name="connsiteY2" fmla="*/ 124103 h 479323"/>
                <a:gd name="connsiteX3" fmla="*/ 4702 w 2143218"/>
                <a:gd name="connsiteY3" fmla="*/ 479323 h 479323"/>
                <a:gd name="connsiteX0" fmla="*/ 2143218 w 2143218"/>
                <a:gd name="connsiteY0" fmla="*/ 0 h 479323"/>
                <a:gd name="connsiteX1" fmla="*/ 1597949 w 2143218"/>
                <a:gd name="connsiteY1" fmla="*/ 69666 h 479323"/>
                <a:gd name="connsiteX2" fmla="*/ 0 w 2143218"/>
                <a:gd name="connsiteY2" fmla="*/ 124103 h 479323"/>
                <a:gd name="connsiteX3" fmla="*/ 4702 w 2143218"/>
                <a:gd name="connsiteY3" fmla="*/ 479323 h 479323"/>
                <a:gd name="connsiteX0" fmla="*/ 2143218 w 2152618"/>
                <a:gd name="connsiteY0" fmla="*/ 0 h 479323"/>
                <a:gd name="connsiteX1" fmla="*/ 2152618 w 2152618"/>
                <a:gd name="connsiteY1" fmla="*/ 126471 h 479323"/>
                <a:gd name="connsiteX2" fmla="*/ 0 w 2152618"/>
                <a:gd name="connsiteY2" fmla="*/ 124103 h 479323"/>
                <a:gd name="connsiteX3" fmla="*/ 4702 w 2152618"/>
                <a:gd name="connsiteY3" fmla="*/ 479323 h 479323"/>
                <a:gd name="connsiteX0" fmla="*/ 2143218 w 2143218"/>
                <a:gd name="connsiteY0" fmla="*/ 0 h 479323"/>
                <a:gd name="connsiteX1" fmla="*/ 1969295 w 2143218"/>
                <a:gd name="connsiteY1" fmla="*/ 95702 h 479323"/>
                <a:gd name="connsiteX2" fmla="*/ 0 w 2143218"/>
                <a:gd name="connsiteY2" fmla="*/ 124103 h 479323"/>
                <a:gd name="connsiteX3" fmla="*/ 4702 w 2143218"/>
                <a:gd name="connsiteY3" fmla="*/ 479323 h 479323"/>
                <a:gd name="connsiteX0" fmla="*/ 2143218 w 2147918"/>
                <a:gd name="connsiteY0" fmla="*/ 0 h 479323"/>
                <a:gd name="connsiteX1" fmla="*/ 2147918 w 2147918"/>
                <a:gd name="connsiteY1" fmla="*/ 124104 h 479323"/>
                <a:gd name="connsiteX2" fmla="*/ 0 w 2147918"/>
                <a:gd name="connsiteY2" fmla="*/ 124103 h 479323"/>
                <a:gd name="connsiteX3" fmla="*/ 4702 w 2147918"/>
                <a:gd name="connsiteY3" fmla="*/ 479323 h 47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7918" h="479323">
                  <a:moveTo>
                    <a:pt x="2143218" y="0"/>
                  </a:moveTo>
                  <a:lnTo>
                    <a:pt x="2147918" y="124104"/>
                  </a:lnTo>
                  <a:lnTo>
                    <a:pt x="0" y="124103"/>
                  </a:lnTo>
                  <a:cubicBezTo>
                    <a:pt x="1567" y="242510"/>
                    <a:pt x="3135" y="360916"/>
                    <a:pt x="4702" y="479323"/>
                  </a:cubicBezTo>
                </a:path>
              </a:pathLst>
            </a:custGeom>
            <a:noFill/>
            <a:ln w="12700">
              <a:solidFill>
                <a:srgbClr val="00CC00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725372" y="1047135"/>
            <a:ext cx="4821318" cy="4105784"/>
            <a:chOff x="3725372" y="1047135"/>
            <a:chExt cx="4821318" cy="4105784"/>
          </a:xfrm>
        </p:grpSpPr>
        <p:grpSp>
          <p:nvGrpSpPr>
            <p:cNvPr id="10" name="Group 9"/>
            <p:cNvGrpSpPr/>
            <p:nvPr/>
          </p:nvGrpSpPr>
          <p:grpSpPr>
            <a:xfrm>
              <a:off x="3725372" y="1047135"/>
              <a:ext cx="4821318" cy="4105784"/>
              <a:chOff x="3725372" y="1047135"/>
              <a:chExt cx="4821318" cy="4105784"/>
            </a:xfrm>
          </p:grpSpPr>
          <p:sp>
            <p:nvSpPr>
              <p:cNvPr id="188" name="Freeform 187"/>
              <p:cNvSpPr/>
              <p:nvPr/>
            </p:nvSpPr>
            <p:spPr>
              <a:xfrm>
                <a:off x="3725372" y="1047135"/>
                <a:ext cx="4821318" cy="2204884"/>
              </a:xfrm>
              <a:custGeom>
                <a:avLst/>
                <a:gdLst>
                  <a:gd name="connsiteX0" fmla="*/ 4734232 w 4734232"/>
                  <a:gd name="connsiteY0" fmla="*/ 22123 h 2204884"/>
                  <a:gd name="connsiteX1" fmla="*/ 4712110 w 4734232"/>
                  <a:gd name="connsiteY1" fmla="*/ 2204884 h 2204884"/>
                  <a:gd name="connsiteX2" fmla="*/ 1246239 w 4734232"/>
                  <a:gd name="connsiteY2" fmla="*/ 2197510 h 2204884"/>
                  <a:gd name="connsiteX3" fmla="*/ 1253613 w 4734232"/>
                  <a:gd name="connsiteY3" fmla="*/ 855407 h 2204884"/>
                  <a:gd name="connsiteX4" fmla="*/ 0 w 4734232"/>
                  <a:gd name="connsiteY4" fmla="*/ 825910 h 2204884"/>
                  <a:gd name="connsiteX5" fmla="*/ 1260987 w 4734232"/>
                  <a:gd name="connsiteY5" fmla="*/ 700549 h 2204884"/>
                  <a:gd name="connsiteX6" fmla="*/ 1275736 w 4734232"/>
                  <a:gd name="connsiteY6" fmla="*/ 0 h 2204884"/>
                  <a:gd name="connsiteX7" fmla="*/ 4734232 w 4734232"/>
                  <a:gd name="connsiteY7" fmla="*/ 22123 h 2204884"/>
                  <a:gd name="connsiteX0" fmla="*/ 4821318 w 4821318"/>
                  <a:gd name="connsiteY0" fmla="*/ 22123 h 2204884"/>
                  <a:gd name="connsiteX1" fmla="*/ 4799196 w 4821318"/>
                  <a:gd name="connsiteY1" fmla="*/ 2204884 h 2204884"/>
                  <a:gd name="connsiteX2" fmla="*/ 1333325 w 4821318"/>
                  <a:gd name="connsiteY2" fmla="*/ 2197510 h 2204884"/>
                  <a:gd name="connsiteX3" fmla="*/ 1340699 w 4821318"/>
                  <a:gd name="connsiteY3" fmla="*/ 855407 h 2204884"/>
                  <a:gd name="connsiteX4" fmla="*/ 0 w 4821318"/>
                  <a:gd name="connsiteY4" fmla="*/ 825910 h 2204884"/>
                  <a:gd name="connsiteX5" fmla="*/ 1348073 w 4821318"/>
                  <a:gd name="connsiteY5" fmla="*/ 700549 h 2204884"/>
                  <a:gd name="connsiteX6" fmla="*/ 1362822 w 4821318"/>
                  <a:gd name="connsiteY6" fmla="*/ 0 h 2204884"/>
                  <a:gd name="connsiteX7" fmla="*/ 4821318 w 4821318"/>
                  <a:gd name="connsiteY7" fmla="*/ 22123 h 2204884"/>
                  <a:gd name="connsiteX0" fmla="*/ 4821318 w 4821318"/>
                  <a:gd name="connsiteY0" fmla="*/ 22123 h 2204884"/>
                  <a:gd name="connsiteX1" fmla="*/ 4799196 w 4821318"/>
                  <a:gd name="connsiteY1" fmla="*/ 2204884 h 2204884"/>
                  <a:gd name="connsiteX2" fmla="*/ 1333325 w 4821318"/>
                  <a:gd name="connsiteY2" fmla="*/ 2197510 h 2204884"/>
                  <a:gd name="connsiteX3" fmla="*/ 1343080 w 4821318"/>
                  <a:gd name="connsiteY3" fmla="*/ 912557 h 2204884"/>
                  <a:gd name="connsiteX4" fmla="*/ 0 w 4821318"/>
                  <a:gd name="connsiteY4" fmla="*/ 825910 h 2204884"/>
                  <a:gd name="connsiteX5" fmla="*/ 1348073 w 4821318"/>
                  <a:gd name="connsiteY5" fmla="*/ 700549 h 2204884"/>
                  <a:gd name="connsiteX6" fmla="*/ 1362822 w 4821318"/>
                  <a:gd name="connsiteY6" fmla="*/ 0 h 2204884"/>
                  <a:gd name="connsiteX7" fmla="*/ 4821318 w 4821318"/>
                  <a:gd name="connsiteY7" fmla="*/ 22123 h 220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21318" h="2204884">
                    <a:moveTo>
                      <a:pt x="4821318" y="22123"/>
                    </a:moveTo>
                    <a:lnTo>
                      <a:pt x="4799196" y="2204884"/>
                    </a:lnTo>
                    <a:lnTo>
                      <a:pt x="1333325" y="2197510"/>
                    </a:lnTo>
                    <a:cubicBezTo>
                      <a:pt x="1336577" y="1769192"/>
                      <a:pt x="1339828" y="1340875"/>
                      <a:pt x="1343080" y="912557"/>
                    </a:cubicBezTo>
                    <a:lnTo>
                      <a:pt x="0" y="825910"/>
                    </a:lnTo>
                    <a:lnTo>
                      <a:pt x="1348073" y="700549"/>
                    </a:lnTo>
                    <a:lnTo>
                      <a:pt x="1362822" y="0"/>
                    </a:lnTo>
                    <a:lnTo>
                      <a:pt x="4821318" y="22123"/>
                    </a:lnTo>
                    <a:close/>
                  </a:path>
                </a:pathLst>
              </a:custGeom>
              <a:solidFill>
                <a:srgbClr val="DDFFF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B4FFFF"/>
                  </a:solidFill>
                </a:endParaRPr>
              </a:p>
            </p:txBody>
          </p:sp>
          <p:sp>
            <p:nvSpPr>
              <p:cNvPr id="194" name="Isosceles Triangle 193"/>
              <p:cNvSpPr/>
              <p:nvPr/>
            </p:nvSpPr>
            <p:spPr>
              <a:xfrm rot="13092484">
                <a:off x="5954803" y="2900575"/>
                <a:ext cx="380070" cy="2252344"/>
              </a:xfrm>
              <a:prstGeom prst="triangle">
                <a:avLst/>
              </a:prstGeom>
              <a:solidFill>
                <a:srgbClr val="DDFFF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B4FFFF"/>
                  </a:solidFill>
                </a:endParaRPr>
              </a:p>
            </p:txBody>
          </p:sp>
          <p:sp>
            <p:nvSpPr>
              <p:cNvPr id="189" name="Isosceles Triangle 188"/>
              <p:cNvSpPr/>
              <p:nvPr/>
            </p:nvSpPr>
            <p:spPr>
              <a:xfrm rot="12775268">
                <a:off x="4975812" y="3016400"/>
                <a:ext cx="305834" cy="1222612"/>
              </a:xfrm>
              <a:prstGeom prst="triangle">
                <a:avLst/>
              </a:prstGeom>
              <a:solidFill>
                <a:srgbClr val="DDFFFF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 anchorCtr="1"/>
              <a:lstStyle/>
              <a:p>
                <a:endParaRPr lang="en-GB">
                  <a:solidFill>
                    <a:srgbClr val="B4FFFF"/>
                  </a:solidFill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4846637" y="1113412"/>
              <a:ext cx="3633363" cy="2327454"/>
              <a:chOff x="4846637" y="1113412"/>
              <a:chExt cx="3633363" cy="2327454"/>
            </a:xfrm>
          </p:grpSpPr>
          <p:pic>
            <p:nvPicPr>
              <p:cNvPr id="73" name="Picture 2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50125" y="2349646"/>
                <a:ext cx="1097009" cy="635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1" name="Picture 20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41323" y="1113412"/>
                <a:ext cx="875014" cy="5064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aphicFrame>
            <p:nvGraphicFramePr>
              <p:cNvPr id="82" name="Object 81">
                <a:hlinkClick r:id="" action="ppaction://ole?verb=0"/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09365477"/>
                  </p:ext>
                </p:extLst>
              </p:nvPr>
            </p:nvGraphicFramePr>
            <p:xfrm>
              <a:off x="5968535" y="2667589"/>
              <a:ext cx="703263" cy="422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293" name="Clip" r:id="rId5" imgW="4644720" imgH="2779200" progId="MS_ClipArt_Gallery.2">
                      <p:embed/>
                    </p:oleObj>
                  </mc:Choice>
                  <mc:Fallback>
                    <p:oleObj name="Clip" r:id="rId5" imgW="4644720" imgH="2779200" progId="MS_ClipArt_Gallery.2">
                      <p:embed/>
                      <p:pic>
                        <p:nvPicPr>
                          <p:cNvPr id="0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968535" y="2667589"/>
                            <a:ext cx="703263" cy="422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8" name="Rectangle 87"/>
              <p:cNvSpPr/>
              <p:nvPr/>
            </p:nvSpPr>
            <p:spPr>
              <a:xfrm>
                <a:off x="5454713" y="1780622"/>
                <a:ext cx="1906524" cy="35396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107FF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0" rIns="0" bIns="0" rtlCol="0" anchor="ctr" anchorCtr="0"/>
              <a:lstStyle/>
              <a:p>
                <a:r>
                  <a:rPr lang="en-GB" sz="1400" dirty="0" smtClean="0">
                    <a:solidFill>
                      <a:srgbClr val="1106E8"/>
                    </a:solidFill>
                  </a:rPr>
                  <a:t>Item</a:t>
                </a:r>
                <a:endParaRPr lang="en-GB" dirty="0">
                  <a:solidFill>
                    <a:srgbClr val="1106E8"/>
                  </a:solidFill>
                </a:endParaRPr>
              </a:p>
            </p:txBody>
          </p:sp>
          <p:pic>
            <p:nvPicPr>
              <p:cNvPr id="3095" name="Picture 23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94695" y="1145594"/>
                <a:ext cx="957262" cy="351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96" name="Picture 24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51795" y="2390221"/>
                <a:ext cx="685800" cy="3885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aphicFrame>
            <p:nvGraphicFramePr>
              <p:cNvPr id="97" name="Object 96">
                <a:hlinkClick r:id="" action="ppaction://ole?verb=0"/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26533220"/>
                  </p:ext>
                </p:extLst>
              </p:nvPr>
            </p:nvGraphicFramePr>
            <p:xfrm>
              <a:off x="7776737" y="1746464"/>
              <a:ext cx="703263" cy="422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294" name="Clip" r:id="rId9" imgW="4644720" imgH="2779200" progId="MS_ClipArt_Gallery.2">
                      <p:embed/>
                    </p:oleObj>
                  </mc:Choice>
                  <mc:Fallback>
                    <p:oleObj name="Clip" r:id="rId9" imgW="4644720" imgH="2779200" progId="MS_ClipArt_Gallery.2">
                      <p:embed/>
                      <p:pic>
                        <p:nvPicPr>
                          <p:cNvPr id="0" name="Object 8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776737" y="1746464"/>
                            <a:ext cx="703263" cy="42227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8" name="Down Arrow 97"/>
              <p:cNvSpPr/>
              <p:nvPr/>
            </p:nvSpPr>
            <p:spPr>
              <a:xfrm rot="15795534">
                <a:off x="7479905" y="1557666"/>
                <a:ext cx="246599" cy="736369"/>
              </a:xfrm>
              <a:prstGeom prst="downArrow">
                <a:avLst/>
              </a:prstGeom>
              <a:solidFill>
                <a:srgbClr val="FFA5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2" name="Circular Arrow 101"/>
              <p:cNvSpPr/>
              <p:nvPr/>
            </p:nvSpPr>
            <p:spPr>
              <a:xfrm rot="5400000">
                <a:off x="4922837" y="1390760"/>
                <a:ext cx="1219200" cy="1371600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6176612"/>
                  <a:gd name="adj5" fmla="val 12500"/>
                </a:avLst>
              </a:prstGeom>
              <a:solidFill>
                <a:srgbClr val="FFA5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8" name="Circular Arrow 107"/>
              <p:cNvSpPr/>
              <p:nvPr/>
            </p:nvSpPr>
            <p:spPr>
              <a:xfrm rot="16200000" flipV="1">
                <a:off x="5152461" y="1188074"/>
                <a:ext cx="1219200" cy="1371600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6212409"/>
                  <a:gd name="adj5" fmla="val 12500"/>
                </a:avLst>
              </a:prstGeom>
              <a:solidFill>
                <a:srgbClr val="FFA5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9" name="Circular Arrow 108"/>
              <p:cNvSpPr/>
              <p:nvPr/>
            </p:nvSpPr>
            <p:spPr>
              <a:xfrm rot="5400000" flipH="1" flipV="1">
                <a:off x="6675437" y="1180165"/>
                <a:ext cx="1219200" cy="1371600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6212409"/>
                  <a:gd name="adj5" fmla="val 12500"/>
                </a:avLst>
              </a:prstGeom>
              <a:solidFill>
                <a:srgbClr val="FFA5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0" name="Circular Arrow 109"/>
              <p:cNvSpPr/>
              <p:nvPr/>
            </p:nvSpPr>
            <p:spPr>
              <a:xfrm rot="19237954" flipH="1">
                <a:off x="6869427" y="1576671"/>
                <a:ext cx="1262197" cy="1676879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17079121"/>
                  <a:gd name="adj5" fmla="val 12500"/>
                </a:avLst>
              </a:prstGeom>
              <a:solidFill>
                <a:srgbClr val="FFA5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7" name="Circular Arrow 106"/>
              <p:cNvSpPr/>
              <p:nvPr/>
            </p:nvSpPr>
            <p:spPr>
              <a:xfrm rot="2362046">
                <a:off x="5215023" y="1553890"/>
                <a:ext cx="1356149" cy="1886976"/>
              </a:xfrm>
              <a:prstGeom prst="circularArrow">
                <a:avLst>
                  <a:gd name="adj1" fmla="val 9589"/>
                  <a:gd name="adj2" fmla="val 1142319"/>
                  <a:gd name="adj3" fmla="val 20477311"/>
                  <a:gd name="adj4" fmla="val 17079121"/>
                  <a:gd name="adj5" fmla="val 11093"/>
                </a:avLst>
              </a:prstGeom>
              <a:solidFill>
                <a:srgbClr val="FFA5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4" name="Group 3"/>
              <p:cNvGrpSpPr/>
              <p:nvPr/>
            </p:nvGrpSpPr>
            <p:grpSpPr>
              <a:xfrm>
                <a:off x="5948870" y="1843483"/>
                <a:ext cx="1351312" cy="228600"/>
                <a:chOff x="5948870" y="1843483"/>
                <a:chExt cx="1351312" cy="228600"/>
              </a:xfrm>
            </p:grpSpPr>
            <p:sp>
              <p:nvSpPr>
                <p:cNvPr id="90" name="Rectangle 89"/>
                <p:cNvSpPr/>
                <p:nvPr/>
              </p:nvSpPr>
              <p:spPr>
                <a:xfrm>
                  <a:off x="5948870" y="1843483"/>
                  <a:ext cx="229362" cy="228600"/>
                </a:xfrm>
                <a:prstGeom prst="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rgbClr val="107FF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ctr" anchorCtr="0"/>
                <a:lstStyle/>
                <a:p>
                  <a:endParaRPr lang="en-GB" dirty="0">
                    <a:solidFill>
                      <a:srgbClr val="1106E8"/>
                    </a:solidFill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>
                  <a:off x="6172517" y="1843483"/>
                  <a:ext cx="229362" cy="228600"/>
                </a:xfrm>
                <a:prstGeom prst="rect">
                  <a:avLst/>
                </a:prstGeom>
                <a:solidFill>
                  <a:srgbClr val="F1FB8F"/>
                </a:solidFill>
                <a:ln w="12700">
                  <a:solidFill>
                    <a:srgbClr val="107FF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ctr" anchorCtr="0"/>
                <a:lstStyle/>
                <a:p>
                  <a:endParaRPr lang="en-GB" dirty="0">
                    <a:solidFill>
                      <a:srgbClr val="1106E8"/>
                    </a:solidFill>
                  </a:endParaRPr>
                </a:p>
              </p:txBody>
            </p:sp>
            <p:sp>
              <p:nvSpPr>
                <p:cNvPr id="92" name="Rectangle 91"/>
                <p:cNvSpPr/>
                <p:nvPr/>
              </p:nvSpPr>
              <p:spPr>
                <a:xfrm>
                  <a:off x="6397116" y="1843483"/>
                  <a:ext cx="229362" cy="228600"/>
                </a:xfrm>
                <a:prstGeom prst="rect">
                  <a:avLst/>
                </a:prstGeom>
                <a:solidFill>
                  <a:srgbClr val="DEFEFE"/>
                </a:solidFill>
                <a:ln w="12700">
                  <a:solidFill>
                    <a:srgbClr val="107FF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ctr" anchorCtr="0"/>
                <a:lstStyle/>
                <a:p>
                  <a:endParaRPr lang="en-GB" dirty="0">
                    <a:solidFill>
                      <a:srgbClr val="1106E8"/>
                    </a:solidFill>
                  </a:endParaRPr>
                </a:p>
              </p:txBody>
            </p:sp>
            <p:sp>
              <p:nvSpPr>
                <p:cNvPr id="93" name="Rectangle 92"/>
                <p:cNvSpPr/>
                <p:nvPr/>
              </p:nvSpPr>
              <p:spPr>
                <a:xfrm>
                  <a:off x="6620763" y="1843483"/>
                  <a:ext cx="229362" cy="2286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12700">
                  <a:solidFill>
                    <a:srgbClr val="107FF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ctr" anchorCtr="0"/>
                <a:lstStyle/>
                <a:p>
                  <a:endParaRPr lang="en-GB" dirty="0">
                    <a:solidFill>
                      <a:srgbClr val="1106E8"/>
                    </a:solidFill>
                  </a:endParaRPr>
                </a:p>
              </p:txBody>
            </p:sp>
            <p:sp>
              <p:nvSpPr>
                <p:cNvPr id="94" name="Rectangle 93"/>
                <p:cNvSpPr/>
                <p:nvPr/>
              </p:nvSpPr>
              <p:spPr>
                <a:xfrm>
                  <a:off x="6847173" y="1843483"/>
                  <a:ext cx="229362" cy="228600"/>
                </a:xfrm>
                <a:prstGeom prst="rect">
                  <a:avLst/>
                </a:prstGeom>
                <a:solidFill>
                  <a:srgbClr val="CCFFCC"/>
                </a:solidFill>
                <a:ln w="12700">
                  <a:solidFill>
                    <a:srgbClr val="107FF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ctr" anchorCtr="0"/>
                <a:lstStyle/>
                <a:p>
                  <a:endParaRPr lang="en-GB" dirty="0">
                    <a:solidFill>
                      <a:srgbClr val="1106E8"/>
                    </a:solidFill>
                  </a:endParaRPr>
                </a:p>
              </p:txBody>
            </p:sp>
            <p:sp>
              <p:nvSpPr>
                <p:cNvPr id="95" name="Rectangle 94"/>
                <p:cNvSpPr/>
                <p:nvPr/>
              </p:nvSpPr>
              <p:spPr>
                <a:xfrm>
                  <a:off x="7070820" y="1843483"/>
                  <a:ext cx="229362" cy="228600"/>
                </a:xfrm>
                <a:prstGeom prst="rect">
                  <a:avLst/>
                </a:prstGeom>
                <a:solidFill>
                  <a:srgbClr val="FFAFAF"/>
                </a:solidFill>
                <a:ln w="12700">
                  <a:solidFill>
                    <a:srgbClr val="107FF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0" rIns="0" bIns="0" rtlCol="0" anchor="ctr" anchorCtr="0"/>
                <a:lstStyle/>
                <a:p>
                  <a:endParaRPr lang="en-GB" dirty="0">
                    <a:solidFill>
                      <a:srgbClr val="1106E8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91193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Traditional Agile	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Agile is a long-established implementation technique, dating from the </a:t>
            </a:r>
            <a:r>
              <a:rPr lang="en-GB" dirty="0" smtClean="0"/>
              <a:t>late 1970s</a:t>
            </a:r>
            <a:r>
              <a:rPr lang="en-GB" dirty="0" smtClean="0"/>
              <a:t>...</a:t>
            </a:r>
          </a:p>
          <a:p>
            <a:pPr lvl="1">
              <a:spcBef>
                <a:spcPts val="0"/>
              </a:spcBef>
            </a:pPr>
            <a:r>
              <a:rPr lang="en-GB" dirty="0" smtClean="0"/>
              <a:t>… although much has been written to suggest it is new …</a:t>
            </a:r>
          </a:p>
          <a:p>
            <a:pPr>
              <a:spcBef>
                <a:spcPts val="7000"/>
              </a:spcBef>
            </a:pPr>
            <a:r>
              <a:rPr lang="en-GB" dirty="0" smtClean="0"/>
              <a:t>It is a simple, powerful, concept:</a:t>
            </a:r>
          </a:p>
          <a:p>
            <a:pPr lvl="1">
              <a:spcBef>
                <a:spcPts val="0"/>
              </a:spcBef>
            </a:pPr>
            <a:r>
              <a:rPr lang="en-GB" dirty="0" smtClean="0"/>
              <a:t>Prioritised list of work (</a:t>
            </a:r>
            <a:r>
              <a:rPr lang="en-GB" i="1" dirty="0">
                <a:solidFill>
                  <a:srgbClr val="E60A0A"/>
                </a:solidFill>
              </a:rPr>
              <a:t>feature backlog</a:t>
            </a:r>
            <a:r>
              <a:rPr lang="en-GB" dirty="0" smtClean="0"/>
              <a:t>)</a:t>
            </a:r>
          </a:p>
          <a:p>
            <a:pPr lvl="2">
              <a:spcBef>
                <a:spcPts val="0"/>
              </a:spcBef>
            </a:pPr>
            <a:r>
              <a:rPr lang="en-GB" dirty="0" smtClean="0"/>
              <a:t>Often expressed in </a:t>
            </a:r>
            <a:r>
              <a:rPr lang="en-GB" i="1" dirty="0">
                <a:solidFill>
                  <a:srgbClr val="E60A0A"/>
                </a:solidFill>
              </a:rPr>
              <a:t>user </a:t>
            </a:r>
            <a:r>
              <a:rPr lang="en-GB" i="1" dirty="0" smtClean="0">
                <a:solidFill>
                  <a:srgbClr val="E60A0A"/>
                </a:solidFill>
              </a:rPr>
              <a:t>stories</a:t>
            </a:r>
            <a:endParaRPr lang="en-GB" dirty="0" smtClean="0"/>
          </a:p>
          <a:p>
            <a:pPr lvl="1">
              <a:spcBef>
                <a:spcPts val="0"/>
              </a:spcBef>
            </a:pPr>
            <a:r>
              <a:rPr lang="en-GB" dirty="0" smtClean="0"/>
              <a:t>Do work in short </a:t>
            </a:r>
            <a:r>
              <a:rPr lang="en-GB" i="1" dirty="0" smtClean="0">
                <a:solidFill>
                  <a:srgbClr val="E60A0A"/>
                </a:solidFill>
              </a:rPr>
              <a:t>sprints</a:t>
            </a:r>
            <a:r>
              <a:rPr lang="en-GB" dirty="0" smtClean="0"/>
              <a:t> or </a:t>
            </a:r>
            <a:r>
              <a:rPr lang="en-GB" i="1" dirty="0" smtClean="0">
                <a:solidFill>
                  <a:srgbClr val="E60A0A"/>
                </a:solidFill>
              </a:rPr>
              <a:t>iterations</a:t>
            </a:r>
            <a:r>
              <a:rPr lang="en-GB" dirty="0" smtClean="0"/>
              <a:t>: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GB" dirty="0" smtClean="0"/>
              <a:t>Each uses some/all of the V model</a:t>
            </a:r>
          </a:p>
          <a:p>
            <a:pPr lvl="2">
              <a:spcBef>
                <a:spcPts val="0"/>
              </a:spcBef>
            </a:pPr>
            <a:r>
              <a:rPr lang="en-GB" dirty="0" smtClean="0"/>
              <a:t>Each ends with a working system / service</a:t>
            </a:r>
          </a:p>
          <a:p>
            <a:pPr lvl="3">
              <a:spcBef>
                <a:spcPts val="0"/>
              </a:spcBef>
            </a:pPr>
            <a:r>
              <a:rPr lang="en-GB" dirty="0" smtClean="0"/>
              <a:t>In the past, the first </a:t>
            </a:r>
            <a:r>
              <a:rPr lang="en-GB" dirty="0" smtClean="0"/>
              <a:t>iterations’ product called </a:t>
            </a:r>
            <a:r>
              <a:rPr lang="en-GB" dirty="0" smtClean="0"/>
              <a:t>the </a:t>
            </a:r>
            <a:r>
              <a:rPr lang="en-GB" i="1" dirty="0">
                <a:solidFill>
                  <a:srgbClr val="E60A0A"/>
                </a:solidFill>
              </a:rPr>
              <a:t>null system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dirty="0" smtClean="0"/>
              <a:t>So: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GB" dirty="0" smtClean="0"/>
              <a:t>The system / service is always available</a:t>
            </a:r>
          </a:p>
          <a:p>
            <a:pPr lvl="2">
              <a:spcBef>
                <a:spcPts val="0"/>
              </a:spcBef>
            </a:pPr>
            <a:r>
              <a:rPr lang="en-GB" dirty="0" smtClean="0"/>
              <a:t>That, over time, becomes increasingly: complete, mature, flexible ...</a:t>
            </a:r>
          </a:p>
          <a:p>
            <a:pPr>
              <a:spcBef>
                <a:spcPts val="600"/>
              </a:spcBef>
            </a:pPr>
            <a:r>
              <a:rPr lang="en-GB" dirty="0" smtClean="0"/>
              <a:t>Essentially, don’t wait to the end to have something that works</a:t>
            </a:r>
          </a:p>
        </p:txBody>
      </p:sp>
      <p:pic>
        <p:nvPicPr>
          <p:cNvPr id="4" name="Picture 2" descr="D:\7.0 docs\draft\Images\Collateral Images\Agile Development 300dp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966" y="1879600"/>
            <a:ext cx="5087751" cy="253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135050"/>
      </p:ext>
    </p:extLst>
  </p:cSld>
  <p:clrMapOvr>
    <a:masterClrMapping/>
  </p:clrMapOvr>
</p:sld>
</file>

<file path=ppt/theme/theme1.xml><?xml version="1.0" encoding="utf-8"?>
<a:theme xmlns:a="http://schemas.openxmlformats.org/drawingml/2006/main" name="layou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layout</Template>
  <TotalTime>815</TotalTime>
  <Words>990</Words>
  <Application>Microsoft Office PowerPoint</Application>
  <PresentationFormat>On-screen Show (4:3)</PresentationFormat>
  <Paragraphs>171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layout</vt:lpstr>
      <vt:lpstr>Clip</vt:lpstr>
      <vt:lpstr>Cradle for Business Analysts</vt:lpstr>
      <vt:lpstr>Contents</vt:lpstr>
      <vt:lpstr>Business Analysis 1</vt:lpstr>
      <vt:lpstr>Business Analysis: 2</vt:lpstr>
      <vt:lpstr>Business Analysis Information 2</vt:lpstr>
      <vt:lpstr>Information Schemas 3</vt:lpstr>
      <vt:lpstr>Information Schemas: 2</vt:lpstr>
      <vt:lpstr>Data Structures 4</vt:lpstr>
      <vt:lpstr>Traditional Agile 5</vt:lpstr>
      <vt:lpstr>Implementing Agile 6</vt:lpstr>
      <vt:lpstr>Tool Needs 7</vt:lpstr>
      <vt:lpstr>3SL Services 8</vt:lpstr>
      <vt:lpstr>Summary 9</vt:lpstr>
    </vt:vector>
  </TitlesOfParts>
  <Company>Structured Software Systems Ltd.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Notes for using this template (delete slide once read)</dc:title>
  <dc:creator>Mark G. Walker</dc:creator>
  <cp:lastModifiedBy>Mark G. Walker</cp:lastModifiedBy>
  <cp:revision>89</cp:revision>
  <dcterms:created xsi:type="dcterms:W3CDTF">2017-02-24T16:04:17Z</dcterms:created>
  <dcterms:modified xsi:type="dcterms:W3CDTF">2017-03-09T15:09:50Z</dcterms:modified>
</cp:coreProperties>
</file>