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62"/>
  </p:notesMasterIdLst>
  <p:handoutMasterIdLst>
    <p:handoutMasterId r:id="rId63"/>
  </p:handoutMasterIdLst>
  <p:sldIdLst>
    <p:sldId id="256" r:id="rId2"/>
    <p:sldId id="258" r:id="rId3"/>
    <p:sldId id="26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B2"/>
    <a:srgbClr val="DDFFFF"/>
    <a:srgbClr val="DEFEFE"/>
    <a:srgbClr val="00CC00"/>
    <a:srgbClr val="FFAFAF"/>
    <a:srgbClr val="CCFFCC"/>
    <a:srgbClr val="F1FB8F"/>
    <a:srgbClr val="FFA500"/>
    <a:srgbClr val="1106E8"/>
    <a:srgbClr val="59595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34" autoAdjust="0"/>
    <p:restoredTop sz="94660"/>
  </p:normalViewPr>
  <p:slideViewPr>
    <p:cSldViewPr>
      <p:cViewPr varScale="1">
        <p:scale>
          <a:sx n="66" d="100"/>
          <a:sy n="66" d="100"/>
        </p:scale>
        <p:origin x="-1662"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5" d="100"/>
          <a:sy n="105" d="100"/>
        </p:scale>
        <p:origin x="-246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smtClean="0"/>
              <a:t>3SL</a:t>
            </a:r>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GB" altLang="en-US" dirty="0" smtClean="0"/>
              <a:t>www.threesl.com</a:t>
            </a:r>
            <a:endParaRPr lang="en-GB"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ltLang="en-US" dirty="0" smtClean="0"/>
              <a:t>RR022/01</a:t>
            </a:r>
            <a:r>
              <a:rPr lang="en-GB" altLang="en-US" dirty="0"/>
              <a:t>: </a:t>
            </a:r>
            <a:r>
              <a:rPr lang="en-GB" altLang="en-US" dirty="0" smtClean="0"/>
              <a:t>March 2017</a:t>
            </a:r>
            <a:endParaRPr lang="en-GB"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94157B6-9D33-4E76-9F7F-FB4A840A935E}" type="slidenum">
              <a:rPr lang="en-GB" smtClean="0"/>
              <a:pPr/>
              <a:t>‹#›</a:t>
            </a:fld>
            <a:endParaRPr lang="en-GB"/>
          </a:p>
        </p:txBody>
      </p:sp>
    </p:spTree>
    <p:extLst>
      <p:ext uri="{BB962C8B-B14F-4D97-AF65-F5344CB8AC3E}">
        <p14:creationId xmlns="" xmlns:p14="http://schemas.microsoft.com/office/powerpoint/2010/main" val="1590839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dirty="0" smtClean="0"/>
              <a:t>3SL</a:t>
            </a: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GB" dirty="0" smtClean="0"/>
              <a:t>www.threesl.com</a:t>
            </a:r>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ltLang="en-US" dirty="0" smtClean="0"/>
              <a:t>RR022/01: March 2017</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E3366-9D77-45E2-936F-22F8B8D43854}" type="slidenum">
              <a:rPr lang="en-GB" smtClean="0"/>
              <a:pPr/>
              <a:t>‹#›</a:t>
            </a:fld>
            <a:endParaRPr lang="en-GB"/>
          </a:p>
        </p:txBody>
      </p:sp>
    </p:spTree>
    <p:extLst>
      <p:ext uri="{BB962C8B-B14F-4D97-AF65-F5344CB8AC3E}">
        <p14:creationId xmlns="" xmlns:p14="http://schemas.microsoft.com/office/powerpoint/2010/main" val="541543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086600" y="4041648"/>
            <a:ext cx="2044598" cy="16642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57200" y="2977798"/>
            <a:ext cx="8229600" cy="553998"/>
          </a:xfrm>
          <a:noFill/>
        </p:spPr>
        <p:txBody>
          <a:bodyPr wrap="square" lIns="0" tIns="0" rIns="91440" bIns="0" anchor="b" anchorCtr="0">
            <a:spAutoFit/>
          </a:bodyPr>
          <a:lstStyle>
            <a:lvl1pPr algn="l">
              <a:defRPr sz="3600"/>
            </a:lvl1pPr>
          </a:lstStyle>
          <a:p>
            <a:r>
              <a:rPr lang="en-US" smtClean="0"/>
              <a:t>Click to edit Master title style</a:t>
            </a:r>
            <a:endParaRPr lang="en-GB" dirty="0"/>
          </a:p>
        </p:txBody>
      </p:sp>
      <p:sp>
        <p:nvSpPr>
          <p:cNvPr id="3" name="Subtitle 2"/>
          <p:cNvSpPr>
            <a:spLocks noGrp="1"/>
          </p:cNvSpPr>
          <p:nvPr>
            <p:ph type="subTitle" idx="1"/>
          </p:nvPr>
        </p:nvSpPr>
        <p:spPr>
          <a:xfrm>
            <a:off x="457199" y="3531373"/>
            <a:ext cx="8229600" cy="307777"/>
          </a:xfrm>
          <a:noFill/>
        </p:spPr>
        <p:txBody>
          <a:bodyPr wrap="square" lIns="0" tIns="0" rIns="91440" bIns="0">
            <a:spAutoFit/>
          </a:bodyPr>
          <a:lstStyle>
            <a:lvl1pPr marL="0" indent="0" algn="l">
              <a:buNone/>
              <a:defRPr sz="200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pic>
        <p:nvPicPr>
          <p:cNvPr id="43" name="Picture 3" descr="D:\images\issued\Logos\Logo Medium.gif"/>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641778" y="457200"/>
            <a:ext cx="1026986" cy="540519"/>
          </a:xfrm>
          <a:prstGeom prst="rect">
            <a:avLst/>
          </a:prstGeom>
          <a:noFill/>
          <a:extLst>
            <a:ext uri="{909E8E84-426E-40DD-AFC4-6F175D3DCCD1}">
              <a14:hiddenFill xmlns="" xmlns:a14="http://schemas.microsoft.com/office/drawing/2010/main">
                <a:solidFill>
                  <a:srgbClr val="FFFFFF"/>
                </a:solidFill>
              </a14:hiddenFill>
            </a:ext>
          </a:extLst>
        </p:spPr>
      </p:pic>
      <p:cxnSp>
        <p:nvCxnSpPr>
          <p:cNvPr id="74" name="Straight Connector 73"/>
          <p:cNvCxnSpPr/>
          <p:nvPr userDrawn="1"/>
        </p:nvCxnSpPr>
        <p:spPr>
          <a:xfrm>
            <a:off x="457200" y="3899535"/>
            <a:ext cx="5486400" cy="0"/>
          </a:xfrm>
          <a:prstGeom prst="line">
            <a:avLst/>
          </a:prstGeom>
          <a:solidFill>
            <a:srgbClr val="107FFC"/>
          </a:solidFill>
          <a:ln w="38100">
            <a:solidFill>
              <a:srgbClr val="107FFC"/>
            </a:solidFill>
          </a:ln>
        </p:spPr>
        <p:style>
          <a:lnRef idx="2">
            <a:schemeClr val="accent1">
              <a:shade val="50000"/>
            </a:schemeClr>
          </a:lnRef>
          <a:fillRef idx="1">
            <a:schemeClr val="accent1"/>
          </a:fillRef>
          <a:effectRef idx="0">
            <a:schemeClr val="accent1"/>
          </a:effectRef>
          <a:fontRef idx="minor">
            <a:schemeClr val="lt1"/>
          </a:fontRef>
        </p:style>
      </p:cxnSp>
      <p:grpSp>
        <p:nvGrpSpPr>
          <p:cNvPr id="5" name="Group 4"/>
          <p:cNvGrpSpPr/>
          <p:nvPr userDrawn="1"/>
        </p:nvGrpSpPr>
        <p:grpSpPr>
          <a:xfrm>
            <a:off x="-6994" y="-169"/>
            <a:ext cx="4502954" cy="2256248"/>
            <a:chOff x="-6994" y="-169"/>
            <a:chExt cx="4502954" cy="2256248"/>
          </a:xfrm>
        </p:grpSpPr>
        <p:pic>
          <p:nvPicPr>
            <p:cNvPr id="1026"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994" y="-169"/>
              <a:ext cx="4502954" cy="22562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228601" y="228600"/>
              <a:ext cx="901996" cy="16110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61" name="Group 60"/>
            <p:cNvGrpSpPr/>
            <p:nvPr userDrawn="1"/>
          </p:nvGrpSpPr>
          <p:grpSpPr>
            <a:xfrm>
              <a:off x="1124712" y="285441"/>
              <a:ext cx="1936428" cy="875270"/>
              <a:chOff x="1124712" y="285441"/>
              <a:chExt cx="1936428" cy="875270"/>
            </a:xfrm>
          </p:grpSpPr>
          <p:sp>
            <p:nvSpPr>
              <p:cNvPr id="57" name="TextBox 56"/>
              <p:cNvSpPr txBox="1"/>
              <p:nvPr userDrawn="1"/>
            </p:nvSpPr>
            <p:spPr>
              <a:xfrm>
                <a:off x="1124712" y="285441"/>
                <a:ext cx="1936428" cy="830997"/>
              </a:xfrm>
              <a:prstGeom prst="rect">
                <a:avLst/>
              </a:prstGeom>
              <a:noFill/>
            </p:spPr>
            <p:txBody>
              <a:bodyPr wrap="none" lIns="0" tIns="0" rIns="0" bIns="0" rtlCol="0">
                <a:spAutoFit/>
              </a:bodyPr>
              <a:lstStyle/>
              <a:p>
                <a:r>
                  <a:rPr lang="en-GB" sz="3600" b="1" kern="1200" dirty="0" smtClean="0">
                    <a:solidFill>
                      <a:srgbClr val="0A0AB2"/>
                    </a:solidFill>
                    <a:latin typeface="Helvetica" pitchFamily="34" charset="0"/>
                    <a:ea typeface="+mn-ea"/>
                    <a:cs typeface="Tahoma" panose="020B0604030504040204" pitchFamily="34" charset="0"/>
                  </a:rPr>
                  <a:t>Cradle-</a:t>
                </a:r>
                <a:r>
                  <a:rPr lang="en-GB" sz="5400" b="1" i="1" kern="1200" dirty="0" smtClean="0">
                    <a:solidFill>
                      <a:srgbClr val="0A0AB2"/>
                    </a:solidFill>
                    <a:latin typeface="Times New Roman" panose="02020603050405020304" pitchFamily="18" charset="0"/>
                    <a:ea typeface="+mn-ea"/>
                    <a:cs typeface="Times New Roman" panose="02020603050405020304" pitchFamily="18" charset="0"/>
                  </a:rPr>
                  <a:t>7</a:t>
                </a:r>
              </a:p>
            </p:txBody>
          </p:sp>
          <p:sp>
            <p:nvSpPr>
              <p:cNvPr id="4" name="Rectangle 3"/>
              <p:cNvSpPr/>
              <p:nvPr userDrawn="1"/>
            </p:nvSpPr>
            <p:spPr>
              <a:xfrm>
                <a:off x="1124712" y="991434"/>
                <a:ext cx="1559722" cy="169277"/>
              </a:xfrm>
              <a:prstGeom prst="rect">
                <a:avLst/>
              </a:prstGeom>
            </p:spPr>
            <p:txBody>
              <a:bodyPr wrap="none" lIns="0" tIns="0" rIns="0" bIns="0">
                <a:spAutoFit/>
              </a:bodyPr>
              <a:lstStyle/>
              <a:p>
                <a:r>
                  <a:rPr lang="en-GB" sz="1100" b="0" i="1" kern="1200" dirty="0" smtClean="0">
                    <a:solidFill>
                      <a:srgbClr val="0A0AB2"/>
                    </a:solidFill>
                    <a:latin typeface="Times New Roman" panose="02020603050405020304" pitchFamily="18" charset="0"/>
                    <a:ea typeface="+mn-ea"/>
                    <a:cs typeface="Times New Roman" panose="02020603050405020304" pitchFamily="18" charset="0"/>
                  </a:rPr>
                  <a:t>From concept to creation…</a:t>
                </a:r>
                <a:endParaRPr lang="en-GB" sz="1100" b="0" i="1" kern="1200" dirty="0">
                  <a:solidFill>
                    <a:srgbClr val="0A0AB2"/>
                  </a:solidFill>
                  <a:latin typeface="Times New Roman" panose="02020603050405020304" pitchFamily="18" charset="0"/>
                  <a:ea typeface="+mn-ea"/>
                  <a:cs typeface="Times New Roman" panose="02020603050405020304" pitchFamily="18" charset="0"/>
                </a:endParaRPr>
              </a:p>
            </p:txBody>
          </p:sp>
        </p:grpSp>
      </p:grpSp>
      <p:grpSp>
        <p:nvGrpSpPr>
          <p:cNvPr id="18" name="Group 17"/>
          <p:cNvGrpSpPr/>
          <p:nvPr userDrawn="1"/>
        </p:nvGrpSpPr>
        <p:grpSpPr>
          <a:xfrm>
            <a:off x="0" y="5715000"/>
            <a:ext cx="9144000" cy="1143000"/>
            <a:chOff x="0" y="5715000"/>
            <a:chExt cx="9144000" cy="1143000"/>
          </a:xfrm>
        </p:grpSpPr>
        <p:sp>
          <p:nvSpPr>
            <p:cNvPr id="19" name="Rectangle 18"/>
            <p:cNvSpPr/>
            <p:nvPr userDrawn="1"/>
          </p:nvSpPr>
          <p:spPr>
            <a:xfrm>
              <a:off x="0" y="5715000"/>
              <a:ext cx="9144000" cy="1143000"/>
            </a:xfrm>
            <a:prstGeom prst="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endParaRPr lang="en-GB" sz="1000" dirty="0">
                <a:solidFill>
                  <a:prstClr val="white"/>
                </a:solidFill>
              </a:endParaRPr>
            </a:p>
          </p:txBody>
        </p:sp>
        <p:sp>
          <p:nvSpPr>
            <p:cNvPr id="20" name="TextBox 19"/>
            <p:cNvSpPr txBox="1"/>
            <p:nvPr userDrawn="1"/>
          </p:nvSpPr>
          <p:spPr>
            <a:xfrm>
              <a:off x="5931568" y="5840354"/>
              <a:ext cx="1582164" cy="718145"/>
            </a:xfrm>
            <a:prstGeom prst="rect">
              <a:avLst/>
            </a:prstGeom>
            <a:noFill/>
          </p:spPr>
          <p:txBody>
            <a:bodyPr wrap="none" lIns="0" tIns="0" rIns="0" bIns="0" rtlCol="0">
              <a:spAutoFit/>
            </a:bodyPr>
            <a:lstStyle/>
            <a:p>
              <a:pPr algn="r">
                <a:lnSpc>
                  <a:spcPts val="800"/>
                </a:lnSpc>
              </a:pPr>
              <a:r>
                <a:rPr lang="en-GB" sz="800" b="0" i="0" u="none" strike="noStrike" kern="1200" baseline="0" dirty="0" smtClean="0">
                  <a:solidFill>
                    <a:srgbClr val="E6E6F0"/>
                  </a:solidFill>
                  <a:latin typeface="+mn-lt"/>
                  <a:ea typeface="+mn-ea"/>
                  <a:cs typeface="+mn-cs"/>
                </a:rPr>
                <a:t>Structured Software Systems Ltd (3SL)</a:t>
              </a:r>
            </a:p>
            <a:p>
              <a:pPr algn="r">
                <a:lnSpc>
                  <a:spcPts val="800"/>
                </a:lnSpc>
              </a:pPr>
              <a:r>
                <a:rPr lang="en-GB" sz="800" b="0" i="0" u="none" strike="noStrike" kern="1200" baseline="0" dirty="0" smtClean="0">
                  <a:solidFill>
                    <a:srgbClr val="E6E6F0"/>
                  </a:solidFill>
                  <a:latin typeface="+mn-lt"/>
                  <a:ea typeface="+mn-ea"/>
                  <a:cs typeface="+mn-cs"/>
                </a:rPr>
                <a:t>Suite 2, 22a Duke Street</a:t>
              </a:r>
            </a:p>
            <a:p>
              <a:pPr algn="r">
                <a:lnSpc>
                  <a:spcPts val="800"/>
                </a:lnSpc>
              </a:pPr>
              <a:r>
                <a:rPr lang="en-GB" sz="800" b="0" i="0" u="none" strike="noStrike" kern="1200" baseline="0" dirty="0" smtClean="0">
                  <a:solidFill>
                    <a:srgbClr val="E6E6F0"/>
                  </a:solidFill>
                  <a:latin typeface="+mn-lt"/>
                  <a:ea typeface="+mn-ea"/>
                  <a:cs typeface="+mn-cs"/>
                </a:rPr>
                <a:t>Barrow-in-Furness</a:t>
              </a:r>
            </a:p>
            <a:p>
              <a:pPr algn="r">
                <a:lnSpc>
                  <a:spcPts val="800"/>
                </a:lnSpc>
              </a:pPr>
              <a:r>
                <a:rPr lang="en-GB" sz="800" b="0" i="0" u="none" strike="noStrike" kern="1200" baseline="0" dirty="0" smtClean="0">
                  <a:solidFill>
                    <a:srgbClr val="E6E6F0"/>
                  </a:solidFill>
                  <a:latin typeface="+mn-lt"/>
                  <a:ea typeface="+mn-ea"/>
                  <a:cs typeface="+mn-cs"/>
                </a:rPr>
                <a:t>Cumbria LA14 1HH, UK</a:t>
              </a:r>
            </a:p>
            <a:p>
              <a:pPr algn="r">
                <a:lnSpc>
                  <a:spcPts val="800"/>
                </a:lnSpc>
              </a:pPr>
              <a:r>
                <a:rPr lang="de-DE" sz="800" b="0" i="0" u="none" strike="noStrike" kern="1200" baseline="0" dirty="0" smtClean="0">
                  <a:solidFill>
                    <a:srgbClr val="E6E6F0"/>
                  </a:solidFill>
                  <a:latin typeface="+mn-lt"/>
                  <a:ea typeface="+mn-ea"/>
                  <a:cs typeface="+mn-cs"/>
                </a:rPr>
                <a:t>Tel: +44 (0) 1229 838867</a:t>
              </a:r>
            </a:p>
            <a:p>
              <a:pPr algn="r">
                <a:lnSpc>
                  <a:spcPts val="800"/>
                </a:lnSpc>
              </a:pPr>
              <a:r>
                <a:rPr lang="fr-FR" sz="800" b="0" i="0" u="none" strike="noStrike" kern="1200" baseline="0" dirty="0" smtClean="0">
                  <a:solidFill>
                    <a:srgbClr val="E6E6F0"/>
                  </a:solidFill>
                  <a:latin typeface="+mn-lt"/>
                  <a:ea typeface="+mn-ea"/>
                  <a:cs typeface="+mn-cs"/>
                </a:rPr>
                <a:t>Fax: +44 (0) 1229 870096</a:t>
              </a:r>
            </a:p>
            <a:p>
              <a:pPr algn="r">
                <a:lnSpc>
                  <a:spcPts val="800"/>
                </a:lnSpc>
              </a:pPr>
              <a:r>
                <a:rPr lang="nl-NL" sz="800" b="0" i="0" u="none" strike="noStrike" kern="1200" baseline="0" dirty="0" smtClean="0">
                  <a:solidFill>
                    <a:srgbClr val="E6E6F0"/>
                  </a:solidFill>
                  <a:latin typeface="+mn-lt"/>
                  <a:ea typeface="+mn-ea"/>
                  <a:cs typeface="+mn-cs"/>
                </a:rPr>
                <a:t>Regd: 2153654 VAT: GB 473 2757 28</a:t>
              </a:r>
            </a:p>
          </p:txBody>
        </p:sp>
        <p:sp>
          <p:nvSpPr>
            <p:cNvPr id="21" name="TextBox 20"/>
            <p:cNvSpPr txBox="1"/>
            <p:nvPr userDrawn="1"/>
          </p:nvSpPr>
          <p:spPr>
            <a:xfrm>
              <a:off x="457201" y="5840353"/>
              <a:ext cx="3012043" cy="307777"/>
            </a:xfrm>
            <a:prstGeom prst="rect">
              <a:avLst/>
            </a:prstGeom>
            <a:noFill/>
          </p:spPr>
          <p:txBody>
            <a:bodyPr wrap="none" lIns="0" tIns="0" rIns="0" bIns="0" rtlCol="0">
              <a:spAutoFit/>
            </a:bodyPr>
            <a:lstStyle/>
            <a:p>
              <a:pPr>
                <a:lnSpc>
                  <a:spcPts val="800"/>
                </a:lnSpc>
              </a:pPr>
              <a:r>
                <a:rPr lang="en-GB" sz="800" b="0" i="0" u="none" strike="noStrike" kern="1200" baseline="0" dirty="0" smtClean="0">
                  <a:solidFill>
                    <a:srgbClr val="E6E6F0"/>
                  </a:solidFill>
                  <a:latin typeface="+mn-lt"/>
                  <a:ea typeface="+mn-ea"/>
                  <a:cs typeface="+mn-cs"/>
                </a:rPr>
                <a:t>© 2023 Structured Software Systems Limited (“3SL”). All rights reserved.</a:t>
              </a:r>
            </a:p>
            <a:p>
              <a:pPr>
                <a:lnSpc>
                  <a:spcPts val="800"/>
                </a:lnSpc>
              </a:pPr>
              <a:r>
                <a:rPr lang="en-GB" sz="800" b="0" i="0" u="none" strike="noStrike" kern="1200" baseline="0" dirty="0" smtClean="0">
                  <a:solidFill>
                    <a:srgbClr val="E6E6F0"/>
                  </a:solidFill>
                  <a:latin typeface="+mn-lt"/>
                  <a:ea typeface="+mn-ea"/>
                  <a:cs typeface="+mn-cs"/>
                </a:rPr>
                <a:t>Cradle® is a registered trademark of 3SL in the UK and other countries.</a:t>
              </a:r>
            </a:p>
            <a:p>
              <a:pPr>
                <a:lnSpc>
                  <a:spcPts val="800"/>
                </a:lnSpc>
              </a:pPr>
              <a:r>
                <a:rPr lang="en-GB" sz="800" b="0" i="0" u="none" strike="noStrike" kern="1200" baseline="0" dirty="0" smtClean="0">
                  <a:solidFill>
                    <a:srgbClr val="E6E6F0"/>
                  </a:solidFill>
                  <a:latin typeface="+mn-lt"/>
                  <a:ea typeface="+mn-ea"/>
                  <a:cs typeface="+mn-cs"/>
                </a:rPr>
                <a:t>All other trademarks are the property of their respective owners.</a:t>
              </a:r>
            </a:p>
          </p:txBody>
        </p:sp>
        <p:sp>
          <p:nvSpPr>
            <p:cNvPr id="22" name="TextBox 21"/>
            <p:cNvSpPr txBox="1"/>
            <p:nvPr userDrawn="1"/>
          </p:nvSpPr>
          <p:spPr>
            <a:xfrm>
              <a:off x="457201" y="6250722"/>
              <a:ext cx="1069203" cy="307777"/>
            </a:xfrm>
            <a:prstGeom prst="rect">
              <a:avLst/>
            </a:prstGeom>
            <a:noFill/>
          </p:spPr>
          <p:txBody>
            <a:bodyPr wrap="none" lIns="0" tIns="0" rIns="0" bIns="0" rtlCol="0">
              <a:spAutoFit/>
            </a:bodyPr>
            <a:lstStyle/>
            <a:p>
              <a:pPr>
                <a:lnSpc>
                  <a:spcPts val="800"/>
                </a:lnSpc>
              </a:pPr>
              <a:r>
                <a:rPr lang="en-GB" sz="800" b="0" i="0" u="none" strike="noStrike" kern="1200" baseline="0" dirty="0" smtClean="0">
                  <a:solidFill>
                    <a:srgbClr val="E6E6F0"/>
                  </a:solidFill>
                  <a:latin typeface="+mn-lt"/>
                  <a:ea typeface="+mn-ea"/>
                  <a:cs typeface="+mn-cs"/>
                </a:rPr>
                <a:t>https://www.threesl.com</a:t>
              </a:r>
            </a:p>
            <a:p>
              <a:pPr>
                <a:lnSpc>
                  <a:spcPts val="800"/>
                </a:lnSpc>
              </a:pPr>
              <a:r>
                <a:rPr lang="en-GB" sz="800" b="0" i="0" u="none" strike="noStrike" kern="1200" baseline="0" dirty="0" smtClean="0">
                  <a:solidFill>
                    <a:srgbClr val="E6E6F0"/>
                  </a:solidFill>
                  <a:latin typeface="+mn-lt"/>
                  <a:ea typeface="+mn-ea"/>
                  <a:cs typeface="+mn-cs"/>
                </a:rPr>
                <a:t>salesdetails@threesl.com</a:t>
              </a:r>
            </a:p>
            <a:p>
              <a:pPr>
                <a:lnSpc>
                  <a:spcPts val="800"/>
                </a:lnSpc>
              </a:pPr>
              <a:r>
                <a:rPr lang="en-GB" sz="800" b="0" i="0" u="none" strike="noStrike" kern="1200" baseline="0" dirty="0" smtClean="0">
                  <a:solidFill>
                    <a:srgbClr val="E6E6F0"/>
                  </a:solidFill>
                  <a:latin typeface="+mn-lt"/>
                  <a:ea typeface="+mn-ea"/>
                  <a:cs typeface="+mn-cs"/>
                </a:rPr>
                <a:t>support@threesl.com</a:t>
              </a:r>
            </a:p>
          </p:txBody>
        </p:sp>
        <p:cxnSp>
          <p:nvCxnSpPr>
            <p:cNvPr id="23" name="Straight Connector 22"/>
            <p:cNvCxnSpPr/>
            <p:nvPr userDrawn="1"/>
          </p:nvCxnSpPr>
          <p:spPr>
            <a:xfrm>
              <a:off x="0" y="5718976"/>
              <a:ext cx="9144000" cy="0"/>
            </a:xfrm>
            <a:prstGeom prst="line">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pic>
          <p:nvPicPr>
            <p:cNvPr id="24" name="Picture 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639271" y="5840352"/>
              <a:ext cx="1240128" cy="889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 xmlns:p14="http://schemas.microsoft.com/office/powerpoint/2010/main" val="39669773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2pPr marL="457200" indent="-457200">
              <a:buFont typeface="Arial" panose="020B0604020202020204" pitchFamily="34" charset="0"/>
              <a:buChar char="•"/>
              <a:tabLst>
                <a:tab pos="914400" algn="l"/>
                <a:tab pos="1828800" algn="l"/>
                <a:tab pos="2743200" algn="l"/>
                <a:tab pos="3657600" algn="l"/>
                <a:tab pos="4572000" algn="l"/>
                <a:tab pos="8229600" algn="r"/>
              </a:tabLs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7" name="Straight Connector 6"/>
          <p:cNvCxnSpPr/>
          <p:nvPr userDrawn="1"/>
        </p:nvCxnSpPr>
        <p:spPr>
          <a:xfrm>
            <a:off x="457200" y="914400"/>
            <a:ext cx="8229600" cy="0"/>
          </a:xfrm>
          <a:prstGeom prst="line">
            <a:avLst/>
          </a:prstGeom>
          <a:solidFill>
            <a:srgbClr val="107FFC"/>
          </a:solidFill>
          <a:ln w="25400">
            <a:solidFill>
              <a:srgbClr val="107FFC"/>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p:cNvCxnSpPr/>
          <p:nvPr userDrawn="1"/>
        </p:nvCxnSpPr>
        <p:spPr>
          <a:xfrm>
            <a:off x="457200" y="6324600"/>
            <a:ext cx="8229600" cy="0"/>
          </a:xfrm>
          <a:prstGeom prst="line">
            <a:avLst/>
          </a:prstGeom>
          <a:solidFill>
            <a:srgbClr val="107FFC"/>
          </a:solidFill>
          <a:ln w="12700">
            <a:solidFill>
              <a:srgbClr val="107FFC"/>
            </a:solidFill>
          </a:ln>
        </p:spPr>
        <p:style>
          <a:lnRef idx="2">
            <a:schemeClr val="accent1">
              <a:shade val="50000"/>
            </a:schemeClr>
          </a:lnRef>
          <a:fillRef idx="1">
            <a:schemeClr val="accent1"/>
          </a:fillRef>
          <a:effectRef idx="0">
            <a:schemeClr val="accent1"/>
          </a:effectRef>
          <a:fontRef idx="minor">
            <a:schemeClr val="lt1"/>
          </a:fontRef>
        </p:style>
      </p:cxnSp>
      <p:sp>
        <p:nvSpPr>
          <p:cNvPr id="9" name="Rectangle 8"/>
          <p:cNvSpPr/>
          <p:nvPr userDrawn="1"/>
        </p:nvSpPr>
        <p:spPr>
          <a:xfrm>
            <a:off x="8305800" y="6324600"/>
            <a:ext cx="381000" cy="228600"/>
          </a:xfrm>
          <a:prstGeom prst="rect">
            <a:avLst/>
          </a:prstGeom>
          <a:solidFill>
            <a:srgbClr val="107FFC"/>
          </a:solidFill>
          <a:ln w="12700">
            <a:solidFill>
              <a:srgbClr val="107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fld id="{8CE93FF9-21D9-4646-8DC4-EC55FADB4583}" type="slidenum">
              <a:rPr lang="en-GB" sz="1200" smtClean="0">
                <a:solidFill>
                  <a:schemeClr val="bg1"/>
                </a:solidFill>
              </a:rPr>
              <a:pPr lvl="0"/>
              <a:t>‹#›</a:t>
            </a:fld>
            <a:endParaRPr lang="en-GB" sz="1000" dirty="0">
              <a:solidFill>
                <a:schemeClr val="bg1"/>
              </a:solidFill>
            </a:endParaRPr>
          </a:p>
        </p:txBody>
      </p:sp>
      <p:sp>
        <p:nvSpPr>
          <p:cNvPr id="10" name="Rectangle 9"/>
          <p:cNvSpPr/>
          <p:nvPr userDrawn="1"/>
        </p:nvSpPr>
        <p:spPr>
          <a:xfrm>
            <a:off x="443713" y="6329218"/>
            <a:ext cx="1325043" cy="246221"/>
          </a:xfrm>
          <a:prstGeom prst="rect">
            <a:avLst/>
          </a:prstGeom>
        </p:spPr>
        <p:txBody>
          <a:bodyPr wrap="none" lIns="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rgbClr val="0A0AB2"/>
                </a:solidFill>
                <a:latin typeface="+mn-lt"/>
                <a:ea typeface="+mn-ea"/>
                <a:cs typeface="+mn-cs"/>
              </a:rPr>
              <a:t>RR025/01: August 2022</a:t>
            </a:r>
          </a:p>
        </p:txBody>
      </p:sp>
    </p:spTree>
    <p:extLst>
      <p:ext uri="{BB962C8B-B14F-4D97-AF65-F5344CB8AC3E}">
        <p14:creationId xmlns="" xmlns:p14="http://schemas.microsoft.com/office/powerpoint/2010/main" val="13878223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cxnSp>
        <p:nvCxnSpPr>
          <p:cNvPr id="6" name="Straight Connector 5"/>
          <p:cNvCxnSpPr/>
          <p:nvPr userDrawn="1"/>
        </p:nvCxnSpPr>
        <p:spPr>
          <a:xfrm>
            <a:off x="457200" y="6324600"/>
            <a:ext cx="8229600" cy="0"/>
          </a:xfrm>
          <a:prstGeom prst="line">
            <a:avLst/>
          </a:prstGeom>
          <a:solidFill>
            <a:srgbClr val="107FFC"/>
          </a:solidFill>
          <a:ln w="12700">
            <a:solidFill>
              <a:srgbClr val="107FFC"/>
            </a:solidFill>
          </a:ln>
        </p:spPr>
        <p:style>
          <a:lnRef idx="2">
            <a:schemeClr val="accent1">
              <a:shade val="50000"/>
            </a:schemeClr>
          </a:lnRef>
          <a:fillRef idx="1">
            <a:schemeClr val="accent1"/>
          </a:fillRef>
          <a:effectRef idx="0">
            <a:schemeClr val="accent1"/>
          </a:effectRef>
          <a:fontRef idx="minor">
            <a:schemeClr val="lt1"/>
          </a:fontRef>
        </p:style>
      </p:cxnSp>
      <p:sp>
        <p:nvSpPr>
          <p:cNvPr id="7" name="Rectangle 6"/>
          <p:cNvSpPr/>
          <p:nvPr userDrawn="1"/>
        </p:nvSpPr>
        <p:spPr>
          <a:xfrm>
            <a:off x="8305800" y="6324600"/>
            <a:ext cx="381000" cy="228600"/>
          </a:xfrm>
          <a:prstGeom prst="rect">
            <a:avLst/>
          </a:prstGeom>
          <a:solidFill>
            <a:srgbClr val="107FFC"/>
          </a:solidFill>
          <a:ln w="12700">
            <a:solidFill>
              <a:srgbClr val="107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fld id="{8CE93FF9-21D9-4646-8DC4-EC55FADB4583}" type="slidenum">
              <a:rPr lang="en-GB" sz="1200" smtClean="0">
                <a:solidFill>
                  <a:schemeClr val="bg1"/>
                </a:solidFill>
              </a:rPr>
              <a:pPr lvl="0"/>
              <a:t>‹#›</a:t>
            </a:fld>
            <a:endParaRPr lang="en-GB" sz="1000" dirty="0">
              <a:solidFill>
                <a:schemeClr val="bg1"/>
              </a:solidFill>
            </a:endParaRPr>
          </a:p>
        </p:txBody>
      </p:sp>
      <p:sp>
        <p:nvSpPr>
          <p:cNvPr id="8" name="Rectangle 7"/>
          <p:cNvSpPr/>
          <p:nvPr userDrawn="1"/>
        </p:nvSpPr>
        <p:spPr>
          <a:xfrm>
            <a:off x="443713" y="6329218"/>
            <a:ext cx="1325043" cy="246221"/>
          </a:xfrm>
          <a:prstGeom prst="rect">
            <a:avLst/>
          </a:prstGeom>
        </p:spPr>
        <p:txBody>
          <a:bodyPr wrap="none" lIns="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rgbClr val="0A0AB2"/>
                </a:solidFill>
                <a:latin typeface="+mn-lt"/>
                <a:ea typeface="+mn-ea"/>
                <a:cs typeface="+mn-cs"/>
              </a:rPr>
              <a:t>RR025/01: August 2022</a:t>
            </a:r>
          </a:p>
        </p:txBody>
      </p:sp>
    </p:spTree>
    <p:extLst>
      <p:ext uri="{BB962C8B-B14F-4D97-AF65-F5344CB8AC3E}">
        <p14:creationId xmlns="" xmlns:p14="http://schemas.microsoft.com/office/powerpoint/2010/main" val="16394389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7546612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86" name="Picture 4"/>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7086600" y="4041648"/>
            <a:ext cx="2044598" cy="16642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2" name="Picture 3" descr="D:\images\issued\Logos\Logo Medium.gif"/>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7641778" y="457200"/>
            <a:ext cx="1026986" cy="54051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0" name="Group 79"/>
          <p:cNvGrpSpPr/>
          <p:nvPr userDrawn="1"/>
        </p:nvGrpSpPr>
        <p:grpSpPr>
          <a:xfrm>
            <a:off x="-6994" y="-169"/>
            <a:ext cx="4502954" cy="2256248"/>
            <a:chOff x="-6994" y="-169"/>
            <a:chExt cx="4502954" cy="2256248"/>
          </a:xfrm>
        </p:grpSpPr>
        <p:pic>
          <p:nvPicPr>
            <p:cNvPr id="81" name="Picture 2"/>
            <p:cNvPicPr>
              <a:picLocks noChangeAspect="1" noChangeArrowheads="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6994" y="-169"/>
              <a:ext cx="4502954" cy="22562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2" name="Picture 3"/>
            <p:cNvPicPr>
              <a:picLocks noChangeAspect="1" noChangeArrowheads="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228601" y="228600"/>
              <a:ext cx="901996" cy="16110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83" name="Group 82"/>
            <p:cNvGrpSpPr/>
            <p:nvPr userDrawn="1"/>
          </p:nvGrpSpPr>
          <p:grpSpPr>
            <a:xfrm>
              <a:off x="1124712" y="285441"/>
              <a:ext cx="1936428" cy="875270"/>
              <a:chOff x="1124712" y="285441"/>
              <a:chExt cx="1936428" cy="875270"/>
            </a:xfrm>
          </p:grpSpPr>
          <p:sp>
            <p:nvSpPr>
              <p:cNvPr id="84" name="TextBox 83"/>
              <p:cNvSpPr txBox="1"/>
              <p:nvPr userDrawn="1"/>
            </p:nvSpPr>
            <p:spPr>
              <a:xfrm>
                <a:off x="1124712" y="285441"/>
                <a:ext cx="1936428" cy="830997"/>
              </a:xfrm>
              <a:prstGeom prst="rect">
                <a:avLst/>
              </a:prstGeom>
              <a:noFill/>
            </p:spPr>
            <p:txBody>
              <a:bodyPr wrap="none" lIns="0" tIns="0" rIns="0" bIns="0" rtlCol="0">
                <a:spAutoFit/>
              </a:bodyPr>
              <a:lstStyle/>
              <a:p>
                <a:r>
                  <a:rPr lang="en-GB" sz="3600" b="1" kern="1200" dirty="0" smtClean="0">
                    <a:solidFill>
                      <a:srgbClr val="0A0AB2"/>
                    </a:solidFill>
                    <a:latin typeface="Helvetica" pitchFamily="34" charset="0"/>
                    <a:ea typeface="+mn-ea"/>
                    <a:cs typeface="Tahoma" panose="020B0604030504040204" pitchFamily="34" charset="0"/>
                  </a:rPr>
                  <a:t>Cradle-</a:t>
                </a:r>
                <a:r>
                  <a:rPr lang="en-GB" sz="5400" b="1" i="1" kern="1200" dirty="0" smtClean="0">
                    <a:solidFill>
                      <a:srgbClr val="0A0AB2"/>
                    </a:solidFill>
                    <a:latin typeface="Times New Roman" panose="02020603050405020304" pitchFamily="18" charset="0"/>
                    <a:ea typeface="+mn-ea"/>
                    <a:cs typeface="Times New Roman" panose="02020603050405020304" pitchFamily="18" charset="0"/>
                  </a:rPr>
                  <a:t>7</a:t>
                </a:r>
              </a:p>
            </p:txBody>
          </p:sp>
          <p:sp>
            <p:nvSpPr>
              <p:cNvPr id="85" name="Rectangle 84"/>
              <p:cNvSpPr/>
              <p:nvPr userDrawn="1"/>
            </p:nvSpPr>
            <p:spPr>
              <a:xfrm>
                <a:off x="1124712" y="991434"/>
                <a:ext cx="1559722" cy="169277"/>
              </a:xfrm>
              <a:prstGeom prst="rect">
                <a:avLst/>
              </a:prstGeom>
            </p:spPr>
            <p:txBody>
              <a:bodyPr wrap="none" lIns="0" tIns="0" rIns="0" bIns="0">
                <a:spAutoFit/>
              </a:bodyPr>
              <a:lstStyle/>
              <a:p>
                <a:r>
                  <a:rPr lang="en-GB" sz="1100" b="0" i="1" kern="1200" dirty="0" smtClean="0">
                    <a:solidFill>
                      <a:srgbClr val="0A0AB2"/>
                    </a:solidFill>
                    <a:latin typeface="Times New Roman" panose="02020603050405020304" pitchFamily="18" charset="0"/>
                    <a:ea typeface="+mn-ea"/>
                    <a:cs typeface="Times New Roman" panose="02020603050405020304" pitchFamily="18" charset="0"/>
                  </a:rPr>
                  <a:t>From concept to creation…</a:t>
                </a:r>
                <a:endParaRPr lang="en-GB" sz="1100" b="0" i="1" kern="1200" dirty="0">
                  <a:solidFill>
                    <a:srgbClr val="0A0AB2"/>
                  </a:solidFill>
                  <a:latin typeface="Times New Roman" panose="02020603050405020304" pitchFamily="18" charset="0"/>
                  <a:ea typeface="+mn-ea"/>
                  <a:cs typeface="Times New Roman" panose="02020603050405020304" pitchFamily="18" charset="0"/>
                </a:endParaRPr>
              </a:p>
            </p:txBody>
          </p:sp>
        </p:grpSp>
      </p:grpSp>
      <p:grpSp>
        <p:nvGrpSpPr>
          <p:cNvPr id="15" name="Group 14"/>
          <p:cNvGrpSpPr/>
          <p:nvPr userDrawn="1"/>
        </p:nvGrpSpPr>
        <p:grpSpPr>
          <a:xfrm>
            <a:off x="0" y="5715000"/>
            <a:ext cx="9144000" cy="1143000"/>
            <a:chOff x="0" y="5715000"/>
            <a:chExt cx="9144000" cy="1143000"/>
          </a:xfrm>
        </p:grpSpPr>
        <p:sp>
          <p:nvSpPr>
            <p:cNvPr id="16" name="Rectangle 15"/>
            <p:cNvSpPr/>
            <p:nvPr userDrawn="1"/>
          </p:nvSpPr>
          <p:spPr>
            <a:xfrm>
              <a:off x="0" y="5715000"/>
              <a:ext cx="9144000" cy="1143000"/>
            </a:xfrm>
            <a:prstGeom prst="rect">
              <a:avLst/>
            </a:prstGeom>
            <a:solidFill>
              <a:schemeClr val="tx1">
                <a:lumMod val="65000"/>
                <a:lumOff val="3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endParaRPr lang="en-GB" sz="1000" dirty="0">
                <a:solidFill>
                  <a:prstClr val="white"/>
                </a:solidFill>
              </a:endParaRPr>
            </a:p>
          </p:txBody>
        </p:sp>
        <p:sp>
          <p:nvSpPr>
            <p:cNvPr id="17" name="TextBox 16"/>
            <p:cNvSpPr txBox="1"/>
            <p:nvPr userDrawn="1"/>
          </p:nvSpPr>
          <p:spPr>
            <a:xfrm>
              <a:off x="5931568" y="5840354"/>
              <a:ext cx="1582164" cy="718145"/>
            </a:xfrm>
            <a:prstGeom prst="rect">
              <a:avLst/>
            </a:prstGeom>
            <a:noFill/>
          </p:spPr>
          <p:txBody>
            <a:bodyPr wrap="none" lIns="0" tIns="0" rIns="0" bIns="0" rtlCol="0">
              <a:spAutoFit/>
            </a:bodyPr>
            <a:lstStyle/>
            <a:p>
              <a:pPr algn="r">
                <a:lnSpc>
                  <a:spcPts val="800"/>
                </a:lnSpc>
              </a:pPr>
              <a:r>
                <a:rPr lang="en-GB" sz="800" b="0" i="0" u="none" strike="noStrike" kern="1200" baseline="0" dirty="0" smtClean="0">
                  <a:solidFill>
                    <a:srgbClr val="E6E6F0"/>
                  </a:solidFill>
                  <a:latin typeface="+mn-lt"/>
                  <a:ea typeface="+mn-ea"/>
                  <a:cs typeface="+mn-cs"/>
                </a:rPr>
                <a:t>Structured Software Systems Ltd (3SL)</a:t>
              </a:r>
            </a:p>
            <a:p>
              <a:pPr algn="r">
                <a:lnSpc>
                  <a:spcPts val="800"/>
                </a:lnSpc>
              </a:pPr>
              <a:r>
                <a:rPr lang="en-GB" sz="800" b="0" i="0" u="none" strike="noStrike" kern="1200" baseline="0" dirty="0" smtClean="0">
                  <a:solidFill>
                    <a:srgbClr val="E6E6F0"/>
                  </a:solidFill>
                  <a:latin typeface="+mn-lt"/>
                  <a:ea typeface="+mn-ea"/>
                  <a:cs typeface="+mn-cs"/>
                </a:rPr>
                <a:t>Suite 2, 22a Duke Street</a:t>
              </a:r>
            </a:p>
            <a:p>
              <a:pPr algn="r">
                <a:lnSpc>
                  <a:spcPts val="800"/>
                </a:lnSpc>
              </a:pPr>
              <a:r>
                <a:rPr lang="en-GB" sz="800" b="0" i="0" u="none" strike="noStrike" kern="1200" baseline="0" dirty="0" smtClean="0">
                  <a:solidFill>
                    <a:srgbClr val="E6E6F0"/>
                  </a:solidFill>
                  <a:latin typeface="+mn-lt"/>
                  <a:ea typeface="+mn-ea"/>
                  <a:cs typeface="+mn-cs"/>
                </a:rPr>
                <a:t>Barrow-in-Furness</a:t>
              </a:r>
            </a:p>
            <a:p>
              <a:pPr algn="r">
                <a:lnSpc>
                  <a:spcPts val="800"/>
                </a:lnSpc>
              </a:pPr>
              <a:r>
                <a:rPr lang="en-GB" sz="800" b="0" i="0" u="none" strike="noStrike" kern="1200" baseline="0" dirty="0" smtClean="0">
                  <a:solidFill>
                    <a:srgbClr val="E6E6F0"/>
                  </a:solidFill>
                  <a:latin typeface="+mn-lt"/>
                  <a:ea typeface="+mn-ea"/>
                  <a:cs typeface="+mn-cs"/>
                </a:rPr>
                <a:t>Cumbria LA14 1HH, UK</a:t>
              </a:r>
            </a:p>
            <a:p>
              <a:pPr algn="r">
                <a:lnSpc>
                  <a:spcPts val="800"/>
                </a:lnSpc>
              </a:pPr>
              <a:r>
                <a:rPr lang="de-DE" sz="800" b="0" i="0" u="none" strike="noStrike" kern="1200" baseline="0" dirty="0" smtClean="0">
                  <a:solidFill>
                    <a:srgbClr val="E6E6F0"/>
                  </a:solidFill>
                  <a:latin typeface="+mn-lt"/>
                  <a:ea typeface="+mn-ea"/>
                  <a:cs typeface="+mn-cs"/>
                </a:rPr>
                <a:t>Tel: +44 (0) 1229 838867</a:t>
              </a:r>
            </a:p>
            <a:p>
              <a:pPr algn="r">
                <a:lnSpc>
                  <a:spcPts val="800"/>
                </a:lnSpc>
              </a:pPr>
              <a:r>
                <a:rPr lang="fr-FR" sz="800" b="0" i="0" u="none" strike="noStrike" kern="1200" baseline="0" dirty="0" smtClean="0">
                  <a:solidFill>
                    <a:srgbClr val="E6E6F0"/>
                  </a:solidFill>
                  <a:latin typeface="+mn-lt"/>
                  <a:ea typeface="+mn-ea"/>
                  <a:cs typeface="+mn-cs"/>
                </a:rPr>
                <a:t>Fax: +44 (0) 1229 870096</a:t>
              </a:r>
            </a:p>
            <a:p>
              <a:pPr algn="r">
                <a:lnSpc>
                  <a:spcPts val="800"/>
                </a:lnSpc>
              </a:pPr>
              <a:r>
                <a:rPr lang="nl-NL" sz="800" b="0" i="0" u="none" strike="noStrike" kern="1200" baseline="0" dirty="0" smtClean="0">
                  <a:solidFill>
                    <a:srgbClr val="E6E6F0"/>
                  </a:solidFill>
                  <a:latin typeface="+mn-lt"/>
                  <a:ea typeface="+mn-ea"/>
                  <a:cs typeface="+mn-cs"/>
                </a:rPr>
                <a:t>Regd: 2153654 VAT: GB 473 2757 28</a:t>
              </a:r>
            </a:p>
          </p:txBody>
        </p:sp>
        <p:sp>
          <p:nvSpPr>
            <p:cNvPr id="18" name="TextBox 17"/>
            <p:cNvSpPr txBox="1"/>
            <p:nvPr userDrawn="1"/>
          </p:nvSpPr>
          <p:spPr>
            <a:xfrm>
              <a:off x="457201" y="5840353"/>
              <a:ext cx="3012043" cy="307777"/>
            </a:xfrm>
            <a:prstGeom prst="rect">
              <a:avLst/>
            </a:prstGeom>
            <a:noFill/>
          </p:spPr>
          <p:txBody>
            <a:bodyPr wrap="none" lIns="0" tIns="0" rIns="0" bIns="0" rtlCol="0">
              <a:spAutoFit/>
            </a:bodyPr>
            <a:lstStyle/>
            <a:p>
              <a:pPr>
                <a:lnSpc>
                  <a:spcPts val="800"/>
                </a:lnSpc>
              </a:pPr>
              <a:r>
                <a:rPr lang="en-GB" sz="800" b="0" i="0" u="none" strike="noStrike" kern="1200" baseline="0" dirty="0" smtClean="0">
                  <a:solidFill>
                    <a:srgbClr val="E6E6F0"/>
                  </a:solidFill>
                  <a:latin typeface="+mn-lt"/>
                  <a:ea typeface="+mn-ea"/>
                  <a:cs typeface="+mn-cs"/>
                </a:rPr>
                <a:t>© 2023 Structured Software Systems Limited (“3SL”). All rights reserved.</a:t>
              </a:r>
            </a:p>
            <a:p>
              <a:pPr>
                <a:lnSpc>
                  <a:spcPts val="800"/>
                </a:lnSpc>
              </a:pPr>
              <a:r>
                <a:rPr lang="en-GB" sz="800" b="0" i="0" u="none" strike="noStrike" kern="1200" baseline="0" dirty="0" smtClean="0">
                  <a:solidFill>
                    <a:srgbClr val="E6E6F0"/>
                  </a:solidFill>
                  <a:latin typeface="+mn-lt"/>
                  <a:ea typeface="+mn-ea"/>
                  <a:cs typeface="+mn-cs"/>
                </a:rPr>
                <a:t>Cradle® is a registered trademark of 3SL in the UK and other countries.</a:t>
              </a:r>
            </a:p>
            <a:p>
              <a:pPr>
                <a:lnSpc>
                  <a:spcPts val="800"/>
                </a:lnSpc>
              </a:pPr>
              <a:r>
                <a:rPr lang="en-GB" sz="800" b="0" i="0" u="none" strike="noStrike" kern="1200" baseline="0" dirty="0" smtClean="0">
                  <a:solidFill>
                    <a:srgbClr val="E6E6F0"/>
                  </a:solidFill>
                  <a:latin typeface="+mn-lt"/>
                  <a:ea typeface="+mn-ea"/>
                  <a:cs typeface="+mn-cs"/>
                </a:rPr>
                <a:t>All other trademarks are the property of their respective owners.</a:t>
              </a:r>
            </a:p>
          </p:txBody>
        </p:sp>
        <p:sp>
          <p:nvSpPr>
            <p:cNvPr id="19" name="TextBox 18"/>
            <p:cNvSpPr txBox="1"/>
            <p:nvPr userDrawn="1"/>
          </p:nvSpPr>
          <p:spPr>
            <a:xfrm>
              <a:off x="457201" y="6250722"/>
              <a:ext cx="1069203" cy="307777"/>
            </a:xfrm>
            <a:prstGeom prst="rect">
              <a:avLst/>
            </a:prstGeom>
            <a:noFill/>
          </p:spPr>
          <p:txBody>
            <a:bodyPr wrap="none" lIns="0" tIns="0" rIns="0" bIns="0" rtlCol="0">
              <a:spAutoFit/>
            </a:bodyPr>
            <a:lstStyle/>
            <a:p>
              <a:pPr>
                <a:lnSpc>
                  <a:spcPts val="800"/>
                </a:lnSpc>
              </a:pPr>
              <a:r>
                <a:rPr lang="en-GB" sz="800" b="0" i="0" u="none" strike="noStrike" kern="1200" baseline="0" dirty="0" smtClean="0">
                  <a:solidFill>
                    <a:srgbClr val="E6E6F0"/>
                  </a:solidFill>
                  <a:latin typeface="+mn-lt"/>
                  <a:ea typeface="+mn-ea"/>
                  <a:cs typeface="+mn-cs"/>
                </a:rPr>
                <a:t>https://www.threesl.com</a:t>
              </a:r>
            </a:p>
            <a:p>
              <a:pPr>
                <a:lnSpc>
                  <a:spcPts val="800"/>
                </a:lnSpc>
              </a:pPr>
              <a:r>
                <a:rPr lang="en-GB" sz="800" b="0" i="0" u="none" strike="noStrike" kern="1200" baseline="0" dirty="0" smtClean="0">
                  <a:solidFill>
                    <a:srgbClr val="E6E6F0"/>
                  </a:solidFill>
                  <a:latin typeface="+mn-lt"/>
                  <a:ea typeface="+mn-ea"/>
                  <a:cs typeface="+mn-cs"/>
                </a:rPr>
                <a:t>salesdetails@threesl.com</a:t>
              </a:r>
            </a:p>
            <a:p>
              <a:pPr>
                <a:lnSpc>
                  <a:spcPts val="800"/>
                </a:lnSpc>
              </a:pPr>
              <a:r>
                <a:rPr lang="en-GB" sz="800" b="0" i="0" u="none" strike="noStrike" kern="1200" baseline="0" dirty="0" smtClean="0">
                  <a:solidFill>
                    <a:srgbClr val="E6E6F0"/>
                  </a:solidFill>
                  <a:latin typeface="+mn-lt"/>
                  <a:ea typeface="+mn-ea"/>
                  <a:cs typeface="+mn-cs"/>
                </a:rPr>
                <a:t>support@threesl.com</a:t>
              </a:r>
            </a:p>
          </p:txBody>
        </p:sp>
        <p:cxnSp>
          <p:nvCxnSpPr>
            <p:cNvPr id="20" name="Straight Connector 19"/>
            <p:cNvCxnSpPr/>
            <p:nvPr userDrawn="1"/>
          </p:nvCxnSpPr>
          <p:spPr>
            <a:xfrm>
              <a:off x="0" y="5718976"/>
              <a:ext cx="9144000" cy="0"/>
            </a:xfrm>
            <a:prstGeom prst="line">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cxnSp>
        <p:pic>
          <p:nvPicPr>
            <p:cNvPr id="21" name="Picture 2"/>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a:stretch>
              <a:fillRect/>
            </a:stretch>
          </p:blipFill>
          <p:spPr bwMode="auto">
            <a:xfrm>
              <a:off x="7639271" y="5840352"/>
              <a:ext cx="1240128" cy="8891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 xmlns:p14="http://schemas.microsoft.com/office/powerpoint/2010/main" val="36255375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533400"/>
          </a:xfrm>
          <a:prstGeom prst="rect">
            <a:avLst/>
          </a:prstGeom>
        </p:spPr>
        <p:txBody>
          <a:bodyPr vert="horz" lIns="0" tIns="45720" rIns="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43000"/>
            <a:ext cx="8229600" cy="4983163"/>
          </a:xfrm>
          <a:prstGeom prst="rect">
            <a:avLst/>
          </a:prstGeom>
        </p:spPr>
        <p:txBody>
          <a:bodyPr vert="horz" lIns="0" tIns="45720" rIns="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 xmlns:p14="http://schemas.microsoft.com/office/powerpoint/2010/main" val="2656595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7" r:id="rId5"/>
  </p:sldLayoutIdLst>
  <p:timing>
    <p:tnLst>
      <p:par>
        <p:cTn id="1" dur="indefinite" restart="never" nodeType="tmRoot"/>
      </p:par>
    </p:tnLst>
  </p:timing>
  <p:txStyles>
    <p:titleStyle>
      <a:lvl1pPr algn="l" defTabSz="914400" rtl="0" eaLnBrk="1" latinLnBrk="0" hangingPunct="1">
        <a:spcBef>
          <a:spcPct val="0"/>
        </a:spcBef>
        <a:buNone/>
        <a:tabLst>
          <a:tab pos="8229600" algn="r"/>
        </a:tabLst>
        <a:defRPr sz="3200"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Tx/>
        <a:buNone/>
        <a:tabLst>
          <a:tab pos="914400" algn="l"/>
          <a:tab pos="1828800" algn="l"/>
          <a:tab pos="2743200" algn="l"/>
          <a:tab pos="3657600" algn="l"/>
          <a:tab pos="4572000" algn="l"/>
          <a:tab pos="8229600" algn="r"/>
        </a:tabLst>
        <a:defRPr sz="1800" kern="1200">
          <a:solidFill>
            <a:schemeClr val="tx1"/>
          </a:solidFill>
          <a:latin typeface="+mn-lt"/>
          <a:ea typeface="+mn-ea"/>
          <a:cs typeface="+mn-cs"/>
        </a:defRPr>
      </a:lvl1pPr>
      <a:lvl2pPr marL="457200" indent="-457200" algn="l" defTabSz="914400" rtl="0" eaLnBrk="1" latinLnBrk="0" hangingPunct="1">
        <a:spcBef>
          <a:spcPts val="300"/>
        </a:spcBef>
        <a:spcAft>
          <a:spcPts val="300"/>
        </a:spcAft>
        <a:buClr>
          <a:srgbClr val="E60A0A"/>
        </a:buClr>
        <a:buFont typeface="Arial" panose="020B0604020202020204" pitchFamily="34" charset="0"/>
        <a:buChar char="•"/>
        <a:tabLst>
          <a:tab pos="914400" algn="l"/>
          <a:tab pos="1828800" algn="l"/>
          <a:tab pos="2743200" algn="l"/>
          <a:tab pos="3657600" algn="l"/>
          <a:tab pos="4572000" algn="l"/>
          <a:tab pos="8229600" algn="r"/>
        </a:tabLst>
        <a:defRPr sz="1800" kern="1200">
          <a:solidFill>
            <a:schemeClr val="tx1"/>
          </a:solidFill>
          <a:latin typeface="+mn-lt"/>
          <a:ea typeface="+mn-ea"/>
          <a:cs typeface="+mn-cs"/>
        </a:defRPr>
      </a:lvl2pPr>
      <a:lvl3pPr marL="804863" indent="-342900" algn="l" defTabSz="914400" rtl="0" eaLnBrk="1" latinLnBrk="0" hangingPunct="1">
        <a:spcBef>
          <a:spcPts val="300"/>
        </a:spcBef>
        <a:spcAft>
          <a:spcPts val="300"/>
        </a:spcAft>
        <a:buClr>
          <a:srgbClr val="0A0AB2"/>
        </a:buClr>
        <a:buFont typeface="Arial" panose="020B0604020202020204" pitchFamily="34" charset="0"/>
        <a:buChar char="•"/>
        <a:tabLst>
          <a:tab pos="1828800" algn="l"/>
          <a:tab pos="2743200" algn="l"/>
          <a:tab pos="3657600" algn="l"/>
          <a:tab pos="4572000" algn="l"/>
          <a:tab pos="8229600" algn="r"/>
        </a:tabLst>
        <a:defRPr sz="1800" kern="1200" baseline="0">
          <a:solidFill>
            <a:schemeClr val="tx1"/>
          </a:solidFill>
          <a:latin typeface="+mn-lt"/>
          <a:ea typeface="+mn-ea"/>
          <a:cs typeface="+mn-cs"/>
        </a:defRPr>
      </a:lvl3pPr>
      <a:lvl4pPr marL="1144588" indent="-342900" algn="l" defTabSz="914400" rtl="0" eaLnBrk="1" latinLnBrk="0" hangingPunct="1">
        <a:spcBef>
          <a:spcPts val="200"/>
        </a:spcBef>
        <a:spcAft>
          <a:spcPts val="200"/>
        </a:spcAft>
        <a:buClr>
          <a:srgbClr val="1106E8"/>
        </a:buClr>
        <a:buFont typeface="Wingdings" panose="05000000000000000000" pitchFamily="2" charset="2"/>
        <a:buChar char="§"/>
        <a:tabLst>
          <a:tab pos="1828800" algn="l"/>
          <a:tab pos="2743200" algn="l"/>
          <a:tab pos="3657600" algn="l"/>
          <a:tab pos="4572000" algn="l"/>
          <a:tab pos="8229600" algn="r"/>
        </a:tabLst>
        <a:defRPr sz="1600" kern="1200">
          <a:solidFill>
            <a:srgbClr val="595959"/>
          </a:solidFill>
          <a:latin typeface="+mn-lt"/>
          <a:ea typeface="+mn-ea"/>
          <a:cs typeface="+mn-cs"/>
        </a:defRPr>
      </a:lvl4pPr>
      <a:lvl5pPr marL="1484312" indent="-342900" algn="l" defTabSz="914400" rtl="0" eaLnBrk="1" latinLnBrk="0" hangingPunct="1">
        <a:spcBef>
          <a:spcPts val="100"/>
        </a:spcBef>
        <a:spcAft>
          <a:spcPts val="100"/>
        </a:spcAft>
        <a:buClr>
          <a:srgbClr val="1106E8"/>
        </a:buClr>
        <a:buFont typeface="Arial" panose="020B0604020202020204" pitchFamily="34" charset="0"/>
        <a:buChar char="•"/>
        <a:tabLst>
          <a:tab pos="1828800" algn="l"/>
          <a:tab pos="2743200" algn="l"/>
          <a:tab pos="3657600" algn="l"/>
          <a:tab pos="4572000" algn="l"/>
          <a:tab pos="8229600" algn="r"/>
        </a:tabLst>
        <a:defRPr sz="1600" kern="1200">
          <a:solidFill>
            <a:srgbClr val="5959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100909"/>
            <a:ext cx="8229600" cy="430887"/>
          </a:xfrm>
        </p:spPr>
        <p:txBody>
          <a:bodyPr/>
          <a:lstStyle/>
          <a:p>
            <a:r>
              <a:rPr lang="en-GB" sz="2800" dirty="0" smtClean="0"/>
              <a:t>Learn Simple MBSE Process by Connecting the Dots</a:t>
            </a:r>
            <a:endParaRPr lang="en-GB" sz="2800" dirty="0"/>
          </a:p>
        </p:txBody>
      </p:sp>
      <p:sp>
        <p:nvSpPr>
          <p:cNvPr id="3" name="Subtitle 2"/>
          <p:cNvSpPr>
            <a:spLocks noGrp="1"/>
          </p:cNvSpPr>
          <p:nvPr>
            <p:ph type="subTitle" idx="1"/>
          </p:nvPr>
        </p:nvSpPr>
        <p:spPr/>
        <p:txBody>
          <a:bodyPr/>
          <a:lstStyle/>
          <a:p>
            <a:r>
              <a:rPr lang="en-GB" dirty="0" smtClean="0"/>
              <a:t>Using </a:t>
            </a:r>
            <a:r>
              <a:rPr lang="en-GB" dirty="0" err="1" smtClean="0"/>
              <a:t>SysML</a:t>
            </a:r>
            <a:endParaRPr lang="en-GB" dirty="0"/>
          </a:p>
        </p:txBody>
      </p:sp>
      <p:sp>
        <p:nvSpPr>
          <p:cNvPr id="38" name="TextBox 37"/>
          <p:cNvSpPr txBox="1"/>
          <p:nvPr/>
        </p:nvSpPr>
        <p:spPr>
          <a:xfrm>
            <a:off x="457200" y="3936889"/>
            <a:ext cx="4114800" cy="215444"/>
          </a:xfrm>
          <a:prstGeom prst="rect">
            <a:avLst/>
          </a:prstGeom>
          <a:noFill/>
        </p:spPr>
        <p:txBody>
          <a:bodyPr wrap="square" lIns="0" tIns="0" rIns="9144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i="0" u="none" strike="noStrike" kern="1200" baseline="0" dirty="0" smtClean="0">
                <a:solidFill>
                  <a:schemeClr val="tx1"/>
                </a:solidFill>
                <a:latin typeface="+mn-lt"/>
                <a:ea typeface="+mn-ea"/>
                <a:cs typeface="+mn-cs"/>
              </a:rPr>
              <a:t>RR025/01: August 2022</a:t>
            </a:r>
          </a:p>
        </p:txBody>
      </p:sp>
    </p:spTree>
    <p:extLst>
      <p:ext uri="{BB962C8B-B14F-4D97-AF65-F5344CB8AC3E}">
        <p14:creationId xmlns="" xmlns:p14="http://schemas.microsoft.com/office/powerpoint/2010/main" val="334157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MBSE – Information Modelling Language: 4</a:t>
            </a:r>
            <a:endParaRPr lang="en-GB" dirty="0"/>
          </a:p>
        </p:txBody>
      </p:sp>
      <p:sp>
        <p:nvSpPr>
          <p:cNvPr id="3" name="Content Placeholder 2"/>
          <p:cNvSpPr>
            <a:spLocks noGrp="1"/>
          </p:cNvSpPr>
          <p:nvPr>
            <p:ph idx="1"/>
          </p:nvPr>
        </p:nvSpPr>
        <p:spPr/>
        <p:txBody>
          <a:bodyPr>
            <a:normAutofit lnSpcReduction="10000"/>
          </a:bodyPr>
          <a:lstStyle/>
          <a:p>
            <a:r>
              <a:rPr lang="en-GB" dirty="0" err="1" smtClean="0"/>
              <a:t>SysML</a:t>
            </a:r>
            <a:r>
              <a:rPr lang="en-GB" dirty="0" smtClean="0"/>
              <a:t> specifies nine diagram types:</a:t>
            </a:r>
          </a:p>
          <a:p>
            <a:pPr lvl="1"/>
            <a:r>
              <a:rPr lang="en-GB" dirty="0" err="1" smtClean="0"/>
              <a:t>uc</a:t>
            </a:r>
            <a:r>
              <a:rPr lang="en-GB" dirty="0" smtClean="0"/>
              <a:t> – Use Case Diagram</a:t>
            </a:r>
          </a:p>
          <a:p>
            <a:pPr lvl="1"/>
            <a:r>
              <a:rPr lang="en-GB" dirty="0" err="1" smtClean="0"/>
              <a:t>bdd</a:t>
            </a:r>
            <a:r>
              <a:rPr lang="en-GB" dirty="0" smtClean="0"/>
              <a:t> – Block  Definition Diagram</a:t>
            </a:r>
          </a:p>
          <a:p>
            <a:pPr lvl="1"/>
            <a:r>
              <a:rPr lang="en-GB" dirty="0" err="1" smtClean="0"/>
              <a:t>ibd</a:t>
            </a:r>
            <a:r>
              <a:rPr lang="en-GB" dirty="0" smtClean="0"/>
              <a:t> – Internal Block Diagram</a:t>
            </a:r>
          </a:p>
          <a:p>
            <a:pPr lvl="1"/>
            <a:r>
              <a:rPr lang="en-GB" dirty="0" smtClean="0"/>
              <a:t>act – Activity Diagram</a:t>
            </a:r>
          </a:p>
          <a:p>
            <a:pPr lvl="1"/>
            <a:r>
              <a:rPr lang="en-GB" dirty="0" err="1" smtClean="0"/>
              <a:t>sd</a:t>
            </a:r>
            <a:r>
              <a:rPr lang="en-GB" dirty="0" smtClean="0"/>
              <a:t> – Sequence Diagram</a:t>
            </a:r>
          </a:p>
          <a:p>
            <a:pPr lvl="1"/>
            <a:r>
              <a:rPr lang="en-GB" dirty="0" err="1" smtClean="0"/>
              <a:t>stm</a:t>
            </a:r>
            <a:r>
              <a:rPr lang="en-GB" dirty="0" smtClean="0"/>
              <a:t> – State Machine Diagram</a:t>
            </a:r>
          </a:p>
          <a:p>
            <a:pPr lvl="1"/>
            <a:r>
              <a:rPr lang="en-GB" dirty="0" err="1" smtClean="0"/>
              <a:t>req</a:t>
            </a:r>
            <a:r>
              <a:rPr lang="en-GB" dirty="0" smtClean="0"/>
              <a:t> – Requirements Diagram</a:t>
            </a:r>
          </a:p>
          <a:p>
            <a:pPr lvl="1"/>
            <a:r>
              <a:rPr lang="en-GB" dirty="0" smtClean="0"/>
              <a:t>par – Parametric Diagram</a:t>
            </a:r>
          </a:p>
          <a:p>
            <a:pPr lvl="1"/>
            <a:r>
              <a:rPr lang="en-GB" dirty="0" err="1" smtClean="0"/>
              <a:t>pkg</a:t>
            </a:r>
            <a:r>
              <a:rPr lang="en-GB" dirty="0" smtClean="0"/>
              <a:t> – Package Diagram</a:t>
            </a:r>
          </a:p>
          <a:p>
            <a:pPr lvl="1"/>
            <a:endParaRPr lang="en-GB" dirty="0" smtClean="0"/>
          </a:p>
          <a:p>
            <a:pPr lvl="1"/>
            <a:endParaRPr lang="en-GB" dirty="0" smtClean="0"/>
          </a:p>
          <a:p>
            <a:pPr marL="0" lvl="1">
              <a:buNone/>
            </a:pPr>
            <a:r>
              <a:rPr lang="en-GB" dirty="0" smtClean="0"/>
              <a:t>Many organisations are adopting these nine diagram types so there will be common graphical notations for specifying candidate design solutions in order to improve project personnel’s ability to communicate.</a:t>
            </a:r>
            <a:endParaRPr lang="en-GB" dirty="0"/>
          </a:p>
        </p:txBody>
      </p:sp>
      <p:pic>
        <p:nvPicPr>
          <p:cNvPr id="23554" name="Picture 2"/>
          <p:cNvPicPr>
            <a:picLocks noChangeAspect="1" noChangeArrowheads="1"/>
          </p:cNvPicPr>
          <p:nvPr/>
        </p:nvPicPr>
        <p:blipFill>
          <a:blip r:embed="rId2" cstate="print"/>
          <a:srcRect/>
          <a:stretch>
            <a:fillRect/>
          </a:stretch>
        </p:blipFill>
        <p:spPr bwMode="auto">
          <a:xfrm>
            <a:off x="4114800" y="1295400"/>
            <a:ext cx="4506873" cy="32289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MBSE – Information Model Repository	5</a:t>
            </a:r>
            <a:endParaRPr lang="en-GB" dirty="0"/>
          </a:p>
        </p:txBody>
      </p:sp>
      <p:sp>
        <p:nvSpPr>
          <p:cNvPr id="3" name="Content Placeholder 2"/>
          <p:cNvSpPr>
            <a:spLocks noGrp="1"/>
          </p:cNvSpPr>
          <p:nvPr>
            <p:ph idx="1"/>
          </p:nvPr>
        </p:nvSpPr>
        <p:spPr/>
        <p:txBody>
          <a:bodyPr/>
          <a:lstStyle/>
          <a:p>
            <a:r>
              <a:rPr lang="en-GB" dirty="0" smtClean="0"/>
              <a:t>An information model repository accessible by all project personnel is required to share the model information (i.e. stereotype elements, relationships and diagrams).</a:t>
            </a:r>
          </a:p>
          <a:p>
            <a:r>
              <a:rPr lang="en-GB" dirty="0" smtClean="0"/>
              <a:t>The MBSE information repository stores and manages multiple information models and variants of the models. A model may consist of unique project information as well as common information shareable by any project. The repository holds all the meta data that makes up the information model.</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990600" y="3352800"/>
            <a:ext cx="7385896" cy="250983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MBSE – Automated Tools	6</a:t>
            </a:r>
            <a:endParaRPr lang="en-GB" dirty="0"/>
          </a:p>
        </p:txBody>
      </p:sp>
      <p:sp>
        <p:nvSpPr>
          <p:cNvPr id="3" name="Content Placeholder 2"/>
          <p:cNvSpPr>
            <a:spLocks noGrp="1"/>
          </p:cNvSpPr>
          <p:nvPr>
            <p:ph idx="1"/>
          </p:nvPr>
        </p:nvSpPr>
        <p:spPr>
          <a:xfrm>
            <a:off x="457200" y="1143001"/>
            <a:ext cx="8229600" cy="1143000"/>
          </a:xfrm>
        </p:spPr>
        <p:txBody>
          <a:bodyPr/>
          <a:lstStyle/>
          <a:p>
            <a:r>
              <a:rPr lang="en-GB" dirty="0" smtClean="0"/>
              <a:t>Automated tools are needed to load information into the repository and extract information for publishing have proven there worth to projects that utilised the MBSE process.</a:t>
            </a:r>
            <a:endParaRPr lang="en-GB" dirty="0"/>
          </a:p>
        </p:txBody>
      </p:sp>
      <p:sp>
        <p:nvSpPr>
          <p:cNvPr id="4" name="Content Placeholder 2"/>
          <p:cNvSpPr txBox="1">
            <a:spLocks/>
          </p:cNvSpPr>
          <p:nvPr/>
        </p:nvSpPr>
        <p:spPr>
          <a:xfrm>
            <a:off x="6324600" y="2133600"/>
            <a:ext cx="2362200" cy="3886200"/>
          </a:xfrm>
          <a:prstGeom prst="rect">
            <a:avLst/>
          </a:prstGeom>
        </p:spPr>
        <p:txBody>
          <a:bodyPr vert="horz" lIns="0" tIns="45720" rIns="0" bIns="45720" rtlCol="0">
            <a:normAutofit/>
          </a:bodyPr>
          <a:lstStyle/>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Tools to publish model information:</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Requirements and architecture documents</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sz="1400" dirty="0" smtClean="0"/>
              <a:t>Interface specifications</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Metrics and traceability</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sz="1400" dirty="0" smtClean="0"/>
              <a:t>Baselines</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Analysis reports</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sz="1400" dirty="0" smtClean="0"/>
              <a:t>Review packages</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lang="en-GB" sz="1400" dirty="0" smtClean="0"/>
              <a:t>XML/XMI data exchanges with detailed design tools</a:t>
            </a:r>
          </a:p>
          <a:p>
            <a:pPr marL="457200" marR="0" lvl="1" indent="-457200" algn="l" defTabSz="914400" rtl="0" eaLnBrk="1" fontAlgn="auto" latinLnBrk="0" hangingPunct="1">
              <a:lnSpc>
                <a:spcPct val="100000"/>
              </a:lnSpc>
              <a:spcBef>
                <a:spcPts val="300"/>
              </a:spcBef>
              <a:spcAft>
                <a:spcPts val="300"/>
              </a:spcAft>
              <a:buClr>
                <a:srgbClr val="E60A0A"/>
              </a:buClr>
              <a:buSzTx/>
              <a:buFont typeface="Arial" panose="020B0604020202020204" pitchFamily="34" charset="0"/>
              <a:buChar char="•"/>
              <a:tabLst>
                <a:tab pos="914400" algn="l"/>
                <a:tab pos="1828800" algn="l"/>
                <a:tab pos="2743200" algn="l"/>
                <a:tab pos="3657600" algn="l"/>
                <a:tab pos="4572000" algn="l"/>
                <a:tab pos="8229600" algn="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Automatic</a:t>
            </a:r>
            <a:r>
              <a:rPr kumimoji="0" lang="en-GB" sz="1400" b="0" i="0" u="none" strike="noStrike" kern="1200" cap="none" spc="0" normalizeH="0" noProof="0" dirty="0" smtClean="0">
                <a:ln>
                  <a:noFill/>
                </a:ln>
                <a:solidFill>
                  <a:schemeClr val="tx1"/>
                </a:solidFill>
                <a:effectLst/>
                <a:uLnTx/>
                <a:uFillTx/>
                <a:latin typeface="+mn-lt"/>
                <a:ea typeface="+mn-ea"/>
                <a:cs typeface="+mn-cs"/>
              </a:rPr>
              <a:t> document generation</a:t>
            </a: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25602" name="Picture 2"/>
          <p:cNvPicPr>
            <a:picLocks noChangeAspect="1" noChangeArrowheads="1"/>
          </p:cNvPicPr>
          <p:nvPr/>
        </p:nvPicPr>
        <p:blipFill>
          <a:blip r:embed="rId2" cstate="print"/>
          <a:srcRect/>
          <a:stretch>
            <a:fillRect/>
          </a:stretch>
        </p:blipFill>
        <p:spPr bwMode="auto">
          <a:xfrm>
            <a:off x="1295400" y="2514600"/>
            <a:ext cx="4984750" cy="2981262"/>
          </a:xfrm>
          <a:prstGeom prst="rect">
            <a:avLst/>
          </a:prstGeom>
          <a:noFill/>
          <a:ln w="9525">
            <a:noFill/>
            <a:miter lim="800000"/>
            <a:headEnd/>
            <a:tailEnd/>
          </a:ln>
        </p:spPr>
      </p:pic>
      <p:sp>
        <p:nvSpPr>
          <p:cNvPr id="5" name="Content Placeholder 2"/>
          <p:cNvSpPr txBox="1">
            <a:spLocks/>
          </p:cNvSpPr>
          <p:nvPr/>
        </p:nvSpPr>
        <p:spPr>
          <a:xfrm>
            <a:off x="457200" y="2819400"/>
            <a:ext cx="1371600" cy="1295400"/>
          </a:xfrm>
          <a:prstGeom prst="rect">
            <a:avLst/>
          </a:prstGeom>
        </p:spPr>
        <p:txBody>
          <a:bodyPr vert="horz" lIns="0" tIns="45720" rIns="0" bIns="45720" rtlCol="0">
            <a:normAutofit/>
          </a:bodyPr>
          <a:lstStyle/>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r>
              <a:rPr kumimoji="0" lang="en-GB" sz="1400" b="0" i="0" u="none" strike="noStrike" kern="1200" cap="none" spc="0" normalizeH="0" baseline="0" noProof="0" dirty="0" smtClean="0">
                <a:ln>
                  <a:noFill/>
                </a:ln>
                <a:solidFill>
                  <a:schemeClr val="tx1"/>
                </a:solidFill>
                <a:effectLst/>
                <a:uLnTx/>
                <a:uFillTx/>
                <a:latin typeface="+mn-lt"/>
                <a:ea typeface="+mn-ea"/>
                <a:cs typeface="+mn-cs"/>
              </a:rPr>
              <a:t>Tools</a:t>
            </a:r>
            <a:r>
              <a:rPr kumimoji="0" lang="en-GB" sz="1400" b="0" i="0" u="none" strike="noStrike" kern="1200" cap="none" spc="0" normalizeH="0" noProof="0" dirty="0" smtClean="0">
                <a:ln>
                  <a:noFill/>
                </a:ln>
                <a:solidFill>
                  <a:schemeClr val="tx1"/>
                </a:solidFill>
                <a:effectLst/>
                <a:uLnTx/>
                <a:uFillTx/>
                <a:latin typeface="+mn-lt"/>
                <a:ea typeface="+mn-ea"/>
                <a:cs typeface="+mn-cs"/>
              </a:rPr>
              <a:t> to capture and edit information in the repository</a:t>
            </a:r>
            <a:endParaRPr kumimoji="0" lang="en-GB"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43000"/>
            <a:ext cx="8229600" cy="4983163"/>
          </a:xfrm>
          <a:prstGeom prst="rect">
            <a:avLst/>
          </a:prstGeom>
        </p:spPr>
        <p:txBody>
          <a:bodyPr/>
          <a:lstStyle/>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lang="en-GB" dirty="0" smtClean="0"/>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lang="en-GB" dirty="0" smtClean="0"/>
          </a:p>
          <a:p>
            <a:pPr marL="0" marR="0" lvl="0" indent="0"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r>
              <a:rPr kumimoji="0" lang="en-GB" sz="2800" b="1" i="0" u="none" strike="noStrike" kern="1200" cap="none" spc="0" normalizeH="0" baseline="0" noProof="0" dirty="0" err="1" smtClean="0">
                <a:ln>
                  <a:noFill/>
                </a:ln>
                <a:solidFill>
                  <a:schemeClr val="tx1"/>
                </a:solidFill>
                <a:effectLst/>
                <a:uLnTx/>
                <a:uFillTx/>
                <a:latin typeface="+mn-lt"/>
                <a:ea typeface="+mn-ea"/>
                <a:cs typeface="+mn-cs"/>
              </a:rPr>
              <a:t>SysML</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 Stereotype Elements Defined</a:t>
            </a:r>
            <a:br>
              <a:rPr kumimoji="0" lang="en-GB" sz="2800" b="1" i="0" u="none" strike="noStrike" kern="1200" cap="none" spc="0" normalizeH="0" baseline="0" noProof="0" dirty="0" smtClean="0">
                <a:ln>
                  <a:noFill/>
                </a:ln>
                <a:solidFill>
                  <a:schemeClr val="tx1"/>
                </a:solidFill>
                <a:effectLst/>
                <a:uLnTx/>
                <a:uFillTx/>
                <a:latin typeface="+mn-lt"/>
                <a:ea typeface="+mn-ea"/>
                <a:cs typeface="+mn-cs"/>
              </a:rPr>
            </a:br>
            <a:r>
              <a:rPr kumimoji="0" lang="en-GB" sz="2800" b="1" i="0" u="none" strike="noStrike" kern="1200" cap="none" spc="0" normalizeH="0" baseline="0" noProof="0" dirty="0" smtClean="0">
                <a:ln>
                  <a:noFill/>
                </a:ln>
                <a:solidFill>
                  <a:schemeClr val="tx1"/>
                </a:solidFill>
                <a:effectLst/>
                <a:uLnTx/>
                <a:uFillTx/>
                <a:latin typeface="+mn-lt"/>
                <a:ea typeface="+mn-ea"/>
                <a:cs typeface="+mn-cs"/>
              </a:rPr>
              <a:t>(based on </a:t>
            </a:r>
            <a:r>
              <a:rPr kumimoji="0" lang="en-GB" sz="2800" b="1" i="0" u="none" strike="noStrike" kern="1200" cap="none" spc="0" normalizeH="0" baseline="0" noProof="0" dirty="0" err="1" smtClean="0">
                <a:ln>
                  <a:noFill/>
                </a:ln>
                <a:solidFill>
                  <a:schemeClr val="tx1"/>
                </a:solidFill>
                <a:effectLst/>
                <a:uLnTx/>
                <a:uFillTx/>
                <a:latin typeface="+mn-lt"/>
                <a:ea typeface="+mn-ea"/>
                <a:cs typeface="+mn-cs"/>
              </a:rPr>
              <a:t>SysML</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 Spec 1.3)</a:t>
            </a:r>
            <a:br>
              <a:rPr kumimoji="0" lang="en-GB" sz="2800" b="1" i="0" u="none" strike="noStrike" kern="1200" cap="none" spc="0" normalizeH="0" baseline="0" noProof="0" dirty="0" smtClean="0">
                <a:ln>
                  <a:noFill/>
                </a:ln>
                <a:solidFill>
                  <a:schemeClr val="tx1"/>
                </a:solidFill>
                <a:effectLst/>
                <a:uLnTx/>
                <a:uFillTx/>
                <a:latin typeface="+mn-lt"/>
                <a:ea typeface="+mn-ea"/>
                <a:cs typeface="+mn-cs"/>
              </a:rPr>
            </a:br>
            <a:r>
              <a:rPr kumimoji="0" lang="en-GB" sz="2000" b="1" i="0" u="none" strike="noStrike" kern="1200" cap="none" spc="0" normalizeH="0" baseline="0" noProof="0" dirty="0" smtClean="0">
                <a:ln>
                  <a:noFill/>
                </a:ln>
                <a:solidFill>
                  <a:schemeClr val="tx1"/>
                </a:solidFill>
                <a:effectLst/>
                <a:uLnTx/>
                <a:uFillTx/>
                <a:latin typeface="+mn-lt"/>
                <a:ea typeface="+mn-ea"/>
                <a:cs typeface="+mn-cs"/>
              </a:rPr>
              <a:t>The</a:t>
            </a:r>
            <a:r>
              <a:rPr kumimoji="0" lang="en-GB" sz="2000" b="1" i="0" u="none" strike="noStrike" kern="1200" cap="none" spc="0" normalizeH="0" noProof="0" dirty="0" smtClean="0">
                <a:ln>
                  <a:noFill/>
                </a:ln>
                <a:solidFill>
                  <a:schemeClr val="tx1"/>
                </a:solidFill>
                <a:effectLst/>
                <a:uLnTx/>
                <a:uFillTx/>
                <a:latin typeface="+mn-lt"/>
                <a:ea typeface="+mn-ea"/>
                <a:cs typeface="+mn-cs"/>
              </a:rPr>
              <a:t> language can be extended with new elements and new relationships</a:t>
            </a:r>
            <a:endParaRPr kumimoji="0" lang="en-GB"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SysML</a:t>
            </a:r>
            <a:r>
              <a:rPr lang="en-GB" dirty="0" smtClean="0"/>
              <a:t> Stereotype Elements	7</a:t>
            </a:r>
            <a:endParaRPr lang="en-GB" dirty="0"/>
          </a:p>
        </p:txBody>
      </p:sp>
      <p:sp>
        <p:nvSpPr>
          <p:cNvPr id="3" name="Content Placeholder 2"/>
          <p:cNvSpPr>
            <a:spLocks noGrp="1"/>
          </p:cNvSpPr>
          <p:nvPr>
            <p:ph idx="1"/>
          </p:nvPr>
        </p:nvSpPr>
        <p:spPr/>
        <p:txBody>
          <a:bodyPr/>
          <a:lstStyle/>
          <a:p>
            <a:r>
              <a:rPr lang="en-GB" dirty="0" smtClean="0"/>
              <a:t>The definition of the </a:t>
            </a:r>
            <a:r>
              <a:rPr lang="en-GB" dirty="0" err="1" smtClean="0"/>
              <a:t>SysML</a:t>
            </a:r>
            <a:r>
              <a:rPr lang="en-GB" dirty="0" smtClean="0"/>
              <a:t> modelling elements are as follows:</a:t>
            </a:r>
            <a:endParaRPr lang="en-GB" dirty="0"/>
          </a:p>
        </p:txBody>
      </p:sp>
      <p:graphicFrame>
        <p:nvGraphicFramePr>
          <p:cNvPr id="4" name="Table 3"/>
          <p:cNvGraphicFramePr>
            <a:graphicFrameLocks noGrp="1"/>
          </p:cNvGraphicFramePr>
          <p:nvPr/>
        </p:nvGraphicFramePr>
        <p:xfrm>
          <a:off x="457200" y="1752600"/>
          <a:ext cx="8229600" cy="4429760"/>
        </p:xfrm>
        <a:graphic>
          <a:graphicData uri="http://schemas.openxmlformats.org/drawingml/2006/table">
            <a:tbl>
              <a:tblPr firstRow="1" bandRow="1">
                <a:tableStyleId>{5C22544A-7EE6-4342-B048-85BDC9FD1C3A}</a:tableStyleId>
              </a:tblPr>
              <a:tblGrid>
                <a:gridCol w="2133600"/>
                <a:gridCol w="4876800"/>
                <a:gridCol w="1219200"/>
              </a:tblGrid>
              <a:tr h="370840">
                <a:tc>
                  <a:txBody>
                    <a:bodyPr/>
                    <a:lstStyle/>
                    <a:p>
                      <a:r>
                        <a:rPr lang="en-GB" sz="1250" dirty="0" err="1" smtClean="0"/>
                        <a:t>SysML</a:t>
                      </a:r>
                      <a:r>
                        <a:rPr lang="en-GB" sz="1250" dirty="0" smtClean="0"/>
                        <a:t> Stereotype</a:t>
                      </a:r>
                      <a:endParaRPr lang="en-GB" sz="1250" dirty="0"/>
                    </a:p>
                  </a:txBody>
                  <a:tcPr/>
                </a:tc>
                <a:tc>
                  <a:txBody>
                    <a:bodyPr/>
                    <a:lstStyle/>
                    <a:p>
                      <a:r>
                        <a:rPr lang="en-GB" sz="1250" dirty="0" smtClean="0"/>
                        <a:t>Description</a:t>
                      </a:r>
                      <a:endParaRPr lang="en-GB" sz="1250" dirty="0"/>
                    </a:p>
                  </a:txBody>
                  <a:tcPr/>
                </a:tc>
                <a:tc>
                  <a:txBody>
                    <a:bodyPr/>
                    <a:lstStyle/>
                    <a:p>
                      <a:r>
                        <a:rPr lang="en-GB" sz="1250" dirty="0" smtClean="0"/>
                        <a:t>Diagram Type</a:t>
                      </a:r>
                      <a:endParaRPr lang="en-GB" sz="1250" dirty="0"/>
                    </a:p>
                  </a:txBody>
                  <a:tcPr/>
                </a:tc>
              </a:tr>
              <a:tr h="370840">
                <a:tc>
                  <a:txBody>
                    <a:bodyPr/>
                    <a:lstStyle/>
                    <a:p>
                      <a:r>
                        <a:rPr lang="en-GB" sz="1250" dirty="0" smtClean="0"/>
                        <a:t>&lt;&lt;</a:t>
                      </a:r>
                      <a:r>
                        <a:rPr lang="en-GB" sz="1250" b="1" dirty="0" err="1" smtClean="0"/>
                        <a:t>acceptChangeAction</a:t>
                      </a:r>
                      <a:r>
                        <a:rPr lang="en-GB" sz="1250" dirty="0" smtClean="0"/>
                        <a:t>&gt;&gt;</a:t>
                      </a:r>
                      <a:endParaRPr lang="en-GB" sz="1250" dirty="0"/>
                    </a:p>
                  </a:txBody>
                  <a:tcPr/>
                </a:tc>
                <a:tc>
                  <a:txBody>
                    <a:bodyPr/>
                    <a:lstStyle/>
                    <a:p>
                      <a:r>
                        <a:rPr lang="en-GB" sz="1250" dirty="0" smtClean="0"/>
                        <a:t>An accept change action </a:t>
                      </a:r>
                      <a:r>
                        <a:rPr lang="en-GB" sz="1250" dirty="0" err="1" smtClean="0"/>
                        <a:t>reponds</a:t>
                      </a:r>
                      <a:r>
                        <a:rPr lang="en-GB" sz="1250" baseline="0" dirty="0" smtClean="0"/>
                        <a:t> to a conditional event such as change in a &lt;&lt;</a:t>
                      </a:r>
                      <a:r>
                        <a:rPr lang="en-GB" sz="1250" b="1" baseline="0" dirty="0" err="1" smtClean="0"/>
                        <a:t>valueType</a:t>
                      </a:r>
                      <a:r>
                        <a:rPr lang="en-GB" sz="1250" baseline="0" dirty="0" smtClean="0"/>
                        <a:t>&gt;&gt; or resource &lt;&lt;</a:t>
                      </a:r>
                      <a:r>
                        <a:rPr lang="en-GB" sz="1250" b="1" baseline="0" dirty="0" smtClean="0"/>
                        <a:t>block</a:t>
                      </a:r>
                      <a:r>
                        <a:rPr lang="en-GB" sz="1250" baseline="0" dirty="0" smtClean="0"/>
                        <a:t>&gt;&gt; element.</a:t>
                      </a:r>
                      <a:endParaRPr lang="en-GB" sz="1250" dirty="0"/>
                    </a:p>
                  </a:txBody>
                  <a:tcPr/>
                </a:tc>
                <a:tc>
                  <a:txBody>
                    <a:bodyPr/>
                    <a:lstStyle/>
                    <a:p>
                      <a:r>
                        <a:rPr lang="en-GB" sz="1250" dirty="0" smtClean="0"/>
                        <a:t>act</a:t>
                      </a:r>
                      <a:endParaRPr lang="en-GB" sz="1250" dirty="0"/>
                    </a:p>
                  </a:txBody>
                  <a:tcPr/>
                </a:tc>
              </a:tr>
              <a:tr h="370840">
                <a:tc>
                  <a:txBody>
                    <a:bodyPr/>
                    <a:lstStyle/>
                    <a:p>
                      <a:r>
                        <a:rPr lang="en-GB" sz="1250" dirty="0" smtClean="0"/>
                        <a:t>&lt;&lt;</a:t>
                      </a:r>
                      <a:r>
                        <a:rPr lang="en-GB" sz="1250" b="1" dirty="0" err="1" smtClean="0"/>
                        <a:t>acceptSignalAction</a:t>
                      </a:r>
                      <a:r>
                        <a:rPr lang="en-GB" sz="1250" dirty="0" smtClean="0"/>
                        <a:t>&gt;&gt;</a:t>
                      </a:r>
                      <a:endParaRPr lang="en-GB" sz="1250" dirty="0"/>
                    </a:p>
                  </a:txBody>
                  <a:tcPr/>
                </a:tc>
                <a:tc>
                  <a:txBody>
                    <a:bodyPr/>
                    <a:lstStyle/>
                    <a:p>
                      <a:r>
                        <a:rPr lang="en-GB" sz="1250" dirty="0" smtClean="0"/>
                        <a:t>An accept signal action responds to the receipt of a &lt;&lt;signal&gt;&gt; element.</a:t>
                      </a:r>
                      <a:endParaRPr lang="en-GB" sz="1250" dirty="0"/>
                    </a:p>
                  </a:txBody>
                  <a:tcPr/>
                </a:tc>
                <a:tc>
                  <a:txBody>
                    <a:bodyPr/>
                    <a:lstStyle/>
                    <a:p>
                      <a:r>
                        <a:rPr lang="en-GB" sz="1250" dirty="0" smtClean="0"/>
                        <a:t>act</a:t>
                      </a:r>
                      <a:endParaRPr lang="en-GB" sz="1250" dirty="0"/>
                    </a:p>
                  </a:txBody>
                  <a:tcPr/>
                </a:tc>
              </a:tr>
              <a:tr h="370840">
                <a:tc>
                  <a:txBody>
                    <a:bodyPr/>
                    <a:lstStyle/>
                    <a:p>
                      <a:r>
                        <a:rPr lang="en-GB" sz="1250" dirty="0" smtClean="0"/>
                        <a:t>&lt;&lt;</a:t>
                      </a:r>
                      <a:r>
                        <a:rPr lang="en-GB" sz="1250" b="1" dirty="0" smtClean="0"/>
                        <a:t>action</a:t>
                      </a:r>
                      <a:r>
                        <a:rPr lang="en-GB" sz="1250" dirty="0" smtClean="0"/>
                        <a:t>&gt;&gt;</a:t>
                      </a:r>
                      <a:endParaRPr lang="en-GB" sz="1250" dirty="0"/>
                    </a:p>
                  </a:txBody>
                  <a:tcPr/>
                </a:tc>
                <a:tc>
                  <a:txBody>
                    <a:bodyPr/>
                    <a:lstStyle/>
                    <a:p>
                      <a:r>
                        <a:rPr lang="en-GB" sz="1250" dirty="0" smtClean="0"/>
                        <a:t>Actions execute</a:t>
                      </a:r>
                      <a:r>
                        <a:rPr lang="en-GB" sz="1250" baseline="0" dirty="0" smtClean="0"/>
                        <a:t> and transform their inputs into outputs. Also known as functions.</a:t>
                      </a:r>
                      <a:endParaRPr lang="en-GB" sz="1250" dirty="0"/>
                    </a:p>
                  </a:txBody>
                  <a:tcPr/>
                </a:tc>
                <a:tc>
                  <a:txBody>
                    <a:bodyPr/>
                    <a:lstStyle/>
                    <a:p>
                      <a:r>
                        <a:rPr lang="en-GB" sz="1250" dirty="0" smtClean="0"/>
                        <a:t>act</a:t>
                      </a:r>
                      <a:endParaRPr lang="en-GB" sz="1250" dirty="0"/>
                    </a:p>
                  </a:txBody>
                  <a:tcPr/>
                </a:tc>
              </a:tr>
              <a:tr h="370840">
                <a:tc>
                  <a:txBody>
                    <a:bodyPr/>
                    <a:lstStyle/>
                    <a:p>
                      <a:r>
                        <a:rPr lang="en-GB" sz="1250" dirty="0" smtClean="0"/>
                        <a:t>&lt;&lt;</a:t>
                      </a:r>
                      <a:r>
                        <a:rPr lang="en-GB" sz="1250" b="1" dirty="0" err="1" smtClean="0"/>
                        <a:t>activityParameterSet</a:t>
                      </a:r>
                      <a:r>
                        <a:rPr lang="en-GB" sz="1250" dirty="0" smtClean="0"/>
                        <a:t>&gt;&gt;</a:t>
                      </a:r>
                      <a:endParaRPr lang="en-GB" sz="1250" dirty="0"/>
                    </a:p>
                  </a:txBody>
                  <a:tcPr/>
                </a:tc>
                <a:tc>
                  <a:txBody>
                    <a:bodyPr/>
                    <a:lstStyle/>
                    <a:p>
                      <a:r>
                        <a:rPr lang="en-GB" sz="1250" dirty="0" smtClean="0"/>
                        <a:t>The input/output</a:t>
                      </a:r>
                      <a:r>
                        <a:rPr lang="en-GB" sz="1250" baseline="0" dirty="0" smtClean="0"/>
                        <a:t> activity parameters of an activity can be grouped together into parameter sets.</a:t>
                      </a:r>
                      <a:endParaRPr lang="en-GB" sz="1250" dirty="0"/>
                    </a:p>
                  </a:txBody>
                  <a:tcPr/>
                </a:tc>
                <a:tc>
                  <a:txBody>
                    <a:bodyPr/>
                    <a:lstStyle/>
                    <a:p>
                      <a:r>
                        <a:rPr lang="en-GB" sz="1250" dirty="0" smtClean="0"/>
                        <a:t>act</a:t>
                      </a:r>
                      <a:endParaRPr lang="en-GB" sz="1250" dirty="0"/>
                    </a:p>
                  </a:txBody>
                  <a:tcPr/>
                </a:tc>
              </a:tr>
              <a:tr h="370840">
                <a:tc>
                  <a:txBody>
                    <a:bodyPr/>
                    <a:lstStyle/>
                    <a:p>
                      <a:r>
                        <a:rPr lang="en-GB" sz="1250" dirty="0" smtClean="0"/>
                        <a:t>&lt;&lt;</a:t>
                      </a:r>
                      <a:r>
                        <a:rPr lang="en-GB" sz="1250" b="1" dirty="0" err="1" smtClean="0"/>
                        <a:t>activityParameter</a:t>
                      </a:r>
                      <a:r>
                        <a:rPr lang="en-GB" sz="1250" dirty="0" smtClean="0"/>
                        <a:t>&gt;&gt;</a:t>
                      </a:r>
                      <a:endParaRPr lang="en-GB" sz="1250" dirty="0"/>
                    </a:p>
                  </a:txBody>
                  <a:tcPr/>
                </a:tc>
                <a:tc>
                  <a:txBody>
                    <a:bodyPr/>
                    <a:lstStyle/>
                    <a:p>
                      <a:r>
                        <a:rPr lang="en-GB" sz="1250" dirty="0" smtClean="0"/>
                        <a:t>An input/output activity parameter models the flow of matter, energy, or data into and/or out of an activity diagram. An activity parameter can be represented</a:t>
                      </a:r>
                      <a:r>
                        <a:rPr lang="en-GB" sz="1250" baseline="0" dirty="0" smtClean="0"/>
                        <a:t> by the following: &lt;&lt;</a:t>
                      </a:r>
                      <a:r>
                        <a:rPr lang="en-GB" sz="1250" b="1" baseline="0" dirty="0" smtClean="0"/>
                        <a:t>block</a:t>
                      </a:r>
                      <a:r>
                        <a:rPr lang="en-GB" sz="1250" baseline="0" dirty="0" smtClean="0"/>
                        <a:t>&gt;&gt; or &lt;&lt;</a:t>
                      </a:r>
                      <a:r>
                        <a:rPr lang="en-GB" sz="1250" b="1" baseline="0" dirty="0" err="1" smtClean="0"/>
                        <a:t>valueType</a:t>
                      </a:r>
                      <a:r>
                        <a:rPr lang="en-GB" sz="1250" baseline="0" dirty="0" smtClean="0"/>
                        <a:t>&gt;&gt;.</a:t>
                      </a:r>
                      <a:endParaRPr lang="en-GB" sz="1250" dirty="0"/>
                    </a:p>
                  </a:txBody>
                  <a:tcPr/>
                </a:tc>
                <a:tc>
                  <a:txBody>
                    <a:bodyPr/>
                    <a:lstStyle/>
                    <a:p>
                      <a:r>
                        <a:rPr lang="en-GB" sz="1250" dirty="0" smtClean="0"/>
                        <a:t>act</a:t>
                      </a:r>
                      <a:endParaRPr lang="en-GB" sz="1250" dirty="0"/>
                    </a:p>
                  </a:txBody>
                  <a:tcPr/>
                </a:tc>
              </a:tr>
              <a:tr h="370840">
                <a:tc>
                  <a:txBody>
                    <a:bodyPr/>
                    <a:lstStyle/>
                    <a:p>
                      <a:r>
                        <a:rPr lang="en-GB" sz="1250" dirty="0" smtClean="0"/>
                        <a:t>&lt;&lt;</a:t>
                      </a:r>
                      <a:r>
                        <a:rPr lang="en-GB" sz="1250" b="1" dirty="0" smtClean="0"/>
                        <a:t>activity</a:t>
                      </a:r>
                      <a:r>
                        <a:rPr lang="en-GB" sz="1250" dirty="0" smtClean="0"/>
                        <a:t>&gt;&gt;</a:t>
                      </a:r>
                      <a:endParaRPr lang="en-GB" sz="1250" dirty="0"/>
                    </a:p>
                  </a:txBody>
                  <a:tcPr/>
                </a:tc>
                <a:tc>
                  <a:txBody>
                    <a:bodyPr/>
                    <a:lstStyle/>
                    <a:p>
                      <a:r>
                        <a:rPr lang="en-GB" sz="1250" dirty="0" smtClean="0"/>
                        <a:t>An activity specifies the transformation of inputs to outputs. Associate</a:t>
                      </a:r>
                      <a:r>
                        <a:rPr lang="en-GB" sz="1250" baseline="0" dirty="0" smtClean="0"/>
                        <a:t> an activity with an activity diagram to specify a controlled sequence of action executions.</a:t>
                      </a:r>
                      <a:endParaRPr lang="en-GB" sz="1250" dirty="0"/>
                    </a:p>
                  </a:txBody>
                  <a:tcPr/>
                </a:tc>
                <a:tc>
                  <a:txBody>
                    <a:bodyPr/>
                    <a:lstStyle/>
                    <a:p>
                      <a:r>
                        <a:rPr lang="en-GB" sz="1250" dirty="0" err="1" smtClean="0"/>
                        <a:t>bdd</a:t>
                      </a:r>
                      <a:endParaRPr lang="en-GB" sz="1250" dirty="0"/>
                    </a:p>
                  </a:txBody>
                  <a:tcPr/>
                </a:tc>
              </a:tr>
              <a:tr h="370840">
                <a:tc>
                  <a:txBody>
                    <a:bodyPr/>
                    <a:lstStyle/>
                    <a:p>
                      <a:r>
                        <a:rPr lang="en-GB" sz="1250" dirty="0" smtClean="0"/>
                        <a:t>&lt;&lt;</a:t>
                      </a:r>
                      <a:r>
                        <a:rPr lang="en-GB" sz="1250" b="1" dirty="0" smtClean="0"/>
                        <a:t>actor</a:t>
                      </a:r>
                      <a:r>
                        <a:rPr lang="en-GB" sz="1250" dirty="0" smtClean="0"/>
                        <a:t>&gt;&gt;</a:t>
                      </a:r>
                      <a:endParaRPr lang="en-GB" sz="1250" dirty="0"/>
                    </a:p>
                  </a:txBody>
                  <a:tcPr/>
                </a:tc>
                <a:tc>
                  <a:txBody>
                    <a:bodyPr/>
                    <a:lstStyle/>
                    <a:p>
                      <a:r>
                        <a:rPr lang="en-GB" sz="1250" dirty="0" smtClean="0"/>
                        <a:t>An actor represents</a:t>
                      </a:r>
                      <a:r>
                        <a:rPr lang="en-GB" sz="1250" baseline="0" dirty="0" smtClean="0"/>
                        <a:t> the role of a human, an organisation, or any external system that interacts with the system being developed.</a:t>
                      </a:r>
                      <a:endParaRPr lang="en-GB" sz="1250" dirty="0"/>
                    </a:p>
                  </a:txBody>
                  <a:tcPr/>
                </a:tc>
                <a:tc>
                  <a:txBody>
                    <a:bodyPr/>
                    <a:lstStyle/>
                    <a:p>
                      <a:r>
                        <a:rPr lang="en-GB" sz="1250" dirty="0" err="1" smtClean="0"/>
                        <a:t>uc</a:t>
                      </a:r>
                      <a:r>
                        <a:rPr lang="en-GB" sz="1250" dirty="0" smtClean="0"/>
                        <a:t>, </a:t>
                      </a:r>
                      <a:r>
                        <a:rPr lang="en-GB" sz="1250" dirty="0" err="1" smtClean="0"/>
                        <a:t>bdd</a:t>
                      </a:r>
                      <a:r>
                        <a:rPr lang="en-GB" sz="1250" dirty="0" smtClean="0"/>
                        <a:t>, </a:t>
                      </a:r>
                      <a:r>
                        <a:rPr lang="en-GB" sz="1250" dirty="0" err="1" smtClean="0"/>
                        <a:t>sd</a:t>
                      </a:r>
                      <a:endParaRPr lang="en-GB" sz="1250" dirty="0"/>
                    </a:p>
                  </a:txBody>
                  <a:tcPr/>
                </a:tc>
              </a:tr>
              <a:tr h="370840">
                <a:tc>
                  <a:txBody>
                    <a:bodyPr/>
                    <a:lstStyle/>
                    <a:p>
                      <a:r>
                        <a:rPr lang="en-GB" sz="1250" dirty="0" smtClean="0"/>
                        <a:t>&lt;&lt;</a:t>
                      </a:r>
                      <a:r>
                        <a:rPr lang="en-GB" sz="1250" b="1" dirty="0" smtClean="0"/>
                        <a:t>block</a:t>
                      </a:r>
                      <a:r>
                        <a:rPr lang="en-GB" sz="1250" dirty="0" smtClean="0"/>
                        <a:t>&gt;&gt;</a:t>
                      </a:r>
                      <a:endParaRPr lang="en-GB" sz="1250" dirty="0"/>
                    </a:p>
                  </a:txBody>
                  <a:tcPr/>
                </a:tc>
                <a:tc>
                  <a:txBody>
                    <a:bodyPr/>
                    <a:lstStyle/>
                    <a:p>
                      <a:r>
                        <a:rPr lang="en-GB" sz="1250" dirty="0" smtClean="0"/>
                        <a:t>A block is a unit of structure used to define a type of thing (e.g. system</a:t>
                      </a:r>
                      <a:r>
                        <a:rPr lang="en-GB" sz="1250" baseline="0" dirty="0" smtClean="0"/>
                        <a:t> or item that flows through the system).</a:t>
                      </a:r>
                      <a:endParaRPr lang="en-GB" sz="1250" dirty="0"/>
                    </a:p>
                  </a:txBody>
                  <a:tcPr/>
                </a:tc>
                <a:tc>
                  <a:txBody>
                    <a:bodyPr/>
                    <a:lstStyle/>
                    <a:p>
                      <a:r>
                        <a:rPr lang="en-GB" sz="1250" dirty="0" err="1" smtClean="0"/>
                        <a:t>uc</a:t>
                      </a:r>
                      <a:r>
                        <a:rPr lang="en-GB" sz="1250" dirty="0" smtClean="0"/>
                        <a:t>, </a:t>
                      </a:r>
                      <a:r>
                        <a:rPr lang="en-GB" sz="1250" dirty="0" err="1" smtClean="0"/>
                        <a:t>bdd</a:t>
                      </a:r>
                      <a:r>
                        <a:rPr lang="en-GB" sz="1250" dirty="0" smtClean="0"/>
                        <a:t>, </a:t>
                      </a:r>
                      <a:r>
                        <a:rPr lang="en-GB" sz="1250" dirty="0" err="1" smtClean="0"/>
                        <a:t>ibd</a:t>
                      </a:r>
                      <a:r>
                        <a:rPr lang="en-GB" sz="1250" dirty="0" smtClean="0"/>
                        <a:t>, </a:t>
                      </a:r>
                      <a:r>
                        <a:rPr lang="en-GB" sz="1250" dirty="0" err="1" smtClean="0"/>
                        <a:t>sd</a:t>
                      </a:r>
                      <a:endParaRPr lang="en-GB" sz="1250" dirty="0"/>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SysML</a:t>
            </a:r>
            <a:r>
              <a:rPr lang="en-GB" dirty="0" smtClean="0"/>
              <a:t> Stereotype Elements: 2</a:t>
            </a:r>
            <a:endParaRPr lang="en-GB" dirty="0"/>
          </a:p>
        </p:txBody>
      </p:sp>
      <p:graphicFrame>
        <p:nvGraphicFramePr>
          <p:cNvPr id="4" name="Table 3"/>
          <p:cNvGraphicFramePr>
            <a:graphicFrameLocks noGrp="1"/>
          </p:cNvGraphicFramePr>
          <p:nvPr/>
        </p:nvGraphicFramePr>
        <p:xfrm>
          <a:off x="457200" y="1032762"/>
          <a:ext cx="8229600" cy="4983630"/>
        </p:xfrm>
        <a:graphic>
          <a:graphicData uri="http://schemas.openxmlformats.org/drawingml/2006/table">
            <a:tbl>
              <a:tblPr firstRow="1" bandRow="1">
                <a:tableStyleId>{5C22544A-7EE6-4342-B048-85BDC9FD1C3A}</a:tableStyleId>
              </a:tblPr>
              <a:tblGrid>
                <a:gridCol w="2133600"/>
                <a:gridCol w="4876800"/>
                <a:gridCol w="1219200"/>
              </a:tblGrid>
              <a:tr h="421022">
                <a:tc>
                  <a:txBody>
                    <a:bodyPr/>
                    <a:lstStyle/>
                    <a:p>
                      <a:r>
                        <a:rPr lang="en-GB" sz="1250" dirty="0" err="1" smtClean="0"/>
                        <a:t>SysML</a:t>
                      </a:r>
                      <a:r>
                        <a:rPr lang="en-GB" sz="1250" dirty="0" smtClean="0"/>
                        <a:t> Stereotype</a:t>
                      </a:r>
                      <a:endParaRPr lang="en-GB" sz="1250" dirty="0"/>
                    </a:p>
                  </a:txBody>
                  <a:tcPr/>
                </a:tc>
                <a:tc>
                  <a:txBody>
                    <a:bodyPr/>
                    <a:lstStyle/>
                    <a:p>
                      <a:r>
                        <a:rPr lang="en-GB" sz="1250" dirty="0" smtClean="0"/>
                        <a:t>Description</a:t>
                      </a:r>
                      <a:endParaRPr lang="en-GB" sz="1250" dirty="0"/>
                    </a:p>
                  </a:txBody>
                  <a:tcPr/>
                </a:tc>
                <a:tc>
                  <a:txBody>
                    <a:bodyPr/>
                    <a:lstStyle/>
                    <a:p>
                      <a:r>
                        <a:rPr lang="en-GB" sz="1250" dirty="0" smtClean="0"/>
                        <a:t>Diagram Type</a:t>
                      </a:r>
                      <a:endParaRPr lang="en-GB" sz="1250" dirty="0"/>
                    </a:p>
                  </a:txBody>
                  <a:tcPr/>
                </a:tc>
              </a:tr>
              <a:tr h="536371">
                <a:tc>
                  <a:txBody>
                    <a:bodyPr/>
                    <a:lstStyle/>
                    <a:p>
                      <a:r>
                        <a:rPr lang="en-GB" sz="1250" dirty="0" smtClean="0"/>
                        <a:t>&lt;&lt;</a:t>
                      </a:r>
                      <a:r>
                        <a:rPr lang="en-GB" sz="1250" b="1" dirty="0" err="1" smtClean="0"/>
                        <a:t>callBehaviourAction</a:t>
                      </a:r>
                      <a:r>
                        <a:rPr lang="en-GB" sz="1250" dirty="0" smtClean="0"/>
                        <a:t>&gt;&gt;</a:t>
                      </a:r>
                      <a:endParaRPr lang="en-GB" sz="1250" dirty="0"/>
                    </a:p>
                  </a:txBody>
                  <a:tcPr/>
                </a:tc>
                <a:tc>
                  <a:txBody>
                    <a:bodyPr/>
                    <a:lstStyle/>
                    <a:p>
                      <a:r>
                        <a:rPr lang="en-GB" sz="1250" dirty="0" smtClean="0"/>
                        <a:t>A call behaviour action can invoke, i.e. call another behaviour diagram (act, </a:t>
                      </a:r>
                      <a:r>
                        <a:rPr lang="en-GB" sz="1250" dirty="0" err="1" smtClean="0"/>
                        <a:t>stm</a:t>
                      </a:r>
                      <a:r>
                        <a:rPr lang="en-GB" sz="1250" dirty="0" smtClean="0"/>
                        <a:t>, </a:t>
                      </a:r>
                      <a:r>
                        <a:rPr lang="en-GB" sz="1250" dirty="0" err="1" smtClean="0"/>
                        <a:t>sd</a:t>
                      </a:r>
                      <a:r>
                        <a:rPr lang="en-GB" sz="1250" dirty="0" smtClean="0"/>
                        <a:t>) for execution. In other words one behaviour diagram</a:t>
                      </a:r>
                      <a:r>
                        <a:rPr lang="en-GB" sz="1250" baseline="0" dirty="0" smtClean="0"/>
                        <a:t> can call another behaviour diagram.</a:t>
                      </a:r>
                      <a:endParaRPr lang="en-GB" sz="1250" dirty="0"/>
                    </a:p>
                  </a:txBody>
                  <a:tcPr/>
                </a:tc>
                <a:tc>
                  <a:txBody>
                    <a:bodyPr/>
                    <a:lstStyle/>
                    <a:p>
                      <a:r>
                        <a:rPr lang="en-GB" sz="1250" dirty="0" smtClean="0"/>
                        <a:t>act</a:t>
                      </a:r>
                      <a:endParaRPr lang="en-GB" sz="1250" dirty="0"/>
                    </a:p>
                  </a:txBody>
                  <a:tcPr/>
                </a:tc>
              </a:tr>
              <a:tr h="421022">
                <a:tc>
                  <a:txBody>
                    <a:bodyPr/>
                    <a:lstStyle/>
                    <a:p>
                      <a:r>
                        <a:rPr lang="en-GB" sz="1250" dirty="0" smtClean="0"/>
                        <a:t>&lt;&lt;</a:t>
                      </a:r>
                      <a:r>
                        <a:rPr lang="en-GB" sz="1250" b="1" dirty="0" err="1" smtClean="0"/>
                        <a:t>callOperationAction</a:t>
                      </a:r>
                      <a:r>
                        <a:rPr lang="en-GB" sz="1250" dirty="0" smtClean="0"/>
                        <a:t>&gt;&gt;</a:t>
                      </a:r>
                      <a:endParaRPr lang="en-GB" sz="1250" dirty="0"/>
                    </a:p>
                  </a:txBody>
                  <a:tcPr/>
                </a:tc>
                <a:tc>
                  <a:txBody>
                    <a:bodyPr/>
                    <a:lstStyle/>
                    <a:p>
                      <a:r>
                        <a:rPr lang="en-GB" sz="1250" dirty="0" smtClean="0"/>
                        <a:t>A call operation action can invoke/call an operation</a:t>
                      </a:r>
                      <a:r>
                        <a:rPr lang="en-GB" sz="1250" baseline="0" dirty="0" smtClean="0"/>
                        <a:t> (i.e. activity) linked to a specific block with the operation property relationship.</a:t>
                      </a:r>
                      <a:endParaRPr lang="en-GB" sz="1250" dirty="0"/>
                    </a:p>
                  </a:txBody>
                  <a:tcPr/>
                </a:tc>
                <a:tc>
                  <a:txBody>
                    <a:bodyPr/>
                    <a:lstStyle/>
                    <a:p>
                      <a:r>
                        <a:rPr lang="en-GB" sz="1250" dirty="0" smtClean="0"/>
                        <a:t>act</a:t>
                      </a:r>
                      <a:endParaRPr lang="en-GB" sz="1250" dirty="0"/>
                    </a:p>
                  </a:txBody>
                  <a:tcPr/>
                </a:tc>
              </a:tr>
              <a:tr h="536371">
                <a:tc>
                  <a:txBody>
                    <a:bodyPr/>
                    <a:lstStyle/>
                    <a:p>
                      <a:r>
                        <a:rPr lang="en-GB" sz="1250" dirty="0" smtClean="0"/>
                        <a:t>&lt;&lt;</a:t>
                      </a:r>
                      <a:r>
                        <a:rPr lang="en-GB" sz="1250" b="1" dirty="0" err="1" smtClean="0"/>
                        <a:t>centralBuffer</a:t>
                      </a:r>
                      <a:r>
                        <a:rPr lang="en-GB" sz="1250" dirty="0" smtClean="0"/>
                        <a:t>&gt;&gt;</a:t>
                      </a:r>
                      <a:endParaRPr lang="en-GB" sz="1250" dirty="0"/>
                    </a:p>
                  </a:txBody>
                  <a:tcPr/>
                </a:tc>
                <a:tc>
                  <a:txBody>
                    <a:bodyPr/>
                    <a:lstStyle/>
                    <a:p>
                      <a:r>
                        <a:rPr lang="en-GB" sz="1250" dirty="0" smtClean="0"/>
                        <a:t>A central buffer provides storage for multiple data objects of the same type before the objects are consumed by downstream</a:t>
                      </a:r>
                      <a:r>
                        <a:rPr lang="en-GB" sz="1250" baseline="0" dirty="0" smtClean="0"/>
                        <a:t> actions.</a:t>
                      </a:r>
                      <a:endParaRPr lang="en-GB" sz="1250" dirty="0"/>
                    </a:p>
                  </a:txBody>
                  <a:tcPr/>
                </a:tc>
                <a:tc>
                  <a:txBody>
                    <a:bodyPr/>
                    <a:lstStyle/>
                    <a:p>
                      <a:r>
                        <a:rPr lang="en-GB" sz="1250" dirty="0" smtClean="0"/>
                        <a:t>act</a:t>
                      </a:r>
                      <a:endParaRPr lang="en-GB" sz="1250" dirty="0"/>
                    </a:p>
                  </a:txBody>
                  <a:tcPr/>
                </a:tc>
              </a:tr>
              <a:tr h="536371">
                <a:tc>
                  <a:txBody>
                    <a:bodyPr/>
                    <a:lstStyle/>
                    <a:p>
                      <a:r>
                        <a:rPr lang="en-GB" sz="1250" dirty="0" smtClean="0"/>
                        <a:t>&lt;&lt;</a:t>
                      </a:r>
                      <a:r>
                        <a:rPr lang="en-GB" sz="1250" b="1" dirty="0" smtClean="0"/>
                        <a:t>constraint</a:t>
                      </a:r>
                      <a:r>
                        <a:rPr lang="en-GB" sz="1250" dirty="0" smtClean="0"/>
                        <a:t>&gt;&gt;</a:t>
                      </a:r>
                      <a:endParaRPr lang="en-GB" sz="1250" dirty="0"/>
                    </a:p>
                  </a:txBody>
                  <a:tcPr/>
                </a:tc>
                <a:tc>
                  <a:txBody>
                    <a:bodyPr/>
                    <a:lstStyle/>
                    <a:p>
                      <a:r>
                        <a:rPr lang="en-GB" sz="1250" dirty="0" smtClean="0"/>
                        <a:t>A constraint</a:t>
                      </a:r>
                      <a:r>
                        <a:rPr lang="en-GB" sz="1250" baseline="0" dirty="0" smtClean="0"/>
                        <a:t> is used to define performance constraints on the value properties of blocks and activities.</a:t>
                      </a:r>
                      <a:endParaRPr lang="en-GB" sz="1250" dirty="0"/>
                    </a:p>
                  </a:txBody>
                  <a:tcPr/>
                </a:tc>
                <a:tc>
                  <a:txBody>
                    <a:bodyPr/>
                    <a:lstStyle/>
                    <a:p>
                      <a:r>
                        <a:rPr lang="en-GB" sz="1250" dirty="0" err="1" smtClean="0"/>
                        <a:t>bdd</a:t>
                      </a:r>
                      <a:r>
                        <a:rPr lang="en-GB" sz="1250" dirty="0" smtClean="0"/>
                        <a:t>,</a:t>
                      </a:r>
                      <a:r>
                        <a:rPr lang="en-GB" sz="1250" baseline="0" dirty="0" smtClean="0"/>
                        <a:t> par</a:t>
                      </a:r>
                      <a:endParaRPr lang="en-GB" sz="1250" dirty="0"/>
                    </a:p>
                  </a:txBody>
                  <a:tcPr/>
                </a:tc>
              </a:tr>
              <a:tr h="529094">
                <a:tc>
                  <a:txBody>
                    <a:bodyPr/>
                    <a:lstStyle/>
                    <a:p>
                      <a:r>
                        <a:rPr lang="en-GB" sz="1250" dirty="0" smtClean="0"/>
                        <a:t>&lt;&lt;</a:t>
                      </a:r>
                      <a:r>
                        <a:rPr lang="en-GB" sz="1250" b="1" dirty="0" err="1" smtClean="0"/>
                        <a:t>controlFlowEdge</a:t>
                      </a:r>
                      <a:r>
                        <a:rPr lang="en-GB" sz="1250" dirty="0" smtClean="0"/>
                        <a:t>&gt;&gt;</a:t>
                      </a:r>
                      <a:endParaRPr lang="en-GB" sz="1250" dirty="0"/>
                    </a:p>
                  </a:txBody>
                  <a:tcPr/>
                </a:tc>
                <a:tc>
                  <a:txBody>
                    <a:bodyPr/>
                    <a:lstStyle/>
                    <a:p>
                      <a:r>
                        <a:rPr lang="en-GB" sz="1250" dirty="0" smtClean="0"/>
                        <a:t>Control flow edge (dashed line with open arrowhead) establish</a:t>
                      </a:r>
                      <a:r>
                        <a:rPr lang="en-GB" sz="1250" baseline="0" dirty="0" smtClean="0"/>
                        <a:t> the order in which the actions within an activity diagram will execute.</a:t>
                      </a:r>
                      <a:endParaRPr lang="en-GB" sz="1250" dirty="0"/>
                    </a:p>
                  </a:txBody>
                  <a:tcPr/>
                </a:tc>
                <a:tc>
                  <a:txBody>
                    <a:bodyPr/>
                    <a:lstStyle/>
                    <a:p>
                      <a:r>
                        <a:rPr lang="en-GB" sz="1250" dirty="0" smtClean="0"/>
                        <a:t>act</a:t>
                      </a:r>
                      <a:endParaRPr lang="en-GB" sz="1250" dirty="0"/>
                    </a:p>
                  </a:txBody>
                  <a:tcPr/>
                </a:tc>
              </a:tr>
              <a:tr h="752650">
                <a:tc>
                  <a:txBody>
                    <a:bodyPr/>
                    <a:lstStyle/>
                    <a:p>
                      <a:r>
                        <a:rPr lang="en-GB" sz="1250" dirty="0" smtClean="0"/>
                        <a:t>&lt;&lt;</a:t>
                      </a:r>
                      <a:r>
                        <a:rPr lang="en-GB" sz="1250" b="1" dirty="0" err="1" smtClean="0"/>
                        <a:t>controlOperatorAction</a:t>
                      </a:r>
                      <a:r>
                        <a:rPr lang="en-GB" sz="1250" dirty="0" smtClean="0"/>
                        <a:t>&gt;&gt;</a:t>
                      </a:r>
                      <a:endParaRPr lang="en-GB" sz="1250" dirty="0"/>
                    </a:p>
                  </a:txBody>
                  <a:tcPr/>
                </a:tc>
                <a:tc>
                  <a:txBody>
                    <a:bodyPr/>
                    <a:lstStyle/>
                    <a:p>
                      <a:r>
                        <a:rPr lang="en-GB" sz="1250" dirty="0" smtClean="0"/>
                        <a:t>This action invokes/calls an</a:t>
                      </a:r>
                      <a:r>
                        <a:rPr lang="en-GB" sz="1250" baseline="0" dirty="0" smtClean="0"/>
                        <a:t> activity diagram, associated with &lt;&lt;</a:t>
                      </a:r>
                      <a:r>
                        <a:rPr lang="en-GB" sz="1250" b="1" baseline="0" dirty="0" err="1" smtClean="0"/>
                        <a:t>controlOperator</a:t>
                      </a:r>
                      <a:r>
                        <a:rPr lang="en-GB" sz="1250" baseline="0" dirty="0" smtClean="0"/>
                        <a:t>&gt;&gt; to define control parameters for enabling and disabling actions on the calling diagram</a:t>
                      </a:r>
                      <a:endParaRPr lang="en-GB" sz="1250" dirty="0"/>
                    </a:p>
                  </a:txBody>
                  <a:tcPr/>
                </a:tc>
                <a:tc>
                  <a:txBody>
                    <a:bodyPr/>
                    <a:lstStyle/>
                    <a:p>
                      <a:r>
                        <a:rPr lang="en-GB" sz="1250" dirty="0" smtClean="0"/>
                        <a:t>act</a:t>
                      </a:r>
                      <a:endParaRPr lang="en-GB" sz="1250" dirty="0"/>
                    </a:p>
                  </a:txBody>
                  <a:tcPr/>
                </a:tc>
              </a:tr>
              <a:tr h="536371">
                <a:tc>
                  <a:txBody>
                    <a:bodyPr/>
                    <a:lstStyle/>
                    <a:p>
                      <a:r>
                        <a:rPr lang="en-GB" sz="1250" dirty="0" smtClean="0"/>
                        <a:t>&lt;&lt;</a:t>
                      </a:r>
                      <a:r>
                        <a:rPr lang="en-GB" sz="1250" b="1" dirty="0" err="1" smtClean="0"/>
                        <a:t>controlOperator</a:t>
                      </a:r>
                      <a:r>
                        <a:rPr lang="en-GB" sz="1250" dirty="0" smtClean="0"/>
                        <a:t>&gt;&gt;</a:t>
                      </a:r>
                      <a:endParaRPr lang="en-GB" sz="1250" dirty="0"/>
                    </a:p>
                  </a:txBody>
                  <a:tcPr/>
                </a:tc>
                <a:tc>
                  <a:txBody>
                    <a:bodyPr/>
                    <a:lstStyle/>
                    <a:p>
                      <a:r>
                        <a:rPr lang="en-GB" sz="1250" dirty="0" smtClean="0"/>
                        <a:t>A </a:t>
                      </a:r>
                      <a:r>
                        <a:rPr lang="en-GB" sz="1250" b="1" dirty="0" err="1" smtClean="0"/>
                        <a:t>controlOperator</a:t>
                      </a:r>
                      <a:r>
                        <a:rPr lang="en-GB" sz="1250" dirty="0" smtClean="0"/>
                        <a:t> is associated</a:t>
                      </a:r>
                      <a:r>
                        <a:rPr lang="en-GB" sz="1250" baseline="0" dirty="0" smtClean="0"/>
                        <a:t> with an activity diagram to define control parameters for enabling and disabling other actions.</a:t>
                      </a:r>
                      <a:endParaRPr lang="en-GB" sz="1250" dirty="0"/>
                    </a:p>
                  </a:txBody>
                  <a:tcPr/>
                </a:tc>
                <a:tc>
                  <a:txBody>
                    <a:bodyPr/>
                    <a:lstStyle/>
                    <a:p>
                      <a:r>
                        <a:rPr lang="en-GB" sz="1250" dirty="0" smtClean="0"/>
                        <a:t>act</a:t>
                      </a:r>
                      <a:endParaRPr lang="en-GB" sz="1250" dirty="0"/>
                    </a:p>
                  </a:txBody>
                  <a:tcPr/>
                </a:tc>
              </a:tr>
              <a:tr h="536371">
                <a:tc>
                  <a:txBody>
                    <a:bodyPr/>
                    <a:lstStyle/>
                    <a:p>
                      <a:r>
                        <a:rPr lang="en-GB" sz="1250" dirty="0" smtClean="0"/>
                        <a:t>&lt;&lt;</a:t>
                      </a:r>
                      <a:r>
                        <a:rPr lang="en-GB" sz="1250" b="1" dirty="0" err="1" smtClean="0"/>
                        <a:t>dataStore</a:t>
                      </a:r>
                      <a:r>
                        <a:rPr lang="en-GB" sz="1250" dirty="0" smtClean="0"/>
                        <a:t>&gt;&gt;</a:t>
                      </a:r>
                      <a:endParaRPr lang="en-GB" sz="1250" dirty="0"/>
                    </a:p>
                  </a:txBody>
                  <a:tcPr/>
                </a:tc>
                <a:tc>
                  <a:txBody>
                    <a:bodyPr/>
                    <a:lstStyle/>
                    <a:p>
                      <a:r>
                        <a:rPr lang="en-GB" sz="1250" dirty="0" smtClean="0"/>
                        <a:t>A </a:t>
                      </a:r>
                      <a:r>
                        <a:rPr lang="en-GB" sz="1250" b="1" dirty="0" err="1" smtClean="0"/>
                        <a:t>dataStore</a:t>
                      </a:r>
                      <a:r>
                        <a:rPr lang="en-GB" sz="1250" dirty="0" smtClean="0"/>
                        <a:t> provides</a:t>
                      </a:r>
                      <a:r>
                        <a:rPr lang="en-GB" sz="1250" baseline="0" dirty="0" smtClean="0"/>
                        <a:t> storage for a data object before the object is consumed by a downstream action.</a:t>
                      </a:r>
                      <a:endParaRPr lang="en-GB" sz="1250" dirty="0"/>
                    </a:p>
                  </a:txBody>
                  <a:tcPr/>
                </a:tc>
                <a:tc>
                  <a:txBody>
                    <a:bodyPr/>
                    <a:lstStyle/>
                    <a:p>
                      <a:r>
                        <a:rPr lang="en-GB" sz="1250" dirty="0" smtClean="0"/>
                        <a:t>act</a:t>
                      </a:r>
                      <a:endParaRPr lang="en-GB" sz="1250" dirty="0"/>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SysML</a:t>
            </a:r>
            <a:r>
              <a:rPr lang="en-GB" dirty="0" smtClean="0"/>
              <a:t> Stereotype Elements: 3</a:t>
            </a:r>
            <a:endParaRPr lang="en-GB" dirty="0"/>
          </a:p>
        </p:txBody>
      </p:sp>
      <p:graphicFrame>
        <p:nvGraphicFramePr>
          <p:cNvPr id="4" name="Table 3"/>
          <p:cNvGraphicFramePr>
            <a:graphicFrameLocks noGrp="1"/>
          </p:cNvGraphicFramePr>
          <p:nvPr/>
        </p:nvGraphicFramePr>
        <p:xfrm>
          <a:off x="457200" y="1068274"/>
          <a:ext cx="8229600" cy="4905806"/>
        </p:xfrm>
        <a:graphic>
          <a:graphicData uri="http://schemas.openxmlformats.org/drawingml/2006/table">
            <a:tbl>
              <a:tblPr firstRow="1" bandRow="1">
                <a:tableStyleId>{5C22544A-7EE6-4342-B048-85BDC9FD1C3A}</a:tableStyleId>
              </a:tblPr>
              <a:tblGrid>
                <a:gridCol w="1828800"/>
                <a:gridCol w="5181600"/>
                <a:gridCol w="1219200"/>
              </a:tblGrid>
              <a:tr h="421022">
                <a:tc>
                  <a:txBody>
                    <a:bodyPr/>
                    <a:lstStyle/>
                    <a:p>
                      <a:r>
                        <a:rPr lang="en-GB" sz="1250" dirty="0" err="1" smtClean="0"/>
                        <a:t>SysML</a:t>
                      </a:r>
                      <a:r>
                        <a:rPr lang="en-GB" sz="1250" dirty="0" smtClean="0"/>
                        <a:t> Stereotype</a:t>
                      </a:r>
                      <a:endParaRPr lang="en-GB" sz="1250" dirty="0"/>
                    </a:p>
                  </a:txBody>
                  <a:tcPr/>
                </a:tc>
                <a:tc>
                  <a:txBody>
                    <a:bodyPr/>
                    <a:lstStyle/>
                    <a:p>
                      <a:r>
                        <a:rPr lang="en-GB" sz="1250" dirty="0" smtClean="0"/>
                        <a:t>Description</a:t>
                      </a:r>
                      <a:endParaRPr lang="en-GB" sz="1250" dirty="0"/>
                    </a:p>
                  </a:txBody>
                  <a:tcPr/>
                </a:tc>
                <a:tc>
                  <a:txBody>
                    <a:bodyPr/>
                    <a:lstStyle/>
                    <a:p>
                      <a:r>
                        <a:rPr lang="en-GB" sz="1250" dirty="0" smtClean="0"/>
                        <a:t>Diagram Type</a:t>
                      </a:r>
                      <a:endParaRPr lang="en-GB" sz="1250" dirty="0"/>
                    </a:p>
                  </a:txBody>
                  <a:tcPr/>
                </a:tc>
              </a:tr>
              <a:tr h="536371">
                <a:tc>
                  <a:txBody>
                    <a:bodyPr/>
                    <a:lstStyle/>
                    <a:p>
                      <a:r>
                        <a:rPr lang="en-GB" sz="1250" dirty="0" smtClean="0"/>
                        <a:t>&lt;&lt;</a:t>
                      </a:r>
                      <a:r>
                        <a:rPr lang="en-GB" sz="1250" b="1" dirty="0" err="1" smtClean="0"/>
                        <a:t>entryPoint</a:t>
                      </a:r>
                      <a:r>
                        <a:rPr lang="en-GB" sz="1250" dirty="0" smtClean="0"/>
                        <a:t>&gt;&gt;</a:t>
                      </a:r>
                      <a:endParaRPr lang="en-GB" sz="1250" dirty="0"/>
                    </a:p>
                  </a:txBody>
                  <a:tcPr/>
                </a:tc>
                <a:tc>
                  <a:txBody>
                    <a:bodyPr/>
                    <a:lstStyle/>
                    <a:p>
                      <a:r>
                        <a:rPr lang="en-GB" sz="1250" dirty="0" smtClean="0"/>
                        <a:t>An </a:t>
                      </a:r>
                      <a:r>
                        <a:rPr lang="en-GB" sz="1250" b="1" dirty="0" err="1" smtClean="0"/>
                        <a:t>entryPoint</a:t>
                      </a:r>
                      <a:r>
                        <a:rPr lang="en-GB" sz="1250" dirty="0" smtClean="0"/>
                        <a:t> can be used to define</a:t>
                      </a:r>
                      <a:r>
                        <a:rPr lang="en-GB" sz="1250" baseline="0" dirty="0" smtClean="0"/>
                        <a:t> different entry points into a composite state or another state machine.</a:t>
                      </a:r>
                      <a:endParaRPr lang="en-GB" sz="1250" dirty="0"/>
                    </a:p>
                  </a:txBody>
                  <a:tcPr/>
                </a:tc>
                <a:tc>
                  <a:txBody>
                    <a:bodyPr/>
                    <a:lstStyle/>
                    <a:p>
                      <a:r>
                        <a:rPr lang="en-GB" sz="1250" dirty="0" err="1" smtClean="0"/>
                        <a:t>stm</a:t>
                      </a:r>
                      <a:endParaRPr lang="en-GB" sz="1250" dirty="0"/>
                    </a:p>
                  </a:txBody>
                  <a:tcPr/>
                </a:tc>
              </a:tr>
              <a:tr h="421022">
                <a:tc>
                  <a:txBody>
                    <a:bodyPr/>
                    <a:lstStyle/>
                    <a:p>
                      <a:r>
                        <a:rPr lang="en-GB" sz="1250" dirty="0" smtClean="0"/>
                        <a:t>&lt;&lt;</a:t>
                      </a:r>
                      <a:r>
                        <a:rPr lang="en-GB" sz="1250" b="1" dirty="0" smtClean="0"/>
                        <a:t>enumeration</a:t>
                      </a:r>
                      <a:r>
                        <a:rPr lang="en-GB" sz="1250" dirty="0" smtClean="0"/>
                        <a:t>&gt;&gt;</a:t>
                      </a:r>
                      <a:endParaRPr lang="en-GB" sz="1250" dirty="0"/>
                    </a:p>
                  </a:txBody>
                  <a:tcPr/>
                </a:tc>
                <a:tc>
                  <a:txBody>
                    <a:bodyPr/>
                    <a:lstStyle/>
                    <a:p>
                      <a:r>
                        <a:rPr lang="en-GB" sz="1250" dirty="0" smtClean="0"/>
                        <a:t>An </a:t>
                      </a:r>
                      <a:r>
                        <a:rPr lang="en-GB" sz="1250" b="1" dirty="0" smtClean="0"/>
                        <a:t>enumeration</a:t>
                      </a:r>
                      <a:r>
                        <a:rPr lang="en-GB" sz="1250" dirty="0" smtClean="0"/>
                        <a:t> defines a set of named values called literals that can be referenced by a &lt;&lt;</a:t>
                      </a:r>
                      <a:r>
                        <a:rPr lang="en-GB" sz="1250" b="1" dirty="0" err="1" smtClean="0"/>
                        <a:t>valueType</a:t>
                      </a:r>
                      <a:r>
                        <a:rPr lang="en-GB" sz="1250" dirty="0" smtClean="0"/>
                        <a:t>&gt;&gt;.</a:t>
                      </a:r>
                      <a:endParaRPr lang="en-GB" sz="1250" dirty="0"/>
                    </a:p>
                  </a:txBody>
                  <a:tcPr/>
                </a:tc>
                <a:tc>
                  <a:txBody>
                    <a:bodyPr/>
                    <a:lstStyle/>
                    <a:p>
                      <a:r>
                        <a:rPr lang="en-GB" sz="1250" dirty="0" err="1" smtClean="0"/>
                        <a:t>bdd</a:t>
                      </a:r>
                      <a:endParaRPr lang="en-GB" sz="1250" dirty="0"/>
                    </a:p>
                  </a:txBody>
                  <a:tcPr/>
                </a:tc>
              </a:tr>
              <a:tr h="536371">
                <a:tc>
                  <a:txBody>
                    <a:bodyPr/>
                    <a:lstStyle/>
                    <a:p>
                      <a:r>
                        <a:rPr lang="en-GB" sz="1250" dirty="0" smtClean="0"/>
                        <a:t>&lt;&lt;</a:t>
                      </a:r>
                      <a:r>
                        <a:rPr lang="en-GB" sz="1250" b="1" dirty="0" err="1" smtClean="0"/>
                        <a:t>exitPoint</a:t>
                      </a:r>
                      <a:r>
                        <a:rPr lang="en-GB" sz="1250" dirty="0" smtClean="0"/>
                        <a:t>&gt;&gt;</a:t>
                      </a:r>
                      <a:endParaRPr lang="en-GB" sz="1250" dirty="0"/>
                    </a:p>
                  </a:txBody>
                  <a:tcPr/>
                </a:tc>
                <a:tc>
                  <a:txBody>
                    <a:bodyPr/>
                    <a:lstStyle/>
                    <a:p>
                      <a:r>
                        <a:rPr lang="en-GB" sz="1250" dirty="0" smtClean="0"/>
                        <a:t>An </a:t>
                      </a:r>
                      <a:r>
                        <a:rPr lang="en-GB" sz="1250" b="1" dirty="0" err="1" smtClean="0"/>
                        <a:t>exitPoint</a:t>
                      </a:r>
                      <a:r>
                        <a:rPr lang="en-GB" sz="1250" dirty="0" smtClean="0"/>
                        <a:t> can be used to define different exit points out of a composite state or another state machine.</a:t>
                      </a:r>
                      <a:endParaRPr lang="en-GB" sz="1250" dirty="0"/>
                    </a:p>
                  </a:txBody>
                  <a:tcPr/>
                </a:tc>
                <a:tc>
                  <a:txBody>
                    <a:bodyPr/>
                    <a:lstStyle/>
                    <a:p>
                      <a:r>
                        <a:rPr lang="en-GB" sz="1250" dirty="0" err="1" smtClean="0"/>
                        <a:t>stm</a:t>
                      </a:r>
                      <a:endParaRPr lang="en-GB" sz="1250" dirty="0"/>
                    </a:p>
                  </a:txBody>
                  <a:tcPr/>
                </a:tc>
              </a:tr>
              <a:tr h="536371">
                <a:tc>
                  <a:txBody>
                    <a:bodyPr/>
                    <a:lstStyle/>
                    <a:p>
                      <a:r>
                        <a:rPr lang="en-GB" sz="1250" dirty="0" smtClean="0"/>
                        <a:t>&lt;&lt;</a:t>
                      </a:r>
                      <a:r>
                        <a:rPr lang="en-GB" sz="1250" b="1" dirty="0" smtClean="0"/>
                        <a:t>fragment</a:t>
                      </a:r>
                      <a:r>
                        <a:rPr lang="en-GB" sz="1250" dirty="0" smtClean="0"/>
                        <a:t>&gt;&gt;</a:t>
                      </a:r>
                      <a:endParaRPr lang="en-GB" sz="1250" dirty="0"/>
                    </a:p>
                  </a:txBody>
                  <a:tcPr/>
                </a:tc>
                <a:tc>
                  <a:txBody>
                    <a:bodyPr/>
                    <a:lstStyle/>
                    <a:p>
                      <a:r>
                        <a:rPr lang="en-GB" sz="1250" dirty="0" smtClean="0"/>
                        <a:t>An interaction/sequence diagram can model a group of event</a:t>
                      </a:r>
                      <a:r>
                        <a:rPr lang="en-GB" sz="1250" baseline="0" dirty="0" smtClean="0"/>
                        <a:t> occurrences using a special construct called a combined fragment.</a:t>
                      </a:r>
                      <a:endParaRPr lang="en-GB" sz="1250" dirty="0"/>
                    </a:p>
                  </a:txBody>
                  <a:tcPr/>
                </a:tc>
                <a:tc>
                  <a:txBody>
                    <a:bodyPr/>
                    <a:lstStyle/>
                    <a:p>
                      <a:r>
                        <a:rPr lang="en-GB" sz="1250" dirty="0" err="1" smtClean="0"/>
                        <a:t>sd</a:t>
                      </a:r>
                      <a:endParaRPr lang="en-GB" sz="1250" dirty="0"/>
                    </a:p>
                  </a:txBody>
                  <a:tcPr/>
                </a:tc>
              </a:tr>
              <a:tr h="592043">
                <a:tc>
                  <a:txBody>
                    <a:bodyPr/>
                    <a:lstStyle/>
                    <a:p>
                      <a:r>
                        <a:rPr lang="en-GB" sz="1250" dirty="0" smtClean="0"/>
                        <a:t>&lt;&lt;</a:t>
                      </a:r>
                      <a:r>
                        <a:rPr lang="en-GB" sz="1250" b="1" dirty="0" err="1" smtClean="0"/>
                        <a:t>fullPort</a:t>
                      </a:r>
                      <a:r>
                        <a:rPr lang="en-GB" sz="1250" dirty="0" smtClean="0"/>
                        <a:t>&gt;&gt;</a:t>
                      </a:r>
                      <a:endParaRPr lang="en-GB" sz="1250" dirty="0"/>
                    </a:p>
                  </a:txBody>
                  <a:tcPr/>
                </a:tc>
                <a:tc>
                  <a:txBody>
                    <a:bodyPr/>
                    <a:lstStyle/>
                    <a:p>
                      <a:r>
                        <a:rPr lang="en-GB" sz="1250" dirty="0" smtClean="0"/>
                        <a:t>A </a:t>
                      </a:r>
                      <a:r>
                        <a:rPr lang="en-GB" sz="1250" b="1" dirty="0" err="1" smtClean="0"/>
                        <a:t>fullPort</a:t>
                      </a:r>
                      <a:r>
                        <a:rPr lang="en-GB" sz="1250" dirty="0" smtClean="0"/>
                        <a:t> assigned to a block has a port definition block that defines valid incoming and/or outgoing flow terms.</a:t>
                      </a:r>
                      <a:endParaRPr lang="en-GB" sz="1250" dirty="0"/>
                    </a:p>
                  </a:txBody>
                  <a:tcPr/>
                </a:tc>
                <a:tc>
                  <a:txBody>
                    <a:bodyPr/>
                    <a:lstStyle/>
                    <a:p>
                      <a:r>
                        <a:rPr lang="en-GB" sz="1250" dirty="0" err="1" smtClean="0"/>
                        <a:t>bdd</a:t>
                      </a:r>
                      <a:r>
                        <a:rPr lang="en-GB" sz="1250" dirty="0" smtClean="0"/>
                        <a:t>, </a:t>
                      </a:r>
                      <a:r>
                        <a:rPr lang="en-GB" sz="1250" dirty="0" err="1" smtClean="0"/>
                        <a:t>ibd</a:t>
                      </a:r>
                      <a:endParaRPr lang="en-GB" sz="1250" dirty="0"/>
                    </a:p>
                  </a:txBody>
                  <a:tcPr/>
                </a:tc>
              </a:tr>
              <a:tr h="485308">
                <a:tc>
                  <a:txBody>
                    <a:bodyPr/>
                    <a:lstStyle/>
                    <a:p>
                      <a:r>
                        <a:rPr lang="en-GB" sz="1250" dirty="0" smtClean="0"/>
                        <a:t>&lt;&lt;</a:t>
                      </a:r>
                      <a:r>
                        <a:rPr lang="en-GB" sz="1250" b="1" dirty="0" err="1" smtClean="0"/>
                        <a:t>historyPseudoState</a:t>
                      </a:r>
                      <a:r>
                        <a:rPr lang="en-GB" sz="1250" dirty="0" smtClean="0"/>
                        <a:t>&gt;&gt;</a:t>
                      </a:r>
                      <a:endParaRPr lang="en-GB" sz="1250" dirty="0"/>
                    </a:p>
                  </a:txBody>
                  <a:tcPr/>
                </a:tc>
                <a:tc>
                  <a:txBody>
                    <a:bodyPr/>
                    <a:lstStyle/>
                    <a:p>
                      <a:r>
                        <a:rPr lang="en-GB" sz="1250" dirty="0" smtClean="0"/>
                        <a:t>A history pseudo state identifies the last active state when a composite state was last exited.</a:t>
                      </a:r>
                      <a:endParaRPr lang="en-GB" sz="1250" dirty="0"/>
                    </a:p>
                  </a:txBody>
                  <a:tcPr/>
                </a:tc>
                <a:tc>
                  <a:txBody>
                    <a:bodyPr/>
                    <a:lstStyle/>
                    <a:p>
                      <a:r>
                        <a:rPr lang="en-GB" sz="1250" dirty="0" err="1" smtClean="0"/>
                        <a:t>stm</a:t>
                      </a:r>
                      <a:endParaRPr lang="en-GB" sz="1250" dirty="0"/>
                    </a:p>
                  </a:txBody>
                  <a:tcPr/>
                </a:tc>
              </a:tr>
              <a:tr h="536371">
                <a:tc>
                  <a:txBody>
                    <a:bodyPr/>
                    <a:lstStyle/>
                    <a:p>
                      <a:r>
                        <a:rPr lang="en-GB" sz="1250" dirty="0" smtClean="0"/>
                        <a:t>&lt;&lt;</a:t>
                      </a:r>
                      <a:r>
                        <a:rPr lang="en-GB" sz="1250" b="1" dirty="0" smtClean="0"/>
                        <a:t>interaction</a:t>
                      </a:r>
                      <a:r>
                        <a:rPr lang="en-GB" sz="1250" dirty="0" smtClean="0"/>
                        <a:t>&gt;&gt;</a:t>
                      </a:r>
                      <a:endParaRPr lang="en-GB" sz="1250" dirty="0"/>
                    </a:p>
                  </a:txBody>
                  <a:tcPr/>
                </a:tc>
                <a:tc>
                  <a:txBody>
                    <a:bodyPr/>
                    <a:lstStyle/>
                    <a:p>
                      <a:r>
                        <a:rPr lang="en-GB" sz="1250" dirty="0" smtClean="0"/>
                        <a:t>An interaction</a:t>
                      </a:r>
                      <a:r>
                        <a:rPr lang="en-GB" sz="1250" baseline="0" dirty="0" smtClean="0"/>
                        <a:t> is a unit of behaviour that focuses on the observable exchange of messages between blocks and/or actors using sequence diagram. The &lt;&lt;</a:t>
                      </a:r>
                      <a:r>
                        <a:rPr lang="en-GB" sz="1250" b="1" baseline="0" dirty="0" smtClean="0"/>
                        <a:t>interaction</a:t>
                      </a:r>
                      <a:r>
                        <a:rPr lang="en-GB" sz="1250" baseline="0" dirty="0" smtClean="0"/>
                        <a:t>&gt;&gt; is linked to a specific sequence diagram.</a:t>
                      </a:r>
                      <a:endParaRPr lang="en-GB" sz="1250" dirty="0"/>
                    </a:p>
                  </a:txBody>
                  <a:tcPr/>
                </a:tc>
                <a:tc>
                  <a:txBody>
                    <a:bodyPr/>
                    <a:lstStyle/>
                    <a:p>
                      <a:r>
                        <a:rPr lang="en-GB" sz="1250" dirty="0" err="1" smtClean="0"/>
                        <a:t>sd</a:t>
                      </a:r>
                      <a:endParaRPr lang="en-GB" sz="1250" dirty="0"/>
                    </a:p>
                  </a:txBody>
                  <a:tcPr/>
                </a:tc>
              </a:tr>
              <a:tr h="536371">
                <a:tc>
                  <a:txBody>
                    <a:bodyPr/>
                    <a:lstStyle/>
                    <a:p>
                      <a:r>
                        <a:rPr lang="en-GB" sz="1250" dirty="0" smtClean="0"/>
                        <a:t>&lt;&lt;</a:t>
                      </a:r>
                      <a:r>
                        <a:rPr lang="en-GB" sz="1250" b="1" dirty="0" err="1" smtClean="0"/>
                        <a:t>interfaceBlock</a:t>
                      </a:r>
                      <a:r>
                        <a:rPr lang="en-GB" sz="1250" dirty="0" smtClean="0"/>
                        <a:t>&gt;&gt;</a:t>
                      </a:r>
                      <a:endParaRPr lang="en-GB" sz="1250" dirty="0"/>
                    </a:p>
                  </a:txBody>
                  <a:tcPr/>
                </a:tc>
                <a:tc>
                  <a:txBody>
                    <a:bodyPr/>
                    <a:lstStyle/>
                    <a:p>
                      <a:r>
                        <a:rPr lang="en-GB" sz="1250" dirty="0" smtClean="0"/>
                        <a:t>An </a:t>
                      </a:r>
                      <a:r>
                        <a:rPr lang="en-GB" sz="1250" b="1" dirty="0" err="1" smtClean="0"/>
                        <a:t>interfaceBlock</a:t>
                      </a:r>
                      <a:r>
                        <a:rPr lang="en-GB" sz="1250" dirty="0" smtClean="0"/>
                        <a:t> is a kind of entity that defines a set of public features (i.e. Operations and flow properties)</a:t>
                      </a:r>
                      <a:r>
                        <a:rPr lang="en-GB" sz="1250" baseline="0" dirty="0" smtClean="0"/>
                        <a:t> a proxy port must support. Therefore, a proxy port is linked to an interface block.</a:t>
                      </a:r>
                      <a:endParaRPr lang="en-GB" sz="1250" dirty="0"/>
                    </a:p>
                  </a:txBody>
                  <a:tcPr/>
                </a:tc>
                <a:tc>
                  <a:txBody>
                    <a:bodyPr/>
                    <a:lstStyle/>
                    <a:p>
                      <a:r>
                        <a:rPr lang="en-GB" sz="1250" dirty="0" err="1" smtClean="0"/>
                        <a:t>bdd</a:t>
                      </a:r>
                      <a:r>
                        <a:rPr lang="en-GB" sz="1250" dirty="0" smtClean="0"/>
                        <a:t>, </a:t>
                      </a:r>
                      <a:r>
                        <a:rPr lang="en-GB" sz="1250" dirty="0" err="1" smtClean="0"/>
                        <a:t>ibd</a:t>
                      </a:r>
                      <a:endParaRPr lang="en-GB" sz="1250" dirty="0"/>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SysML</a:t>
            </a:r>
            <a:r>
              <a:rPr lang="en-GB" dirty="0" smtClean="0"/>
              <a:t> Stereotype Elements: 4</a:t>
            </a:r>
            <a:endParaRPr lang="en-GB" dirty="0"/>
          </a:p>
        </p:txBody>
      </p:sp>
      <p:graphicFrame>
        <p:nvGraphicFramePr>
          <p:cNvPr id="4" name="Table 3"/>
          <p:cNvGraphicFramePr>
            <a:graphicFrameLocks noGrp="1"/>
          </p:cNvGraphicFramePr>
          <p:nvPr/>
        </p:nvGraphicFramePr>
        <p:xfrm>
          <a:off x="457200" y="1253238"/>
          <a:ext cx="8229600" cy="4748901"/>
        </p:xfrm>
        <a:graphic>
          <a:graphicData uri="http://schemas.openxmlformats.org/drawingml/2006/table">
            <a:tbl>
              <a:tblPr firstRow="1" bandRow="1">
                <a:tableStyleId>{5C22544A-7EE6-4342-B048-85BDC9FD1C3A}</a:tableStyleId>
              </a:tblPr>
              <a:tblGrid>
                <a:gridCol w="1828800"/>
                <a:gridCol w="5181600"/>
                <a:gridCol w="1219200"/>
              </a:tblGrid>
              <a:tr h="421022">
                <a:tc>
                  <a:txBody>
                    <a:bodyPr/>
                    <a:lstStyle/>
                    <a:p>
                      <a:r>
                        <a:rPr lang="en-GB" sz="1250" dirty="0" err="1" smtClean="0"/>
                        <a:t>SysML</a:t>
                      </a:r>
                      <a:r>
                        <a:rPr lang="en-GB" sz="1250" dirty="0" smtClean="0"/>
                        <a:t> Stereotype</a:t>
                      </a:r>
                      <a:endParaRPr lang="en-GB" sz="1250" dirty="0"/>
                    </a:p>
                  </a:txBody>
                  <a:tcPr/>
                </a:tc>
                <a:tc>
                  <a:txBody>
                    <a:bodyPr/>
                    <a:lstStyle/>
                    <a:p>
                      <a:r>
                        <a:rPr lang="en-GB" sz="1250" dirty="0" smtClean="0"/>
                        <a:t>Description</a:t>
                      </a:r>
                      <a:endParaRPr lang="en-GB" sz="1250" dirty="0"/>
                    </a:p>
                  </a:txBody>
                  <a:tcPr/>
                </a:tc>
                <a:tc>
                  <a:txBody>
                    <a:bodyPr/>
                    <a:lstStyle/>
                    <a:p>
                      <a:r>
                        <a:rPr lang="en-GB" sz="1250" dirty="0" smtClean="0"/>
                        <a:t>Diagram Type</a:t>
                      </a:r>
                      <a:endParaRPr lang="en-GB" sz="1250" dirty="0"/>
                    </a:p>
                  </a:txBody>
                  <a:tcPr/>
                </a:tc>
              </a:tr>
              <a:tr h="536371">
                <a:tc>
                  <a:txBody>
                    <a:bodyPr/>
                    <a:lstStyle/>
                    <a:p>
                      <a:r>
                        <a:rPr lang="en-GB" sz="1250" dirty="0" smtClean="0"/>
                        <a:t>&lt;&lt;</a:t>
                      </a:r>
                      <a:r>
                        <a:rPr lang="en-GB" sz="1250" b="1" dirty="0" err="1" smtClean="0"/>
                        <a:t>interruptingEdge</a:t>
                      </a:r>
                      <a:r>
                        <a:rPr lang="en-GB" sz="1250" dirty="0" smtClean="0"/>
                        <a:t>&gt;&gt;</a:t>
                      </a:r>
                      <a:endParaRPr lang="en-GB" sz="1250" dirty="0"/>
                    </a:p>
                  </a:txBody>
                  <a:tcPr/>
                </a:tc>
                <a:tc>
                  <a:txBody>
                    <a:bodyPr/>
                    <a:lstStyle/>
                    <a:p>
                      <a:r>
                        <a:rPr lang="en-GB" sz="1250" dirty="0" smtClean="0"/>
                        <a:t>An interrupting edge interrupts the execution of the actions in an interruptible region of an activity</a:t>
                      </a:r>
                      <a:r>
                        <a:rPr lang="en-GB" sz="1250" baseline="0" dirty="0" smtClean="0"/>
                        <a:t> diagram.</a:t>
                      </a:r>
                      <a:endParaRPr lang="en-GB" sz="1250" dirty="0"/>
                    </a:p>
                  </a:txBody>
                  <a:tcPr/>
                </a:tc>
                <a:tc>
                  <a:txBody>
                    <a:bodyPr/>
                    <a:lstStyle/>
                    <a:p>
                      <a:r>
                        <a:rPr lang="en-GB" sz="1250" dirty="0" smtClean="0"/>
                        <a:t>act</a:t>
                      </a:r>
                      <a:endParaRPr lang="en-GB" sz="1250" dirty="0"/>
                    </a:p>
                  </a:txBody>
                  <a:tcPr/>
                </a:tc>
              </a:tr>
              <a:tr h="421022">
                <a:tc>
                  <a:txBody>
                    <a:bodyPr/>
                    <a:lstStyle/>
                    <a:p>
                      <a:r>
                        <a:rPr lang="en-GB" sz="1250" dirty="0" smtClean="0"/>
                        <a:t>&lt;&lt;</a:t>
                      </a:r>
                      <a:r>
                        <a:rPr lang="en-GB" sz="1250" b="1" dirty="0" err="1" smtClean="0"/>
                        <a:t>libraryModel</a:t>
                      </a:r>
                      <a:r>
                        <a:rPr lang="en-GB" sz="1250" dirty="0" smtClean="0"/>
                        <a:t>&gt;&gt;</a:t>
                      </a:r>
                      <a:endParaRPr lang="en-GB" sz="1250" dirty="0"/>
                    </a:p>
                  </a:txBody>
                  <a:tcPr/>
                </a:tc>
                <a:tc>
                  <a:txBody>
                    <a:bodyPr/>
                    <a:lstStyle/>
                    <a:p>
                      <a:r>
                        <a:rPr lang="en-GB" sz="1250" dirty="0" smtClean="0"/>
                        <a:t>A </a:t>
                      </a:r>
                      <a:r>
                        <a:rPr lang="en-GB" sz="1250" b="1" dirty="0" err="1" smtClean="0"/>
                        <a:t>libraryModel</a:t>
                      </a:r>
                      <a:r>
                        <a:rPr lang="en-GB" sz="1250" dirty="0" smtClean="0"/>
                        <a:t> package that contains</a:t>
                      </a:r>
                      <a:r>
                        <a:rPr lang="en-GB" sz="1250" baseline="0" dirty="0" smtClean="0"/>
                        <a:t> model elements that are intended to be reused by other packages.</a:t>
                      </a:r>
                      <a:endParaRPr lang="en-GB" sz="1250" dirty="0"/>
                    </a:p>
                  </a:txBody>
                  <a:tcPr/>
                </a:tc>
                <a:tc>
                  <a:txBody>
                    <a:bodyPr/>
                    <a:lstStyle/>
                    <a:p>
                      <a:r>
                        <a:rPr lang="en-GB" sz="1250" dirty="0" err="1" smtClean="0"/>
                        <a:t>pkg</a:t>
                      </a:r>
                      <a:endParaRPr lang="en-GB" sz="1250" dirty="0"/>
                    </a:p>
                  </a:txBody>
                  <a:tcPr/>
                </a:tc>
              </a:tr>
              <a:tr h="536371">
                <a:tc>
                  <a:txBody>
                    <a:bodyPr/>
                    <a:lstStyle/>
                    <a:p>
                      <a:r>
                        <a:rPr lang="en-GB" sz="1250" dirty="0" smtClean="0"/>
                        <a:t>&lt;&lt;</a:t>
                      </a:r>
                      <a:r>
                        <a:rPr lang="en-GB" sz="1250" b="1" dirty="0" err="1" smtClean="0"/>
                        <a:t>lifeLine</a:t>
                      </a:r>
                      <a:r>
                        <a:rPr lang="en-GB" sz="1250" dirty="0" smtClean="0"/>
                        <a:t>&gt;&gt;</a:t>
                      </a:r>
                      <a:endParaRPr lang="en-GB" sz="1250" dirty="0"/>
                    </a:p>
                  </a:txBody>
                  <a:tcPr/>
                </a:tc>
                <a:tc>
                  <a:txBody>
                    <a:bodyPr/>
                    <a:lstStyle/>
                    <a:p>
                      <a:r>
                        <a:rPr lang="en-GB" sz="1250" dirty="0" smtClean="0"/>
                        <a:t>A lifeline represents</a:t>
                      </a:r>
                      <a:r>
                        <a:rPr lang="en-GB" sz="1250" baseline="0" dirty="0" smtClean="0"/>
                        <a:t> an individual participant (block or actor) in an interaction/sequence diagram.</a:t>
                      </a:r>
                      <a:endParaRPr lang="en-GB" sz="1250" dirty="0"/>
                    </a:p>
                  </a:txBody>
                  <a:tcPr/>
                </a:tc>
                <a:tc>
                  <a:txBody>
                    <a:bodyPr/>
                    <a:lstStyle/>
                    <a:p>
                      <a:r>
                        <a:rPr lang="en-GB" sz="1250" dirty="0" err="1" smtClean="0"/>
                        <a:t>sd</a:t>
                      </a:r>
                      <a:endParaRPr lang="en-GB" sz="1250" dirty="0"/>
                    </a:p>
                  </a:txBody>
                  <a:tcPr/>
                </a:tc>
              </a:tr>
              <a:tr h="536371">
                <a:tc>
                  <a:txBody>
                    <a:bodyPr/>
                    <a:lstStyle/>
                    <a:p>
                      <a:r>
                        <a:rPr lang="en-GB" sz="1250" dirty="0" smtClean="0"/>
                        <a:t>&lt;&lt;</a:t>
                      </a:r>
                      <a:r>
                        <a:rPr lang="en-GB" sz="1250" b="1" dirty="0" smtClean="0"/>
                        <a:t>message</a:t>
                      </a:r>
                      <a:r>
                        <a:rPr lang="en-GB" sz="1250" dirty="0" smtClean="0"/>
                        <a:t>&gt;&gt;</a:t>
                      </a:r>
                      <a:endParaRPr lang="en-GB" sz="1250" dirty="0"/>
                    </a:p>
                  </a:txBody>
                  <a:tcPr/>
                </a:tc>
                <a:tc>
                  <a:txBody>
                    <a:bodyPr/>
                    <a:lstStyle/>
                    <a:p>
                      <a:r>
                        <a:rPr lang="en-GB" sz="1250" dirty="0" smtClean="0"/>
                        <a:t>A message defines a particular communication between lifelines</a:t>
                      </a:r>
                      <a:r>
                        <a:rPr lang="en-GB" sz="1250" baseline="0" dirty="0" smtClean="0"/>
                        <a:t> of an interaction/sequence diagram.</a:t>
                      </a:r>
                      <a:endParaRPr lang="en-GB" sz="1250" dirty="0"/>
                    </a:p>
                  </a:txBody>
                  <a:tcPr/>
                </a:tc>
                <a:tc>
                  <a:txBody>
                    <a:bodyPr/>
                    <a:lstStyle/>
                    <a:p>
                      <a:r>
                        <a:rPr lang="en-GB" sz="1250" dirty="0" err="1" smtClean="0"/>
                        <a:t>sd</a:t>
                      </a:r>
                      <a:endParaRPr lang="en-GB" sz="1250" dirty="0"/>
                    </a:p>
                  </a:txBody>
                  <a:tcPr/>
                </a:tc>
              </a:tr>
              <a:tr h="513615">
                <a:tc>
                  <a:txBody>
                    <a:bodyPr/>
                    <a:lstStyle/>
                    <a:p>
                      <a:r>
                        <a:rPr lang="en-GB" sz="1250" dirty="0" smtClean="0"/>
                        <a:t>&lt;&lt;</a:t>
                      </a:r>
                      <a:r>
                        <a:rPr lang="en-GB" sz="1250" b="1" dirty="0" smtClean="0"/>
                        <a:t>model</a:t>
                      </a:r>
                      <a:r>
                        <a:rPr lang="en-GB" sz="1250" dirty="0" smtClean="0"/>
                        <a:t>&gt;&gt;</a:t>
                      </a:r>
                      <a:endParaRPr lang="en-GB" sz="1250" dirty="0"/>
                    </a:p>
                  </a:txBody>
                  <a:tcPr/>
                </a:tc>
                <a:tc>
                  <a:txBody>
                    <a:bodyPr/>
                    <a:lstStyle/>
                    <a:p>
                      <a:r>
                        <a:rPr lang="en-GB" sz="1250" dirty="0" smtClean="0"/>
                        <a:t>A model package is a special type of package that groups regular packages into a hierarchy of packages.</a:t>
                      </a:r>
                      <a:endParaRPr lang="en-GB" sz="1250" dirty="0"/>
                    </a:p>
                  </a:txBody>
                  <a:tcPr/>
                </a:tc>
                <a:tc>
                  <a:txBody>
                    <a:bodyPr/>
                    <a:lstStyle/>
                    <a:p>
                      <a:r>
                        <a:rPr lang="en-GB" sz="1250" dirty="0" err="1" smtClean="0"/>
                        <a:t>pkg</a:t>
                      </a:r>
                      <a:endParaRPr lang="en-GB" sz="1250" dirty="0"/>
                    </a:p>
                  </a:txBody>
                  <a:tcPr/>
                </a:tc>
              </a:tr>
              <a:tr h="533400">
                <a:tc>
                  <a:txBody>
                    <a:bodyPr/>
                    <a:lstStyle/>
                    <a:p>
                      <a:r>
                        <a:rPr lang="en-GB" sz="1250" dirty="0" smtClean="0"/>
                        <a:t>&lt;&lt;</a:t>
                      </a:r>
                      <a:r>
                        <a:rPr lang="en-GB" sz="1250" b="1" dirty="0" err="1" smtClean="0"/>
                        <a:t>objectFlowEdge</a:t>
                      </a:r>
                      <a:r>
                        <a:rPr lang="en-GB" sz="1250" dirty="0" smtClean="0"/>
                        <a:t>&gt;&gt;</a:t>
                      </a:r>
                      <a:endParaRPr lang="en-GB" sz="1250" dirty="0"/>
                    </a:p>
                  </a:txBody>
                  <a:tcPr/>
                </a:tc>
                <a:tc>
                  <a:txBody>
                    <a:bodyPr/>
                    <a:lstStyle/>
                    <a:p>
                      <a:r>
                        <a:rPr lang="en-GB" sz="1250" dirty="0" smtClean="0"/>
                        <a:t>An object flow is an activity diagram edge (solid</a:t>
                      </a:r>
                      <a:r>
                        <a:rPr lang="en-GB" sz="1250" baseline="0" dirty="0" smtClean="0"/>
                        <a:t> line with open arrowhead) that can have objects or data passing along it.</a:t>
                      </a:r>
                      <a:endParaRPr lang="en-GB" sz="1250" dirty="0"/>
                    </a:p>
                  </a:txBody>
                  <a:tcPr/>
                </a:tc>
                <a:tc>
                  <a:txBody>
                    <a:bodyPr/>
                    <a:lstStyle/>
                    <a:p>
                      <a:r>
                        <a:rPr lang="en-GB" sz="1250" dirty="0" smtClean="0"/>
                        <a:t>act</a:t>
                      </a:r>
                      <a:endParaRPr lang="en-GB" sz="1250" dirty="0"/>
                    </a:p>
                  </a:txBody>
                  <a:tcPr/>
                </a:tc>
              </a:tr>
              <a:tr h="536371">
                <a:tc>
                  <a:txBody>
                    <a:bodyPr/>
                    <a:lstStyle/>
                    <a:p>
                      <a:r>
                        <a:rPr lang="en-GB" sz="1250" dirty="0" smtClean="0"/>
                        <a:t>&lt;&lt;</a:t>
                      </a:r>
                      <a:r>
                        <a:rPr lang="en-GB" sz="1250" b="1" dirty="0" err="1" smtClean="0"/>
                        <a:t>objectNode</a:t>
                      </a:r>
                      <a:r>
                        <a:rPr lang="en-GB" sz="1250" dirty="0" smtClean="0"/>
                        <a:t>&gt;&gt;</a:t>
                      </a:r>
                      <a:endParaRPr lang="en-GB" sz="1250" dirty="0"/>
                    </a:p>
                  </a:txBody>
                  <a:tcPr/>
                </a:tc>
                <a:tc>
                  <a:txBody>
                    <a:bodyPr/>
                    <a:lstStyle/>
                    <a:p>
                      <a:r>
                        <a:rPr lang="en-GB" sz="1250" dirty="0" smtClean="0"/>
                        <a:t>An object node is an entity that flows through an activity/activity</a:t>
                      </a:r>
                      <a:r>
                        <a:rPr lang="en-GB" sz="1250" baseline="0" dirty="0" smtClean="0"/>
                        <a:t> diagram. An </a:t>
                      </a:r>
                      <a:r>
                        <a:rPr lang="en-GB" sz="1250" baseline="0" dirty="0" err="1" smtClean="0"/>
                        <a:t>objectNode</a:t>
                      </a:r>
                      <a:r>
                        <a:rPr lang="en-GB" sz="1250" baseline="0" dirty="0" smtClean="0"/>
                        <a:t> symbol can represent the following types of elements: &lt;&lt;</a:t>
                      </a:r>
                      <a:r>
                        <a:rPr lang="en-GB" sz="1250" b="1" baseline="0" dirty="0" smtClean="0"/>
                        <a:t>block</a:t>
                      </a:r>
                      <a:r>
                        <a:rPr lang="en-GB" sz="1250" baseline="0" dirty="0" smtClean="0"/>
                        <a:t>&gt;&gt;, &lt;&lt;</a:t>
                      </a:r>
                      <a:r>
                        <a:rPr lang="en-GB" sz="1250" b="1" baseline="0" dirty="0" smtClean="0"/>
                        <a:t>signal</a:t>
                      </a:r>
                      <a:r>
                        <a:rPr lang="en-GB" sz="1250" baseline="0" dirty="0" smtClean="0"/>
                        <a:t>&gt;&gt; or &lt;&lt;</a:t>
                      </a:r>
                      <a:r>
                        <a:rPr lang="en-GB" sz="1250" b="1" baseline="0" dirty="0" err="1" smtClean="0"/>
                        <a:t>valueType</a:t>
                      </a:r>
                      <a:r>
                        <a:rPr lang="en-GB" sz="1250" baseline="0" dirty="0" smtClean="0"/>
                        <a:t>&gt;&gt;.</a:t>
                      </a:r>
                      <a:endParaRPr lang="en-GB" sz="1250" dirty="0"/>
                    </a:p>
                  </a:txBody>
                  <a:tcPr/>
                </a:tc>
                <a:tc>
                  <a:txBody>
                    <a:bodyPr/>
                    <a:lstStyle/>
                    <a:p>
                      <a:r>
                        <a:rPr lang="en-GB" sz="1250" dirty="0" smtClean="0"/>
                        <a:t>act</a:t>
                      </a:r>
                      <a:endParaRPr lang="en-GB" sz="1250" dirty="0"/>
                    </a:p>
                  </a:txBody>
                  <a:tcPr/>
                </a:tc>
              </a:tr>
              <a:tr h="536371">
                <a:tc>
                  <a:txBody>
                    <a:bodyPr/>
                    <a:lstStyle/>
                    <a:p>
                      <a:r>
                        <a:rPr lang="en-GB" sz="1250" dirty="0" smtClean="0"/>
                        <a:t>&lt;&lt;</a:t>
                      </a:r>
                      <a:r>
                        <a:rPr lang="en-GB" sz="1250" b="1" dirty="0" smtClean="0"/>
                        <a:t>package</a:t>
                      </a:r>
                      <a:r>
                        <a:rPr lang="en-GB" sz="1250" dirty="0" smtClean="0"/>
                        <a:t>&gt;&gt;</a:t>
                      </a:r>
                      <a:endParaRPr lang="en-GB" sz="1250" dirty="0"/>
                    </a:p>
                  </a:txBody>
                  <a:tcPr/>
                </a:tc>
                <a:tc>
                  <a:txBody>
                    <a:bodyPr/>
                    <a:lstStyle/>
                    <a:p>
                      <a:r>
                        <a:rPr lang="en-GB" sz="1250" dirty="0" smtClean="0"/>
                        <a:t>A package is a container/namespace for model elements, diagrams, and nested packages.</a:t>
                      </a:r>
                      <a:endParaRPr lang="en-GB" sz="1250" dirty="0"/>
                    </a:p>
                  </a:txBody>
                  <a:tcPr/>
                </a:tc>
                <a:tc>
                  <a:txBody>
                    <a:bodyPr/>
                    <a:lstStyle/>
                    <a:p>
                      <a:r>
                        <a:rPr lang="en-GB" sz="1250" dirty="0" err="1" smtClean="0"/>
                        <a:t>pkg</a:t>
                      </a:r>
                      <a:endParaRPr lang="en-GB" sz="1250"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SysML</a:t>
            </a:r>
            <a:r>
              <a:rPr lang="en-GB" dirty="0" smtClean="0"/>
              <a:t> Stereotype Elements: 5</a:t>
            </a:r>
            <a:endParaRPr lang="en-GB" dirty="0"/>
          </a:p>
        </p:txBody>
      </p:sp>
      <p:graphicFrame>
        <p:nvGraphicFramePr>
          <p:cNvPr id="4" name="Table 3"/>
          <p:cNvGraphicFramePr>
            <a:graphicFrameLocks noGrp="1"/>
          </p:cNvGraphicFramePr>
          <p:nvPr/>
        </p:nvGraphicFramePr>
        <p:xfrm>
          <a:off x="457200" y="1022410"/>
          <a:ext cx="8229600" cy="5104070"/>
        </p:xfrm>
        <a:graphic>
          <a:graphicData uri="http://schemas.openxmlformats.org/drawingml/2006/table">
            <a:tbl>
              <a:tblPr firstRow="1" bandRow="1">
                <a:tableStyleId>{5C22544A-7EE6-4342-B048-85BDC9FD1C3A}</a:tableStyleId>
              </a:tblPr>
              <a:tblGrid>
                <a:gridCol w="1828800"/>
                <a:gridCol w="5181600"/>
                <a:gridCol w="1219200"/>
              </a:tblGrid>
              <a:tr h="421022">
                <a:tc>
                  <a:txBody>
                    <a:bodyPr/>
                    <a:lstStyle/>
                    <a:p>
                      <a:r>
                        <a:rPr lang="en-GB" sz="1250" dirty="0" err="1" smtClean="0"/>
                        <a:t>SysML</a:t>
                      </a:r>
                      <a:r>
                        <a:rPr lang="en-GB" sz="1250" dirty="0" smtClean="0"/>
                        <a:t> Stereotype</a:t>
                      </a:r>
                      <a:endParaRPr lang="en-GB" sz="1250" dirty="0"/>
                    </a:p>
                  </a:txBody>
                  <a:tcPr/>
                </a:tc>
                <a:tc>
                  <a:txBody>
                    <a:bodyPr/>
                    <a:lstStyle/>
                    <a:p>
                      <a:r>
                        <a:rPr lang="en-GB" sz="1250" dirty="0" smtClean="0"/>
                        <a:t>Description</a:t>
                      </a:r>
                      <a:endParaRPr lang="en-GB" sz="1250" dirty="0"/>
                    </a:p>
                  </a:txBody>
                  <a:tcPr/>
                </a:tc>
                <a:tc>
                  <a:txBody>
                    <a:bodyPr/>
                    <a:lstStyle/>
                    <a:p>
                      <a:r>
                        <a:rPr lang="en-GB" sz="1250" dirty="0" smtClean="0"/>
                        <a:t>Diagram Type</a:t>
                      </a:r>
                      <a:endParaRPr lang="en-GB" sz="1250" dirty="0"/>
                    </a:p>
                  </a:txBody>
                  <a:tcPr/>
                </a:tc>
              </a:tr>
              <a:tr h="536371">
                <a:tc>
                  <a:txBody>
                    <a:bodyPr/>
                    <a:lstStyle/>
                    <a:p>
                      <a:r>
                        <a:rPr lang="en-GB" sz="1250" dirty="0" smtClean="0"/>
                        <a:t>&lt;&lt;</a:t>
                      </a:r>
                      <a:r>
                        <a:rPr lang="en-GB" sz="1250" b="1" dirty="0" smtClean="0"/>
                        <a:t>pin</a:t>
                      </a:r>
                      <a:r>
                        <a:rPr lang="en-GB" sz="1250" dirty="0" smtClean="0"/>
                        <a:t>&gt;&gt;</a:t>
                      </a:r>
                      <a:endParaRPr lang="en-GB" sz="1250" dirty="0"/>
                    </a:p>
                  </a:txBody>
                  <a:tcPr/>
                </a:tc>
                <a:tc>
                  <a:txBody>
                    <a:bodyPr/>
                    <a:lstStyle/>
                    <a:p>
                      <a:r>
                        <a:rPr lang="en-GB" sz="1250" dirty="0" smtClean="0"/>
                        <a:t>A pin</a:t>
                      </a:r>
                      <a:r>
                        <a:rPr lang="en-GB" sz="1250" baseline="0" dirty="0" smtClean="0"/>
                        <a:t> is an object node identifying the inputs and outputs to/from actions on activity diagrams. A pin symbol can represent the following types of elements: &lt;&lt;</a:t>
                      </a:r>
                      <a:r>
                        <a:rPr lang="en-GB" sz="1250" b="1" baseline="0" dirty="0" smtClean="0"/>
                        <a:t>block</a:t>
                      </a:r>
                      <a:r>
                        <a:rPr lang="en-GB" sz="1250" baseline="0" dirty="0" smtClean="0"/>
                        <a:t>&gt;&gt;, &lt;&lt;</a:t>
                      </a:r>
                      <a:r>
                        <a:rPr lang="en-GB" sz="1250" b="1" baseline="0" dirty="0" smtClean="0"/>
                        <a:t>signal</a:t>
                      </a:r>
                      <a:r>
                        <a:rPr lang="en-GB" sz="1250" baseline="0" dirty="0" smtClean="0"/>
                        <a:t>&gt;&gt; or &lt;&lt;</a:t>
                      </a:r>
                      <a:r>
                        <a:rPr lang="en-GB" sz="1250" b="1" baseline="0" dirty="0" err="1" smtClean="0"/>
                        <a:t>valueType</a:t>
                      </a:r>
                      <a:r>
                        <a:rPr lang="en-GB" sz="1250" baseline="0" dirty="0" smtClean="0"/>
                        <a:t>&gt;&gt;.</a:t>
                      </a:r>
                      <a:endParaRPr lang="en-GB" sz="1250" dirty="0"/>
                    </a:p>
                  </a:txBody>
                  <a:tcPr/>
                </a:tc>
                <a:tc>
                  <a:txBody>
                    <a:bodyPr/>
                    <a:lstStyle/>
                    <a:p>
                      <a:r>
                        <a:rPr lang="en-GB" sz="1250" dirty="0" smtClean="0"/>
                        <a:t>act</a:t>
                      </a:r>
                      <a:endParaRPr lang="en-GB" sz="1250" dirty="0"/>
                    </a:p>
                  </a:txBody>
                  <a:tcPr/>
                </a:tc>
              </a:tr>
              <a:tr h="421022">
                <a:tc>
                  <a:txBody>
                    <a:bodyPr/>
                    <a:lstStyle/>
                    <a:p>
                      <a:r>
                        <a:rPr lang="en-GB" sz="1250" dirty="0" smtClean="0"/>
                        <a:t>&lt;&lt;</a:t>
                      </a:r>
                      <a:r>
                        <a:rPr lang="en-GB" sz="1250" b="1" dirty="0" err="1" smtClean="0"/>
                        <a:t>proxyPort</a:t>
                      </a:r>
                      <a:r>
                        <a:rPr lang="en-GB" sz="1250" dirty="0" smtClean="0"/>
                        <a:t>&gt;&gt;</a:t>
                      </a:r>
                      <a:endParaRPr lang="en-GB" sz="1250" dirty="0"/>
                    </a:p>
                  </a:txBody>
                  <a:tcPr/>
                </a:tc>
                <a:tc>
                  <a:txBody>
                    <a:bodyPr/>
                    <a:lstStyle/>
                    <a:p>
                      <a:r>
                        <a:rPr lang="en-GB" sz="1250" dirty="0" smtClean="0"/>
                        <a:t>A </a:t>
                      </a:r>
                      <a:r>
                        <a:rPr lang="en-GB" sz="1250" b="1" dirty="0" err="1" smtClean="0"/>
                        <a:t>proxyPort</a:t>
                      </a:r>
                      <a:r>
                        <a:rPr lang="en-GB" sz="1250" dirty="0" smtClean="0"/>
                        <a:t> assigned to a block has a port</a:t>
                      </a:r>
                      <a:r>
                        <a:rPr lang="en-GB" sz="1250" baseline="0" dirty="0" smtClean="0"/>
                        <a:t> definition </a:t>
                      </a:r>
                      <a:r>
                        <a:rPr lang="en-GB" sz="1250" b="1" baseline="0" dirty="0" err="1" smtClean="0"/>
                        <a:t>interfaceBlock</a:t>
                      </a:r>
                      <a:r>
                        <a:rPr lang="en-GB" sz="1250" baseline="0" dirty="0" smtClean="0"/>
                        <a:t> that defines valid incoming and/or outgoing items. A proxy port is linked to an interface block.</a:t>
                      </a:r>
                      <a:endParaRPr lang="en-GB" sz="1250" dirty="0"/>
                    </a:p>
                  </a:txBody>
                  <a:tcPr/>
                </a:tc>
                <a:tc>
                  <a:txBody>
                    <a:bodyPr/>
                    <a:lstStyle/>
                    <a:p>
                      <a:r>
                        <a:rPr lang="en-GB" sz="1250" dirty="0" err="1" smtClean="0"/>
                        <a:t>bdd,ibd</a:t>
                      </a:r>
                      <a:endParaRPr lang="en-GB" sz="1250" dirty="0"/>
                    </a:p>
                  </a:txBody>
                  <a:tcPr/>
                </a:tc>
              </a:tr>
              <a:tr h="354888">
                <a:tc>
                  <a:txBody>
                    <a:bodyPr/>
                    <a:lstStyle/>
                    <a:p>
                      <a:r>
                        <a:rPr lang="en-GB" sz="1250" dirty="0" smtClean="0"/>
                        <a:t>&lt;&lt;</a:t>
                      </a:r>
                      <a:r>
                        <a:rPr lang="en-GB" sz="1250" b="1" dirty="0" err="1" smtClean="0"/>
                        <a:t>sendSignalAction</a:t>
                      </a:r>
                      <a:r>
                        <a:rPr lang="en-GB" sz="1250" dirty="0" smtClean="0"/>
                        <a:t>&gt;&gt;</a:t>
                      </a:r>
                      <a:endParaRPr lang="en-GB" sz="1250" dirty="0"/>
                    </a:p>
                  </a:txBody>
                  <a:tcPr/>
                </a:tc>
                <a:tc>
                  <a:txBody>
                    <a:bodyPr/>
                    <a:lstStyle/>
                    <a:p>
                      <a:r>
                        <a:rPr lang="en-GB" sz="1250" dirty="0" smtClean="0"/>
                        <a:t>The </a:t>
                      </a:r>
                      <a:r>
                        <a:rPr lang="en-GB" sz="1250" dirty="0" err="1" smtClean="0"/>
                        <a:t>sendSignal</a:t>
                      </a:r>
                      <a:r>
                        <a:rPr lang="en-GB" sz="1250" baseline="0" dirty="0" smtClean="0"/>
                        <a:t> action passes a signal to a receiver entity.</a:t>
                      </a:r>
                      <a:endParaRPr lang="en-GB" sz="1250" dirty="0"/>
                    </a:p>
                  </a:txBody>
                  <a:tcPr/>
                </a:tc>
                <a:tc>
                  <a:txBody>
                    <a:bodyPr/>
                    <a:lstStyle/>
                    <a:p>
                      <a:r>
                        <a:rPr lang="en-GB" sz="1250" dirty="0" err="1" smtClean="0"/>
                        <a:t>act,stm</a:t>
                      </a:r>
                      <a:endParaRPr lang="en-GB" sz="1250" dirty="0"/>
                    </a:p>
                  </a:txBody>
                  <a:tcPr/>
                </a:tc>
              </a:tr>
              <a:tr h="536371">
                <a:tc>
                  <a:txBody>
                    <a:bodyPr/>
                    <a:lstStyle/>
                    <a:p>
                      <a:r>
                        <a:rPr lang="en-GB" sz="1250" dirty="0" smtClean="0"/>
                        <a:t>&lt;&lt;</a:t>
                      </a:r>
                      <a:r>
                        <a:rPr lang="en-GB" sz="1250" b="1" dirty="0" smtClean="0"/>
                        <a:t>signal</a:t>
                      </a:r>
                      <a:r>
                        <a:rPr lang="en-GB" sz="1250" dirty="0" smtClean="0"/>
                        <a:t>&gt;&gt;</a:t>
                      </a:r>
                      <a:endParaRPr lang="en-GB" sz="1250" dirty="0"/>
                    </a:p>
                  </a:txBody>
                  <a:tcPr/>
                </a:tc>
                <a:tc>
                  <a:txBody>
                    <a:bodyPr/>
                    <a:lstStyle/>
                    <a:p>
                      <a:r>
                        <a:rPr lang="en-GB" sz="1250" dirty="0" smtClean="0"/>
                        <a:t>A signal defines an asynchronous</a:t>
                      </a:r>
                      <a:r>
                        <a:rPr lang="en-GB" sz="1250" baseline="0" dirty="0" smtClean="0"/>
                        <a:t> event that can be sent and received by a block. A signal is defined on a </a:t>
                      </a:r>
                      <a:r>
                        <a:rPr lang="en-GB" sz="1250" baseline="0" dirty="0" err="1" smtClean="0"/>
                        <a:t>bdd</a:t>
                      </a:r>
                      <a:r>
                        <a:rPr lang="en-GB" sz="1250" baseline="0" dirty="0" smtClean="0"/>
                        <a:t> or </a:t>
                      </a:r>
                      <a:r>
                        <a:rPr lang="en-GB" sz="1250" baseline="0" dirty="0" err="1" smtClean="0"/>
                        <a:t>ibd</a:t>
                      </a:r>
                      <a:r>
                        <a:rPr lang="en-GB" sz="1250" baseline="0" dirty="0" smtClean="0"/>
                        <a:t>, and used on the following: act, </a:t>
                      </a:r>
                      <a:r>
                        <a:rPr lang="en-GB" sz="1250" baseline="0" dirty="0" err="1" smtClean="0"/>
                        <a:t>sd</a:t>
                      </a:r>
                      <a:r>
                        <a:rPr lang="en-GB" sz="1250" baseline="0" dirty="0" smtClean="0"/>
                        <a:t>, </a:t>
                      </a:r>
                      <a:r>
                        <a:rPr lang="en-GB" sz="1250" baseline="0" dirty="0" err="1" smtClean="0"/>
                        <a:t>stm</a:t>
                      </a:r>
                      <a:r>
                        <a:rPr lang="en-GB" sz="1250" baseline="0" dirty="0" smtClean="0"/>
                        <a:t>.</a:t>
                      </a:r>
                      <a:endParaRPr lang="en-GB" sz="1250" dirty="0"/>
                    </a:p>
                  </a:txBody>
                  <a:tcPr/>
                </a:tc>
                <a:tc>
                  <a:txBody>
                    <a:bodyPr/>
                    <a:lstStyle/>
                    <a:p>
                      <a:r>
                        <a:rPr lang="en-GB" sz="1250" dirty="0" err="1" smtClean="0"/>
                        <a:t>bdd</a:t>
                      </a:r>
                      <a:r>
                        <a:rPr lang="en-GB" sz="1250" dirty="0" smtClean="0"/>
                        <a:t>, </a:t>
                      </a:r>
                      <a:r>
                        <a:rPr lang="en-GB" sz="1250" dirty="0" err="1" smtClean="0"/>
                        <a:t>ibd</a:t>
                      </a:r>
                      <a:r>
                        <a:rPr lang="en-GB" sz="1250" dirty="0" smtClean="0"/>
                        <a:t>, act, </a:t>
                      </a:r>
                      <a:r>
                        <a:rPr lang="en-GB" sz="1250" dirty="0" err="1" smtClean="0"/>
                        <a:t>sd</a:t>
                      </a:r>
                      <a:r>
                        <a:rPr lang="en-GB" sz="1250" dirty="0" smtClean="0"/>
                        <a:t>, </a:t>
                      </a:r>
                      <a:r>
                        <a:rPr lang="en-GB" sz="1250" dirty="0" err="1" smtClean="0"/>
                        <a:t>stm</a:t>
                      </a:r>
                      <a:endParaRPr lang="en-GB" sz="1250" dirty="0"/>
                    </a:p>
                  </a:txBody>
                  <a:tcPr/>
                </a:tc>
              </a:tr>
              <a:tr h="708660">
                <a:tc>
                  <a:txBody>
                    <a:bodyPr/>
                    <a:lstStyle/>
                    <a:p>
                      <a:r>
                        <a:rPr lang="en-GB" sz="1250" dirty="0" smtClean="0"/>
                        <a:t>&lt;&lt;</a:t>
                      </a:r>
                      <a:r>
                        <a:rPr lang="en-GB" sz="1250" b="1" dirty="0" err="1" smtClean="0"/>
                        <a:t>stateMachine</a:t>
                      </a:r>
                      <a:r>
                        <a:rPr lang="en-GB" sz="1250" dirty="0" smtClean="0"/>
                        <a:t>&gt;&gt;</a:t>
                      </a:r>
                      <a:endParaRPr lang="en-GB" sz="1250" dirty="0"/>
                    </a:p>
                  </a:txBody>
                  <a:tcPr/>
                </a:tc>
                <a:tc>
                  <a:txBody>
                    <a:bodyPr/>
                    <a:lstStyle/>
                    <a:p>
                      <a:r>
                        <a:rPr lang="en-GB" sz="1250" dirty="0" smtClean="0"/>
                        <a:t>A </a:t>
                      </a:r>
                      <a:r>
                        <a:rPr lang="en-GB" sz="1250" b="1" dirty="0" err="1" smtClean="0"/>
                        <a:t>stateMachine</a:t>
                      </a:r>
                      <a:r>
                        <a:rPr lang="en-GB" sz="1250" baseline="0" dirty="0" smtClean="0"/>
                        <a:t> specifies the sequence of states that a block goes through during its life in response to events, together with its responses and actions. The &lt;&lt;</a:t>
                      </a:r>
                      <a:r>
                        <a:rPr lang="en-GB" sz="1250" b="1" baseline="0" dirty="0" err="1" smtClean="0"/>
                        <a:t>stateMachine</a:t>
                      </a:r>
                      <a:r>
                        <a:rPr lang="en-GB" sz="1250" baseline="0" dirty="0" smtClean="0"/>
                        <a:t>&gt;&gt; is linked to a specific state machine diagram.</a:t>
                      </a:r>
                      <a:endParaRPr lang="en-GB" sz="1250" dirty="0"/>
                    </a:p>
                  </a:txBody>
                  <a:tcPr/>
                </a:tc>
                <a:tc>
                  <a:txBody>
                    <a:bodyPr/>
                    <a:lstStyle/>
                    <a:p>
                      <a:r>
                        <a:rPr lang="en-GB" sz="1250" dirty="0" err="1" smtClean="0"/>
                        <a:t>stm</a:t>
                      </a:r>
                      <a:endParaRPr lang="en-GB" sz="1250" dirty="0"/>
                    </a:p>
                  </a:txBody>
                  <a:tcPr/>
                </a:tc>
              </a:tr>
              <a:tr h="304800">
                <a:tc>
                  <a:txBody>
                    <a:bodyPr/>
                    <a:lstStyle/>
                    <a:p>
                      <a:r>
                        <a:rPr lang="en-GB" sz="1250" dirty="0" smtClean="0"/>
                        <a:t>&lt;&lt;</a:t>
                      </a:r>
                      <a:r>
                        <a:rPr lang="en-GB" sz="1250" b="1" dirty="0" smtClean="0"/>
                        <a:t>state</a:t>
                      </a:r>
                      <a:r>
                        <a:rPr lang="en-GB" sz="1250" dirty="0" smtClean="0"/>
                        <a:t>&gt;&gt;</a:t>
                      </a:r>
                      <a:endParaRPr lang="en-GB" sz="1250" dirty="0"/>
                    </a:p>
                  </a:txBody>
                  <a:tcPr/>
                </a:tc>
                <a:tc>
                  <a:txBody>
                    <a:bodyPr/>
                    <a:lstStyle/>
                    <a:p>
                      <a:r>
                        <a:rPr lang="en-GB" sz="1250" dirty="0" smtClean="0"/>
                        <a:t>A state represents some significant</a:t>
                      </a:r>
                      <a:r>
                        <a:rPr lang="en-GB" sz="1250" baseline="0" dirty="0" smtClean="0"/>
                        <a:t> condition in the life of a block.</a:t>
                      </a:r>
                      <a:endParaRPr lang="en-GB" sz="1250" dirty="0"/>
                    </a:p>
                  </a:txBody>
                  <a:tcPr/>
                </a:tc>
                <a:tc>
                  <a:txBody>
                    <a:bodyPr/>
                    <a:lstStyle/>
                    <a:p>
                      <a:r>
                        <a:rPr lang="en-GB" sz="1250" dirty="0" err="1" smtClean="0"/>
                        <a:t>stm</a:t>
                      </a:r>
                      <a:endParaRPr lang="en-GB" sz="1250" dirty="0"/>
                    </a:p>
                  </a:txBody>
                  <a:tcPr/>
                </a:tc>
              </a:tr>
              <a:tr h="454073">
                <a:tc>
                  <a:txBody>
                    <a:bodyPr/>
                    <a:lstStyle/>
                    <a:p>
                      <a:r>
                        <a:rPr lang="en-GB" sz="1250" dirty="0" smtClean="0"/>
                        <a:t>&lt;&lt;</a:t>
                      </a:r>
                      <a:r>
                        <a:rPr lang="en-GB" sz="1250" b="1" dirty="0" err="1" smtClean="0"/>
                        <a:t>submachineState</a:t>
                      </a:r>
                      <a:r>
                        <a:rPr lang="en-GB" sz="1250" dirty="0" smtClean="0"/>
                        <a:t>&gt;&gt;</a:t>
                      </a:r>
                      <a:endParaRPr lang="en-GB" sz="1250" dirty="0"/>
                    </a:p>
                  </a:txBody>
                  <a:tcPr/>
                </a:tc>
                <a:tc>
                  <a:txBody>
                    <a:bodyPr/>
                    <a:lstStyle/>
                    <a:p>
                      <a:r>
                        <a:rPr lang="en-GB" sz="1250" dirty="0" smtClean="0"/>
                        <a:t>A state machine may be reused using</a:t>
                      </a:r>
                      <a:r>
                        <a:rPr lang="en-GB" sz="1250" baseline="0" dirty="0" smtClean="0"/>
                        <a:t> a kind of state called submachine state that invokes the reused state machine.</a:t>
                      </a:r>
                      <a:endParaRPr lang="en-GB" sz="1250" dirty="0"/>
                    </a:p>
                  </a:txBody>
                  <a:tcPr/>
                </a:tc>
                <a:tc>
                  <a:txBody>
                    <a:bodyPr/>
                    <a:lstStyle/>
                    <a:p>
                      <a:r>
                        <a:rPr lang="en-GB" sz="1250" dirty="0" err="1" smtClean="0"/>
                        <a:t>stm</a:t>
                      </a:r>
                      <a:endParaRPr lang="en-GB" sz="1250" dirty="0"/>
                    </a:p>
                  </a:txBody>
                  <a:tcPr/>
                </a:tc>
              </a:tr>
              <a:tr h="536371">
                <a:tc>
                  <a:txBody>
                    <a:bodyPr/>
                    <a:lstStyle/>
                    <a:p>
                      <a:r>
                        <a:rPr lang="en-GB" sz="1250" dirty="0" smtClean="0"/>
                        <a:t>&lt;&lt;</a:t>
                      </a:r>
                      <a:r>
                        <a:rPr lang="en-GB" sz="1250" b="1" dirty="0" smtClean="0"/>
                        <a:t>transition</a:t>
                      </a:r>
                      <a:r>
                        <a:rPr lang="en-GB" sz="1250" dirty="0" smtClean="0"/>
                        <a:t>&gt;&gt;</a:t>
                      </a:r>
                      <a:endParaRPr lang="en-GB" sz="1250" dirty="0"/>
                    </a:p>
                  </a:txBody>
                  <a:tcPr/>
                </a:tc>
                <a:tc>
                  <a:txBody>
                    <a:bodyPr/>
                    <a:lstStyle/>
                    <a:p>
                      <a:r>
                        <a:rPr lang="en-GB" sz="1250" dirty="0" smtClean="0"/>
                        <a:t>A transition specifies when a change of state occurs within a state machine. A transition may have a trigger event, a guard, and a behaviour effect associated with the transition. A trigger event can be either a</a:t>
                      </a:r>
                      <a:r>
                        <a:rPr lang="en-GB" sz="1250" baseline="0" dirty="0" smtClean="0"/>
                        <a:t> call event, signal event or a change event.</a:t>
                      </a:r>
                      <a:endParaRPr lang="en-GB" sz="1250" dirty="0"/>
                    </a:p>
                  </a:txBody>
                  <a:tcPr/>
                </a:tc>
                <a:tc>
                  <a:txBody>
                    <a:bodyPr/>
                    <a:lstStyle/>
                    <a:p>
                      <a:r>
                        <a:rPr lang="en-GB" sz="1250" dirty="0" err="1" smtClean="0"/>
                        <a:t>stm</a:t>
                      </a:r>
                      <a:endParaRPr lang="en-GB" sz="1250" dirty="0"/>
                    </a:p>
                  </a:txBody>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SysML</a:t>
            </a:r>
            <a:r>
              <a:rPr lang="en-GB" dirty="0" smtClean="0"/>
              <a:t> Stereotype Elements: 6</a:t>
            </a:r>
            <a:endParaRPr lang="en-GB" dirty="0"/>
          </a:p>
        </p:txBody>
      </p:sp>
      <p:graphicFrame>
        <p:nvGraphicFramePr>
          <p:cNvPr id="4" name="Table 3"/>
          <p:cNvGraphicFramePr>
            <a:graphicFrameLocks noGrp="1"/>
          </p:cNvGraphicFramePr>
          <p:nvPr/>
        </p:nvGraphicFramePr>
        <p:xfrm>
          <a:off x="457200" y="1022410"/>
          <a:ext cx="8229600" cy="3718804"/>
        </p:xfrm>
        <a:graphic>
          <a:graphicData uri="http://schemas.openxmlformats.org/drawingml/2006/table">
            <a:tbl>
              <a:tblPr firstRow="1" bandRow="1">
                <a:tableStyleId>{5C22544A-7EE6-4342-B048-85BDC9FD1C3A}</a:tableStyleId>
              </a:tblPr>
              <a:tblGrid>
                <a:gridCol w="1828800"/>
                <a:gridCol w="5181600"/>
                <a:gridCol w="1219200"/>
              </a:tblGrid>
              <a:tr h="421022">
                <a:tc>
                  <a:txBody>
                    <a:bodyPr/>
                    <a:lstStyle/>
                    <a:p>
                      <a:r>
                        <a:rPr lang="en-GB" sz="1250" dirty="0" err="1" smtClean="0"/>
                        <a:t>SysML</a:t>
                      </a:r>
                      <a:r>
                        <a:rPr lang="en-GB" sz="1250" dirty="0" smtClean="0"/>
                        <a:t> Stereotype</a:t>
                      </a:r>
                      <a:endParaRPr lang="en-GB" sz="1250" dirty="0"/>
                    </a:p>
                  </a:txBody>
                  <a:tcPr/>
                </a:tc>
                <a:tc>
                  <a:txBody>
                    <a:bodyPr/>
                    <a:lstStyle/>
                    <a:p>
                      <a:r>
                        <a:rPr lang="en-GB" sz="1250" dirty="0" smtClean="0"/>
                        <a:t>Description</a:t>
                      </a:r>
                      <a:endParaRPr lang="en-GB" sz="1250" dirty="0"/>
                    </a:p>
                  </a:txBody>
                  <a:tcPr/>
                </a:tc>
                <a:tc>
                  <a:txBody>
                    <a:bodyPr/>
                    <a:lstStyle/>
                    <a:p>
                      <a:r>
                        <a:rPr lang="en-GB" sz="1250" dirty="0" smtClean="0"/>
                        <a:t>Diagram Type</a:t>
                      </a:r>
                      <a:endParaRPr lang="en-GB" sz="1250" dirty="0"/>
                    </a:p>
                  </a:txBody>
                  <a:tcPr/>
                </a:tc>
              </a:tr>
              <a:tr h="536371">
                <a:tc>
                  <a:txBody>
                    <a:bodyPr/>
                    <a:lstStyle/>
                    <a:p>
                      <a:r>
                        <a:rPr lang="en-GB" sz="1250" dirty="0" smtClean="0"/>
                        <a:t>&lt;&lt;</a:t>
                      </a:r>
                      <a:r>
                        <a:rPr lang="en-GB" sz="1250" b="1" dirty="0" err="1" smtClean="0"/>
                        <a:t>useCase</a:t>
                      </a:r>
                      <a:r>
                        <a:rPr lang="en-GB" sz="1250" dirty="0" smtClean="0"/>
                        <a:t>&gt;&gt;</a:t>
                      </a:r>
                      <a:endParaRPr lang="en-GB" sz="1250" dirty="0"/>
                    </a:p>
                  </a:txBody>
                  <a:tcPr/>
                </a:tc>
                <a:tc>
                  <a:txBody>
                    <a:bodyPr/>
                    <a:lstStyle/>
                    <a:p>
                      <a:r>
                        <a:rPr lang="en-GB" sz="1250" dirty="0" smtClean="0"/>
                        <a:t>A use case describes how users/stakeholders use the proposed system to achieve their goals.</a:t>
                      </a:r>
                      <a:endParaRPr lang="en-GB" sz="1250" dirty="0"/>
                    </a:p>
                  </a:txBody>
                  <a:tcPr/>
                </a:tc>
                <a:tc>
                  <a:txBody>
                    <a:bodyPr/>
                    <a:lstStyle/>
                    <a:p>
                      <a:r>
                        <a:rPr lang="en-GB" sz="1250" dirty="0" err="1" smtClean="0"/>
                        <a:t>uc</a:t>
                      </a:r>
                      <a:endParaRPr lang="en-GB" sz="1250" dirty="0"/>
                    </a:p>
                  </a:txBody>
                  <a:tcPr/>
                </a:tc>
              </a:tr>
              <a:tr h="421022">
                <a:tc>
                  <a:txBody>
                    <a:bodyPr/>
                    <a:lstStyle/>
                    <a:p>
                      <a:r>
                        <a:rPr lang="en-GB" sz="1250" dirty="0" smtClean="0"/>
                        <a:t>&lt;&lt;</a:t>
                      </a:r>
                      <a:r>
                        <a:rPr lang="en-GB" sz="1250" b="1" dirty="0" err="1" smtClean="0"/>
                        <a:t>valueType</a:t>
                      </a:r>
                      <a:r>
                        <a:rPr lang="en-GB" sz="1250" dirty="0" smtClean="0"/>
                        <a:t>&gt;&gt;</a:t>
                      </a:r>
                      <a:endParaRPr lang="en-GB" sz="1250" dirty="0"/>
                    </a:p>
                  </a:txBody>
                  <a:tcPr/>
                </a:tc>
                <a:tc>
                  <a:txBody>
                    <a:bodyPr/>
                    <a:lstStyle/>
                    <a:p>
                      <a:r>
                        <a:rPr lang="en-GB" sz="1250" dirty="0" smtClean="0"/>
                        <a:t>A </a:t>
                      </a:r>
                      <a:r>
                        <a:rPr lang="en-GB" sz="1250" b="1" dirty="0" err="1" smtClean="0"/>
                        <a:t>valueType</a:t>
                      </a:r>
                      <a:r>
                        <a:rPr lang="en-GB" sz="1250" dirty="0" smtClean="0"/>
                        <a:t> is a form of data value (e.g. Integer, real, </a:t>
                      </a:r>
                      <a:r>
                        <a:rPr lang="en-GB" sz="1250" dirty="0" err="1" smtClean="0"/>
                        <a:t>boolean</a:t>
                      </a:r>
                      <a:r>
                        <a:rPr lang="en-GB" sz="1250" dirty="0" smtClean="0"/>
                        <a:t>, string) with</a:t>
                      </a:r>
                      <a:r>
                        <a:rPr lang="en-GB" sz="1250" baseline="0" dirty="0" smtClean="0"/>
                        <a:t> a specified unit of measurement, a defined kind of quantity, and a value. It is used to define block value properties, as arguments for signals, as I/O parameters for behaviour elements. This type of element is defined on the </a:t>
                      </a:r>
                      <a:r>
                        <a:rPr lang="en-GB" sz="1250" baseline="0" dirty="0" err="1" smtClean="0"/>
                        <a:t>bdd</a:t>
                      </a:r>
                      <a:r>
                        <a:rPr lang="en-GB" sz="1250" baseline="0" dirty="0" smtClean="0"/>
                        <a:t> and </a:t>
                      </a:r>
                      <a:r>
                        <a:rPr lang="en-GB" sz="1250" baseline="0" dirty="0" err="1" smtClean="0"/>
                        <a:t>ibd</a:t>
                      </a:r>
                      <a:r>
                        <a:rPr lang="en-GB" sz="1250" baseline="0" dirty="0" smtClean="0"/>
                        <a:t> and used on all the other diagram types except for </a:t>
                      </a:r>
                      <a:r>
                        <a:rPr lang="en-GB" sz="1250" baseline="0" dirty="0" err="1" smtClean="0"/>
                        <a:t>req</a:t>
                      </a:r>
                      <a:r>
                        <a:rPr lang="en-GB" sz="1250" baseline="0" dirty="0" smtClean="0"/>
                        <a:t> and </a:t>
                      </a:r>
                      <a:r>
                        <a:rPr lang="en-GB" sz="1250" baseline="0" dirty="0" err="1" smtClean="0"/>
                        <a:t>uc</a:t>
                      </a:r>
                      <a:r>
                        <a:rPr lang="en-GB" sz="1250" baseline="0" dirty="0" smtClean="0"/>
                        <a:t>.</a:t>
                      </a:r>
                      <a:endParaRPr lang="en-GB" sz="1250" dirty="0"/>
                    </a:p>
                  </a:txBody>
                  <a:tcPr/>
                </a:tc>
                <a:tc>
                  <a:txBody>
                    <a:bodyPr/>
                    <a:lstStyle/>
                    <a:p>
                      <a:r>
                        <a:rPr lang="en-GB" sz="1250" dirty="0" err="1" smtClean="0"/>
                        <a:t>bdd</a:t>
                      </a:r>
                      <a:r>
                        <a:rPr lang="en-GB" sz="1250" dirty="0" smtClean="0"/>
                        <a:t>, </a:t>
                      </a:r>
                      <a:r>
                        <a:rPr lang="en-GB" sz="1250" dirty="0" err="1" smtClean="0"/>
                        <a:t>ibd</a:t>
                      </a:r>
                      <a:r>
                        <a:rPr lang="en-GB" sz="1250" dirty="0" smtClean="0"/>
                        <a:t>, act, </a:t>
                      </a:r>
                      <a:r>
                        <a:rPr lang="en-GB" sz="1250" dirty="0" err="1" smtClean="0"/>
                        <a:t>sd</a:t>
                      </a:r>
                      <a:r>
                        <a:rPr lang="en-GB" sz="1250" dirty="0" smtClean="0"/>
                        <a:t>, </a:t>
                      </a:r>
                      <a:r>
                        <a:rPr lang="en-GB" sz="1250" dirty="0" err="1" smtClean="0"/>
                        <a:t>stm</a:t>
                      </a:r>
                      <a:r>
                        <a:rPr lang="en-GB" sz="1250" dirty="0" smtClean="0"/>
                        <a:t>, </a:t>
                      </a:r>
                      <a:r>
                        <a:rPr lang="en-GB" sz="1250" dirty="0" err="1" smtClean="0"/>
                        <a:t>pkg</a:t>
                      </a:r>
                      <a:r>
                        <a:rPr lang="en-GB" sz="1250" dirty="0" smtClean="0"/>
                        <a:t>, par</a:t>
                      </a:r>
                      <a:endParaRPr lang="en-GB" sz="1250" dirty="0"/>
                    </a:p>
                  </a:txBody>
                  <a:tcPr/>
                </a:tc>
              </a:tr>
              <a:tr h="354888">
                <a:tc>
                  <a:txBody>
                    <a:bodyPr/>
                    <a:lstStyle/>
                    <a:p>
                      <a:r>
                        <a:rPr lang="en-GB" sz="1250" dirty="0" smtClean="0"/>
                        <a:t>&lt;&lt;</a:t>
                      </a:r>
                      <a:r>
                        <a:rPr lang="en-GB" sz="1250" b="1" dirty="0" err="1" smtClean="0"/>
                        <a:t>viewPoint</a:t>
                      </a:r>
                      <a:r>
                        <a:rPr lang="en-GB" sz="1250" dirty="0" smtClean="0"/>
                        <a:t>&gt;&gt;</a:t>
                      </a:r>
                      <a:endParaRPr lang="en-GB" sz="1250" dirty="0"/>
                    </a:p>
                  </a:txBody>
                  <a:tcPr/>
                </a:tc>
                <a:tc>
                  <a:txBody>
                    <a:bodyPr/>
                    <a:lstStyle/>
                    <a:p>
                      <a:r>
                        <a:rPr lang="en-GB" sz="1250" dirty="0" smtClean="0"/>
                        <a:t>A viewpoint is used to specify conventions and rules for</a:t>
                      </a:r>
                      <a:r>
                        <a:rPr lang="en-GB" sz="1250" baseline="0" dirty="0" smtClean="0"/>
                        <a:t> constructing and using a view for the purpose of addressing a set of stakeholder concerns.</a:t>
                      </a:r>
                      <a:endParaRPr lang="en-GB" sz="1250" dirty="0"/>
                    </a:p>
                  </a:txBody>
                  <a:tcPr/>
                </a:tc>
                <a:tc>
                  <a:txBody>
                    <a:bodyPr/>
                    <a:lstStyle/>
                    <a:p>
                      <a:r>
                        <a:rPr lang="en-GB" sz="1250" dirty="0" err="1" smtClean="0"/>
                        <a:t>pkg</a:t>
                      </a:r>
                      <a:endParaRPr lang="en-GB" sz="1250" dirty="0"/>
                    </a:p>
                  </a:txBody>
                  <a:tcPr/>
                </a:tc>
              </a:tr>
              <a:tr h="536371">
                <a:tc>
                  <a:txBody>
                    <a:bodyPr/>
                    <a:lstStyle/>
                    <a:p>
                      <a:r>
                        <a:rPr lang="en-GB" sz="1250" dirty="0" smtClean="0"/>
                        <a:t>&lt;&lt;</a:t>
                      </a:r>
                      <a:r>
                        <a:rPr lang="en-GB" sz="1250" b="1" dirty="0" smtClean="0"/>
                        <a:t>view</a:t>
                      </a:r>
                      <a:r>
                        <a:rPr lang="en-GB" sz="1250" dirty="0" smtClean="0"/>
                        <a:t>&gt;&gt;</a:t>
                      </a:r>
                      <a:endParaRPr lang="en-GB" sz="1250" dirty="0"/>
                    </a:p>
                  </a:txBody>
                  <a:tcPr/>
                </a:tc>
                <a:tc>
                  <a:txBody>
                    <a:bodyPr/>
                    <a:lstStyle/>
                    <a:p>
                      <a:r>
                        <a:rPr lang="en-GB" sz="1250" dirty="0" smtClean="0"/>
                        <a:t>A view is a special type of package</a:t>
                      </a:r>
                      <a:r>
                        <a:rPr lang="en-GB" sz="1250" baseline="0" dirty="0" smtClean="0"/>
                        <a:t> that lists the model elements that support a particular stakeholder perspective.</a:t>
                      </a:r>
                      <a:endParaRPr lang="en-GB" sz="1250" dirty="0"/>
                    </a:p>
                  </a:txBody>
                  <a:tcPr/>
                </a:tc>
                <a:tc>
                  <a:txBody>
                    <a:bodyPr/>
                    <a:lstStyle/>
                    <a:p>
                      <a:r>
                        <a:rPr lang="en-GB" sz="1250" dirty="0" err="1" smtClean="0"/>
                        <a:t>pkg</a:t>
                      </a:r>
                      <a:endParaRPr lang="en-GB" sz="1250" dirty="0"/>
                    </a:p>
                  </a:txBody>
                  <a:tcPr/>
                </a:tc>
              </a:tr>
              <a:tr h="708660">
                <a:tc>
                  <a:txBody>
                    <a:bodyPr/>
                    <a:lstStyle/>
                    <a:p>
                      <a:r>
                        <a:rPr lang="en-GB" sz="1250" dirty="0" smtClean="0"/>
                        <a:t>&lt;&lt;</a:t>
                      </a:r>
                      <a:r>
                        <a:rPr lang="en-GB" sz="1250" b="1" dirty="0" err="1" smtClean="0"/>
                        <a:t>waitTimeAction</a:t>
                      </a:r>
                      <a:r>
                        <a:rPr lang="en-GB" sz="1250" dirty="0" smtClean="0"/>
                        <a:t>&gt;&gt;</a:t>
                      </a:r>
                      <a:endParaRPr lang="en-GB" sz="1250" dirty="0"/>
                    </a:p>
                  </a:txBody>
                  <a:tcPr/>
                </a:tc>
                <a:tc>
                  <a:txBody>
                    <a:bodyPr/>
                    <a:lstStyle/>
                    <a:p>
                      <a:r>
                        <a:rPr lang="en-GB" sz="1250" dirty="0" smtClean="0"/>
                        <a:t>A </a:t>
                      </a:r>
                      <a:r>
                        <a:rPr lang="en-GB" sz="1250" dirty="0" err="1" smtClean="0"/>
                        <a:t>waitTime</a:t>
                      </a:r>
                      <a:r>
                        <a:rPr lang="en-GB" sz="1250" dirty="0" smtClean="0"/>
                        <a:t> action corresponds to an expiration of an implicit timer in an activity diagram. A relative name is</a:t>
                      </a:r>
                      <a:r>
                        <a:rPr lang="en-GB" sz="1250" baseline="0" dirty="0" smtClean="0"/>
                        <a:t> shown as </a:t>
                      </a:r>
                      <a:r>
                        <a:rPr lang="en-GB" sz="1250" i="1" baseline="0" dirty="0" smtClean="0"/>
                        <a:t>after(xxx)</a:t>
                      </a:r>
                      <a:r>
                        <a:rPr lang="en-GB" sz="1250" baseline="0" dirty="0" smtClean="0"/>
                        <a:t>, while an absolute time is shown as </a:t>
                      </a:r>
                      <a:r>
                        <a:rPr lang="en-GB" sz="1250" i="1" baseline="0" dirty="0" smtClean="0"/>
                        <a:t>at(xxx)</a:t>
                      </a:r>
                      <a:r>
                        <a:rPr lang="en-GB" sz="1250" baseline="0" dirty="0" smtClean="0"/>
                        <a:t>.</a:t>
                      </a:r>
                      <a:endParaRPr lang="en-GB" sz="1250" dirty="0"/>
                    </a:p>
                  </a:txBody>
                  <a:tcPr/>
                </a:tc>
                <a:tc>
                  <a:txBody>
                    <a:bodyPr/>
                    <a:lstStyle/>
                    <a:p>
                      <a:r>
                        <a:rPr lang="en-GB" sz="1250" dirty="0" smtClean="0"/>
                        <a:t>act</a:t>
                      </a:r>
                      <a:endParaRPr lang="en-GB" sz="1250"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Contents</a:t>
            </a:r>
            <a:endParaRPr lang="en-GB" dirty="0"/>
          </a:p>
        </p:txBody>
      </p:sp>
      <p:sp>
        <p:nvSpPr>
          <p:cNvPr id="3" name="Content Placeholder 2"/>
          <p:cNvSpPr>
            <a:spLocks noGrp="1"/>
          </p:cNvSpPr>
          <p:nvPr>
            <p:ph idx="1"/>
          </p:nvPr>
        </p:nvSpPr>
        <p:spPr/>
        <p:txBody>
          <a:bodyPr>
            <a:normAutofit fontScale="92500" lnSpcReduction="20000"/>
          </a:bodyPr>
          <a:lstStyle/>
          <a:p>
            <a:pPr lvl="1">
              <a:buFont typeface="+mj-lt"/>
              <a:buAutoNum type="arabicPeriod"/>
            </a:pPr>
            <a:r>
              <a:rPr lang="en-GB" dirty="0" smtClean="0"/>
              <a:t>MBSE – Connecting the Dots</a:t>
            </a:r>
          </a:p>
          <a:p>
            <a:pPr lvl="1">
              <a:buFont typeface="+mj-lt"/>
              <a:buAutoNum type="arabicPeriod"/>
            </a:pPr>
            <a:r>
              <a:rPr lang="en-GB" dirty="0" smtClean="0"/>
              <a:t>MBSE Support Capabilities Needed</a:t>
            </a:r>
          </a:p>
          <a:p>
            <a:pPr lvl="1">
              <a:buFont typeface="+mj-lt"/>
              <a:buAutoNum type="arabicPeriod"/>
            </a:pPr>
            <a:r>
              <a:rPr lang="en-GB" dirty="0" smtClean="0"/>
              <a:t>MBSE – Systems Engineering Process</a:t>
            </a:r>
          </a:p>
          <a:p>
            <a:pPr lvl="1">
              <a:buFont typeface="+mj-lt"/>
              <a:buAutoNum type="arabicPeriod"/>
            </a:pPr>
            <a:r>
              <a:rPr lang="en-GB" dirty="0" smtClean="0"/>
              <a:t>MBSE – Information Modelling Language</a:t>
            </a:r>
          </a:p>
          <a:p>
            <a:pPr lvl="1">
              <a:buFont typeface="+mj-lt"/>
              <a:buAutoNum type="arabicPeriod"/>
            </a:pPr>
            <a:r>
              <a:rPr lang="en-GB" dirty="0" smtClean="0"/>
              <a:t>MBSE – Information Model Repository</a:t>
            </a:r>
          </a:p>
          <a:p>
            <a:pPr lvl="1">
              <a:buFont typeface="+mj-lt"/>
              <a:buAutoNum type="arabicPeriod"/>
            </a:pPr>
            <a:r>
              <a:rPr lang="en-GB" dirty="0" smtClean="0"/>
              <a:t>MBSE – Automated Tools</a:t>
            </a:r>
          </a:p>
          <a:p>
            <a:pPr lvl="1">
              <a:buFont typeface="+mj-lt"/>
              <a:buAutoNum type="arabicPeriod"/>
            </a:pPr>
            <a:r>
              <a:rPr lang="en-GB" dirty="0" err="1" smtClean="0"/>
              <a:t>SysML</a:t>
            </a:r>
            <a:r>
              <a:rPr lang="en-GB" dirty="0" smtClean="0"/>
              <a:t> Stereotype Elements</a:t>
            </a:r>
          </a:p>
          <a:p>
            <a:pPr lvl="1">
              <a:buFont typeface="+mj-lt"/>
              <a:buAutoNum type="arabicPeriod"/>
            </a:pPr>
            <a:r>
              <a:rPr lang="en-GB" dirty="0" smtClean="0"/>
              <a:t>Stage 1 – Define Concept of Operations</a:t>
            </a:r>
          </a:p>
          <a:p>
            <a:pPr lvl="1">
              <a:buFont typeface="+mj-lt"/>
              <a:buAutoNum type="arabicPeriod"/>
            </a:pPr>
            <a:r>
              <a:rPr lang="en-GB" dirty="0" smtClean="0"/>
              <a:t>Stage 2 – Define System Element Operational Context</a:t>
            </a:r>
          </a:p>
          <a:p>
            <a:pPr lvl="1">
              <a:buFont typeface="+mj-lt"/>
              <a:buAutoNum type="arabicPeriod"/>
            </a:pPr>
            <a:r>
              <a:rPr lang="en-GB" dirty="0" smtClean="0"/>
              <a:t>Stage 3 – Define System Element Characteristics and Components</a:t>
            </a:r>
          </a:p>
          <a:p>
            <a:pPr lvl="1">
              <a:buFont typeface="+mj-lt"/>
              <a:buAutoNum type="arabicPeriod"/>
            </a:pPr>
            <a:r>
              <a:rPr lang="en-GB" dirty="0" smtClean="0"/>
              <a:t>Stage 4 – Define System Element Behaviour</a:t>
            </a:r>
          </a:p>
          <a:p>
            <a:pPr lvl="1">
              <a:buFont typeface="+mj-lt"/>
              <a:buAutoNum type="arabicPeriod"/>
            </a:pPr>
            <a:r>
              <a:rPr lang="en-GB" dirty="0" smtClean="0"/>
              <a:t>Stage 5 – Define System Element Interfaces</a:t>
            </a:r>
          </a:p>
          <a:p>
            <a:pPr lvl="1">
              <a:buFont typeface="+mj-lt"/>
              <a:buAutoNum type="arabicPeriod"/>
            </a:pPr>
            <a:r>
              <a:rPr lang="en-GB" dirty="0" smtClean="0"/>
              <a:t>Stage 6 – Develop System Requirements with Verification Objectives</a:t>
            </a:r>
          </a:p>
          <a:p>
            <a:pPr lvl="1">
              <a:buFont typeface="+mj-lt"/>
              <a:buAutoNum type="arabicPeriod"/>
            </a:pPr>
            <a:r>
              <a:rPr lang="en-GB" dirty="0" smtClean="0"/>
              <a:t>Stage 7 – Generation Documentation for Current System Element</a:t>
            </a:r>
          </a:p>
          <a:p>
            <a:pPr lvl="1">
              <a:buFont typeface="+mj-lt"/>
              <a:buAutoNum type="arabicPeriod"/>
            </a:pPr>
            <a:r>
              <a:rPr lang="en-GB" dirty="0" smtClean="0"/>
              <a:t>Stage 8 – </a:t>
            </a:r>
            <a:r>
              <a:rPr lang="en-GB" smtClean="0"/>
              <a:t>Support System V&amp;V and Changes</a:t>
            </a:r>
            <a:endParaRPr lang="en-GB" dirty="0" smtClean="0"/>
          </a:p>
          <a:p>
            <a:pPr lvl="1">
              <a:buFont typeface="+mj-lt"/>
              <a:buAutoNum type="arabicPeriod"/>
            </a:pPr>
            <a:r>
              <a:rPr lang="en-GB" dirty="0" smtClean="0"/>
              <a:t>Summary</a:t>
            </a:r>
          </a:p>
          <a:p>
            <a:pPr lvl="1">
              <a:buFont typeface="+mj-lt"/>
              <a:buAutoNum type="arabicPeriod"/>
            </a:pPr>
            <a:endParaRPr lang="en-GB" dirty="0"/>
          </a:p>
        </p:txBody>
      </p:sp>
    </p:spTree>
    <p:extLst>
      <p:ext uri="{BB962C8B-B14F-4D97-AF65-F5344CB8AC3E}">
        <p14:creationId xmlns="" xmlns:p14="http://schemas.microsoft.com/office/powerpoint/2010/main" val="25197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43000"/>
            <a:ext cx="8229600" cy="4983163"/>
          </a:xfrm>
          <a:prstGeom prst="rect">
            <a:avLst/>
          </a:prstGeom>
        </p:spPr>
        <p:txBody>
          <a:bodyPr/>
          <a:lstStyle/>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lang="en-GB" dirty="0" smtClean="0"/>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lang="en-GB" dirty="0" smtClean="0"/>
          </a:p>
          <a:p>
            <a:pPr marL="0" marR="0" lvl="0" indent="0"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r>
              <a:rPr kumimoji="0" lang="en-GB" sz="2800" b="1" i="0" u="none" strike="noStrike" kern="1200" cap="none" spc="0" normalizeH="0" baseline="0" noProof="0" dirty="0" smtClean="0">
                <a:ln>
                  <a:noFill/>
                </a:ln>
                <a:solidFill>
                  <a:schemeClr val="tx1"/>
                </a:solidFill>
                <a:effectLst/>
                <a:uLnTx/>
                <a:uFillTx/>
                <a:latin typeface="+mn-lt"/>
                <a:ea typeface="+mn-ea"/>
                <a:cs typeface="+mn-cs"/>
              </a:rPr>
              <a:t>Overview of a MBSE Process</a:t>
            </a:r>
            <a:r>
              <a:rPr kumimoji="0" lang="en-GB" sz="2800" b="1" i="0" u="none" strike="noStrike" kern="1200" cap="none" spc="0" normalizeH="0" noProof="0" dirty="0" smtClean="0">
                <a:ln>
                  <a:noFill/>
                </a:ln>
                <a:solidFill>
                  <a:schemeClr val="tx1"/>
                </a:solidFill>
                <a:effectLst/>
                <a:uLnTx/>
                <a:uFillTx/>
                <a:latin typeface="+mn-lt"/>
                <a:ea typeface="+mn-ea"/>
                <a:cs typeface="+mn-cs"/>
              </a:rPr>
              <a:t> Using </a:t>
            </a:r>
            <a:r>
              <a:rPr kumimoji="0" lang="en-GB" sz="2800" b="1" i="0" u="none" strike="noStrike" kern="1200" cap="none" spc="0" normalizeH="0" noProof="0" dirty="0" err="1" smtClean="0">
                <a:ln>
                  <a:noFill/>
                </a:ln>
                <a:solidFill>
                  <a:schemeClr val="tx1"/>
                </a:solidFill>
                <a:effectLst/>
                <a:uLnTx/>
                <a:uFillTx/>
                <a:latin typeface="+mn-lt"/>
                <a:ea typeface="+mn-ea"/>
                <a:cs typeface="+mn-cs"/>
              </a:rPr>
              <a:t>SysML</a:t>
            </a:r>
            <a:r>
              <a:rPr kumimoji="0" lang="en-GB" sz="2800" b="1" i="0" u="none" strike="noStrike" kern="1200" cap="none" spc="0" normalizeH="0" baseline="0" noProof="0" dirty="0" smtClean="0">
                <a:ln>
                  <a:noFill/>
                </a:ln>
                <a:solidFill>
                  <a:schemeClr val="tx1"/>
                </a:solidFill>
                <a:effectLst/>
                <a:uLnTx/>
                <a:uFillTx/>
                <a:latin typeface="+mn-lt"/>
                <a:ea typeface="+mn-ea"/>
                <a:cs typeface="+mn-cs"/>
              </a:rPr>
              <a:t/>
            </a:r>
            <a:br>
              <a:rPr kumimoji="0" lang="en-GB" sz="2800" b="1" i="0" u="none" strike="noStrike" kern="1200" cap="none" spc="0" normalizeH="0" baseline="0" noProof="0" dirty="0" smtClean="0">
                <a:ln>
                  <a:noFill/>
                </a:ln>
                <a:solidFill>
                  <a:schemeClr val="tx1"/>
                </a:solidFill>
                <a:effectLst/>
                <a:uLnTx/>
                <a:uFillTx/>
                <a:latin typeface="+mn-lt"/>
                <a:ea typeface="+mn-ea"/>
                <a:cs typeface="+mn-cs"/>
              </a:rPr>
            </a:br>
            <a:r>
              <a:rPr kumimoji="0" lang="en-GB" sz="2000" b="1" i="0" u="none" strike="noStrike" kern="1200" cap="none" spc="0" normalizeH="0" baseline="0" noProof="0" dirty="0" smtClean="0">
                <a:ln>
                  <a:noFill/>
                </a:ln>
                <a:solidFill>
                  <a:schemeClr val="tx1"/>
                </a:solidFill>
                <a:effectLst/>
                <a:uLnTx/>
                <a:uFillTx/>
                <a:latin typeface="+mn-lt"/>
                <a:ea typeface="+mn-ea"/>
                <a:cs typeface="+mn-cs"/>
              </a:rPr>
              <a:t>This process was used successfully on a customer </a:t>
            </a:r>
            <a:r>
              <a:rPr kumimoji="0" lang="en-GB" sz="2000" b="1" i="0" u="none" strike="noStrike" kern="1200" cap="none" spc="0" normalizeH="0" noProof="0" dirty="0" smtClean="0">
                <a:ln>
                  <a:noFill/>
                </a:ln>
                <a:solidFill>
                  <a:schemeClr val="tx1"/>
                </a:solidFill>
                <a:effectLst/>
                <a:uLnTx/>
                <a:uFillTx/>
                <a:latin typeface="+mn-lt"/>
                <a:ea typeface="+mn-ea"/>
                <a:cs typeface="+mn-cs"/>
              </a:rPr>
              <a:t>project using Cradle.</a:t>
            </a:r>
            <a:endParaRPr kumimoji="0" lang="en-GB" sz="20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 1 – Define Concept of Operations	8</a:t>
            </a:r>
            <a:endParaRPr lang="en-GB" dirty="0"/>
          </a:p>
        </p:txBody>
      </p:sp>
      <p:sp>
        <p:nvSpPr>
          <p:cNvPr id="3" name="Content Placeholder 2"/>
          <p:cNvSpPr>
            <a:spLocks noGrp="1"/>
          </p:cNvSpPr>
          <p:nvPr>
            <p:ph idx="1"/>
          </p:nvPr>
        </p:nvSpPr>
        <p:spPr/>
        <p:txBody>
          <a:bodyPr/>
          <a:lstStyle/>
          <a:p>
            <a:r>
              <a:rPr lang="en-GB" dirty="0" smtClean="0"/>
              <a:t>Define concept of operations using use cases and operational scenarios and define stakeholder REQs</a:t>
            </a:r>
            <a:endParaRPr lang="en-GB" dirty="0"/>
          </a:p>
        </p:txBody>
      </p:sp>
      <p:pic>
        <p:nvPicPr>
          <p:cNvPr id="26626" name="Picture 2"/>
          <p:cNvPicPr>
            <a:picLocks noChangeAspect="1" noChangeArrowheads="1"/>
          </p:cNvPicPr>
          <p:nvPr/>
        </p:nvPicPr>
        <p:blipFill>
          <a:blip r:embed="rId2" cstate="print"/>
          <a:srcRect/>
          <a:stretch>
            <a:fillRect/>
          </a:stretch>
        </p:blipFill>
        <p:spPr bwMode="auto">
          <a:xfrm>
            <a:off x="495300" y="2103547"/>
            <a:ext cx="8153400" cy="2596371"/>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 1 – Define Concept of Operations: 2</a:t>
            </a:r>
            <a:endParaRPr lang="en-GB" dirty="0"/>
          </a:p>
        </p:txBody>
      </p:sp>
      <p:sp>
        <p:nvSpPr>
          <p:cNvPr id="3" name="Content Placeholder 2"/>
          <p:cNvSpPr>
            <a:spLocks noGrp="1"/>
          </p:cNvSpPr>
          <p:nvPr>
            <p:ph idx="1"/>
          </p:nvPr>
        </p:nvSpPr>
        <p:spPr/>
        <p:txBody>
          <a:bodyPr/>
          <a:lstStyle/>
          <a:p>
            <a:r>
              <a:rPr lang="en-GB" dirty="0" smtClean="0"/>
              <a:t>Define concept of operations using use cases and operational scenarios and define stakeholder REQs.</a:t>
            </a:r>
          </a:p>
          <a:p>
            <a:r>
              <a:rPr lang="en-GB" dirty="0" smtClean="0"/>
              <a:t>The tasks in this stage are performed at project start-up to define the project scope, collect stakeholder needs and goals, prepare a concept of operations (</a:t>
            </a:r>
            <a:r>
              <a:rPr lang="en-GB" dirty="0" err="1" smtClean="0"/>
              <a:t>ConOps</a:t>
            </a:r>
            <a:r>
              <a:rPr lang="en-GB" dirty="0" smtClean="0"/>
              <a:t>), and then develop the set of stakeholder/user requirements and publish stakeholder requirements document.</a:t>
            </a:r>
            <a:endParaRPr lang="en-GB" dirty="0"/>
          </a:p>
        </p:txBody>
      </p:sp>
      <p:pic>
        <p:nvPicPr>
          <p:cNvPr id="27650" name="Picture 2"/>
          <p:cNvPicPr>
            <a:picLocks noChangeAspect="1" noChangeArrowheads="1"/>
          </p:cNvPicPr>
          <p:nvPr/>
        </p:nvPicPr>
        <p:blipFill>
          <a:blip r:embed="rId2" cstate="print"/>
          <a:srcRect/>
          <a:stretch>
            <a:fillRect/>
          </a:stretch>
        </p:blipFill>
        <p:spPr bwMode="auto">
          <a:xfrm>
            <a:off x="1066800" y="2997152"/>
            <a:ext cx="7010400" cy="318278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SysML</a:t>
            </a:r>
            <a:r>
              <a:rPr lang="en-GB" dirty="0" smtClean="0"/>
              <a:t> Use Case Diagram (</a:t>
            </a:r>
            <a:r>
              <a:rPr lang="en-GB" dirty="0" err="1" smtClean="0"/>
              <a:t>uc</a:t>
            </a:r>
            <a:r>
              <a:rPr lang="en-GB" dirty="0" smtClean="0"/>
              <a:t>)	8.1</a:t>
            </a:r>
            <a:endParaRPr lang="en-GB" dirty="0"/>
          </a:p>
        </p:txBody>
      </p:sp>
      <p:sp>
        <p:nvSpPr>
          <p:cNvPr id="3" name="Content Placeholder 2"/>
          <p:cNvSpPr>
            <a:spLocks noGrp="1"/>
          </p:cNvSpPr>
          <p:nvPr>
            <p:ph idx="1"/>
          </p:nvPr>
        </p:nvSpPr>
        <p:spPr/>
        <p:txBody>
          <a:bodyPr/>
          <a:lstStyle/>
          <a:p>
            <a:r>
              <a:rPr lang="en-GB" dirty="0" smtClean="0"/>
              <a:t>A Use Case Diagram displays a set of use cases (the missions/goals/features/capabilities for the subject system) as well as the actors/stakeholders that invoke and participate in those use cases. Should be from users point of view not system developer. A use case is described by a set of operational scenarios (see next slide).</a:t>
            </a:r>
            <a:endParaRPr lang="en-GB" dirty="0"/>
          </a:p>
        </p:txBody>
      </p:sp>
      <p:pic>
        <p:nvPicPr>
          <p:cNvPr id="28674" name="Picture 2"/>
          <p:cNvPicPr>
            <a:picLocks noChangeAspect="1" noChangeArrowheads="1"/>
          </p:cNvPicPr>
          <p:nvPr/>
        </p:nvPicPr>
        <p:blipFill>
          <a:blip r:embed="rId2" cstate="print"/>
          <a:srcRect/>
          <a:stretch>
            <a:fillRect/>
          </a:stretch>
        </p:blipFill>
        <p:spPr bwMode="auto">
          <a:xfrm>
            <a:off x="2057400" y="2362200"/>
            <a:ext cx="4419600" cy="2387600"/>
          </a:xfrm>
          <a:prstGeom prst="rect">
            <a:avLst/>
          </a:prstGeom>
          <a:noFill/>
          <a:ln w="9525">
            <a:noFill/>
            <a:miter lim="800000"/>
            <a:headEnd/>
            <a:tailEnd/>
          </a:ln>
        </p:spPr>
      </p:pic>
      <p:sp>
        <p:nvSpPr>
          <p:cNvPr id="5" name="TextBox 4"/>
          <p:cNvSpPr txBox="1"/>
          <p:nvPr/>
        </p:nvSpPr>
        <p:spPr>
          <a:xfrm>
            <a:off x="457200" y="4876800"/>
            <a:ext cx="2667000" cy="1384995"/>
          </a:xfrm>
          <a:prstGeom prst="rect">
            <a:avLst/>
          </a:prstGeom>
          <a:noFill/>
        </p:spPr>
        <p:txBody>
          <a:bodyPr wrap="square" rtlCol="0">
            <a:spAutoFit/>
          </a:bodyPr>
          <a:lstStyle/>
          <a:p>
            <a:pPr>
              <a:buFont typeface="Arial" pitchFamily="34" charset="0"/>
              <a:buChar char="•"/>
            </a:pPr>
            <a:r>
              <a:rPr lang="en-GB" sz="1400" dirty="0" smtClean="0"/>
              <a:t>Stick figure: Actor/stakeholder</a:t>
            </a:r>
          </a:p>
          <a:p>
            <a:pPr>
              <a:buFont typeface="Arial" pitchFamily="34" charset="0"/>
              <a:buChar char="•"/>
            </a:pPr>
            <a:r>
              <a:rPr lang="en-GB" sz="1400" dirty="0" smtClean="0"/>
              <a:t>Hollow triangle: Specialised configuration/variant on other end of path</a:t>
            </a:r>
          </a:p>
          <a:p>
            <a:pPr>
              <a:buFont typeface="Arial" pitchFamily="34" charset="0"/>
              <a:buChar char="•"/>
            </a:pPr>
            <a:r>
              <a:rPr lang="en-GB" sz="1400" dirty="0" smtClean="0"/>
              <a:t>Rectangle: Subject system under development</a:t>
            </a:r>
            <a:endParaRPr lang="en-GB" sz="1400" dirty="0"/>
          </a:p>
        </p:txBody>
      </p:sp>
      <p:sp>
        <p:nvSpPr>
          <p:cNvPr id="6" name="TextBox 5"/>
          <p:cNvSpPr txBox="1"/>
          <p:nvPr/>
        </p:nvSpPr>
        <p:spPr>
          <a:xfrm>
            <a:off x="3124200" y="4881976"/>
            <a:ext cx="3124200" cy="1384995"/>
          </a:xfrm>
          <a:prstGeom prst="rect">
            <a:avLst/>
          </a:prstGeom>
          <a:noFill/>
        </p:spPr>
        <p:txBody>
          <a:bodyPr wrap="square" rtlCol="0">
            <a:spAutoFit/>
          </a:bodyPr>
          <a:lstStyle/>
          <a:p>
            <a:pPr>
              <a:buFont typeface="Arial" pitchFamily="34" charset="0"/>
              <a:buChar char="•"/>
            </a:pPr>
            <a:r>
              <a:rPr lang="en-GB" sz="1400" dirty="0" smtClean="0"/>
              <a:t>Oval: Use case that specifies a mission or goal</a:t>
            </a:r>
          </a:p>
          <a:p>
            <a:pPr>
              <a:buFont typeface="Arial" pitchFamily="34" charset="0"/>
              <a:buChar char="•"/>
            </a:pPr>
            <a:r>
              <a:rPr lang="en-GB" sz="1400" dirty="0" smtClean="0"/>
              <a:t>Solid line with out adornments: Association between actor and use case</a:t>
            </a:r>
          </a:p>
          <a:p>
            <a:pPr>
              <a:buFont typeface="Arial" pitchFamily="34" charset="0"/>
              <a:buChar char="•"/>
            </a:pPr>
            <a:r>
              <a:rPr lang="en-GB" sz="1400" dirty="0" smtClean="0"/>
              <a:t>Dashed extend arrow: Extends functionality of a use case</a:t>
            </a:r>
            <a:endParaRPr lang="en-GB" sz="1400" dirty="0"/>
          </a:p>
        </p:txBody>
      </p:sp>
      <p:sp>
        <p:nvSpPr>
          <p:cNvPr id="7" name="TextBox 6"/>
          <p:cNvSpPr txBox="1"/>
          <p:nvPr/>
        </p:nvSpPr>
        <p:spPr>
          <a:xfrm>
            <a:off x="6248400" y="4876800"/>
            <a:ext cx="2438400" cy="1384995"/>
          </a:xfrm>
          <a:prstGeom prst="rect">
            <a:avLst/>
          </a:prstGeom>
          <a:noFill/>
        </p:spPr>
        <p:txBody>
          <a:bodyPr wrap="square" rtlCol="0">
            <a:spAutoFit/>
          </a:bodyPr>
          <a:lstStyle/>
          <a:p>
            <a:pPr>
              <a:buFont typeface="Arial" pitchFamily="34" charset="0"/>
              <a:buChar char="•"/>
            </a:pPr>
            <a:r>
              <a:rPr lang="en-GB" sz="1400" dirty="0" smtClean="0"/>
              <a:t>Dashed include arrow: Includes functionality of another use case</a:t>
            </a:r>
          </a:p>
          <a:p>
            <a:pPr>
              <a:buFont typeface="Arial" pitchFamily="34" charset="0"/>
              <a:buChar char="•"/>
            </a:pPr>
            <a:r>
              <a:rPr lang="en-GB" sz="1400" dirty="0" smtClean="0"/>
              <a:t>Oval scenario compartment: Operational scenarios that describe use case</a:t>
            </a:r>
            <a:endParaRPr lang="en-GB"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SysML</a:t>
            </a:r>
            <a:r>
              <a:rPr lang="en-GB" dirty="0" smtClean="0"/>
              <a:t> Stereotypes on Sample UC Diagram	8.1.1</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1019175" y="1219200"/>
            <a:ext cx="7105650" cy="46863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Operational Scenario using Activity Diagram	8.2</a:t>
            </a:r>
            <a:endParaRPr lang="en-GB" dirty="0"/>
          </a:p>
        </p:txBody>
      </p:sp>
      <p:sp>
        <p:nvSpPr>
          <p:cNvPr id="3" name="Content Placeholder 2"/>
          <p:cNvSpPr>
            <a:spLocks noGrp="1"/>
          </p:cNvSpPr>
          <p:nvPr>
            <p:ph idx="1"/>
          </p:nvPr>
        </p:nvSpPr>
        <p:spPr/>
        <p:txBody>
          <a:bodyPr/>
          <a:lstStyle/>
          <a:p>
            <a:r>
              <a:rPr lang="en-GB" dirty="0" smtClean="0"/>
              <a:t>To understand a use case we tell stories. These stories cover how to successfully achieve the goal/mission/feature/capability, and how to handle any faults/problems that may occur. The details of the stories are captured in </a:t>
            </a:r>
            <a:r>
              <a:rPr lang="en-GB" dirty="0" err="1" smtClean="0"/>
              <a:t>SysML</a:t>
            </a:r>
            <a:r>
              <a:rPr lang="en-GB" dirty="0" smtClean="0"/>
              <a:t> Activity Diagrams (acts). These diagrams used in this context are referred to as operational scenarios as primary component of the Concept of Operations document.</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685800" y="2667000"/>
            <a:ext cx="4852987" cy="2295249"/>
          </a:xfrm>
          <a:prstGeom prst="rect">
            <a:avLst/>
          </a:prstGeom>
          <a:noFill/>
          <a:ln w="9525">
            <a:noFill/>
            <a:miter lim="800000"/>
            <a:headEnd/>
            <a:tailEnd/>
          </a:ln>
        </p:spPr>
      </p:pic>
      <p:sp>
        <p:nvSpPr>
          <p:cNvPr id="5" name="TextBox 4"/>
          <p:cNvSpPr txBox="1"/>
          <p:nvPr/>
        </p:nvSpPr>
        <p:spPr>
          <a:xfrm>
            <a:off x="914400" y="4800600"/>
            <a:ext cx="2667000" cy="1384995"/>
          </a:xfrm>
          <a:prstGeom prst="rect">
            <a:avLst/>
          </a:prstGeom>
          <a:noFill/>
        </p:spPr>
        <p:txBody>
          <a:bodyPr wrap="square" rtlCol="0">
            <a:spAutoFit/>
          </a:bodyPr>
          <a:lstStyle/>
          <a:p>
            <a:pPr>
              <a:buFont typeface="Arial" pitchFamily="34" charset="0"/>
              <a:buChar char="•"/>
            </a:pPr>
            <a:r>
              <a:rPr lang="en-GB" sz="1400" dirty="0" smtClean="0"/>
              <a:t>Rounded corner rectangle: Action/function</a:t>
            </a:r>
          </a:p>
          <a:p>
            <a:pPr>
              <a:buFont typeface="Arial" pitchFamily="34" charset="0"/>
              <a:buChar char="•"/>
            </a:pPr>
            <a:r>
              <a:rPr lang="en-GB" sz="1400" dirty="0" smtClean="0"/>
              <a:t>Rectangle: Activity parameter I/O</a:t>
            </a:r>
          </a:p>
          <a:p>
            <a:pPr>
              <a:buFont typeface="Arial" pitchFamily="34" charset="0"/>
              <a:buChar char="•"/>
            </a:pPr>
            <a:r>
              <a:rPr lang="en-GB" sz="1400" dirty="0" smtClean="0"/>
              <a:t>Small square on outside edge of action: Pin representing flow object</a:t>
            </a:r>
            <a:endParaRPr lang="en-GB" sz="1400" dirty="0"/>
          </a:p>
        </p:txBody>
      </p:sp>
      <p:sp>
        <p:nvSpPr>
          <p:cNvPr id="6" name="TextBox 5"/>
          <p:cNvSpPr txBox="1"/>
          <p:nvPr/>
        </p:nvSpPr>
        <p:spPr>
          <a:xfrm>
            <a:off x="5029200" y="4876800"/>
            <a:ext cx="3124200" cy="1384995"/>
          </a:xfrm>
          <a:prstGeom prst="rect">
            <a:avLst/>
          </a:prstGeom>
          <a:noFill/>
        </p:spPr>
        <p:txBody>
          <a:bodyPr wrap="square" rtlCol="0">
            <a:spAutoFit/>
          </a:bodyPr>
          <a:lstStyle/>
          <a:p>
            <a:pPr>
              <a:buFont typeface="Arial" pitchFamily="34" charset="0"/>
              <a:buChar char="•"/>
            </a:pPr>
            <a:r>
              <a:rPr lang="en-GB" sz="1400" dirty="0" smtClean="0"/>
              <a:t>Solid black bar: Fork indicates parallel processing</a:t>
            </a:r>
          </a:p>
          <a:p>
            <a:pPr>
              <a:buFont typeface="Arial" pitchFamily="34" charset="0"/>
              <a:buChar char="•"/>
            </a:pPr>
            <a:r>
              <a:rPr lang="en-GB" sz="1400" dirty="0" smtClean="0"/>
              <a:t>Dashed arrow: Control flow</a:t>
            </a:r>
          </a:p>
          <a:p>
            <a:pPr>
              <a:buFont typeface="Arial" pitchFamily="34" charset="0"/>
              <a:buChar char="•"/>
            </a:pPr>
            <a:r>
              <a:rPr lang="en-GB" sz="1400" dirty="0" smtClean="0"/>
              <a:t>Solid arrow: Object flow</a:t>
            </a:r>
          </a:p>
          <a:p>
            <a:pPr>
              <a:buFont typeface="Arial" pitchFamily="34" charset="0"/>
              <a:buChar char="•"/>
            </a:pPr>
            <a:r>
              <a:rPr lang="en-GB" sz="1400" dirty="0" smtClean="0"/>
              <a:t>Rectangle with triangle on left side: Accept Signal/Change Action</a:t>
            </a:r>
            <a:endParaRPr lang="en-GB" sz="1400" dirty="0"/>
          </a:p>
        </p:txBody>
      </p:sp>
      <p:sp>
        <p:nvSpPr>
          <p:cNvPr id="7" name="TextBox 6"/>
          <p:cNvSpPr txBox="1"/>
          <p:nvPr/>
        </p:nvSpPr>
        <p:spPr>
          <a:xfrm>
            <a:off x="6172200" y="2667000"/>
            <a:ext cx="2438400" cy="1815882"/>
          </a:xfrm>
          <a:prstGeom prst="rect">
            <a:avLst/>
          </a:prstGeom>
          <a:noFill/>
        </p:spPr>
        <p:txBody>
          <a:bodyPr wrap="square" rtlCol="0">
            <a:spAutoFit/>
          </a:bodyPr>
          <a:lstStyle/>
          <a:p>
            <a:pPr>
              <a:buFont typeface="Arial" pitchFamily="34" charset="0"/>
              <a:buChar char="•"/>
            </a:pPr>
            <a:r>
              <a:rPr lang="en-GB" sz="1400" dirty="0" smtClean="0"/>
              <a:t>Diamond: Decision node and merge node</a:t>
            </a:r>
          </a:p>
          <a:p>
            <a:pPr>
              <a:buFont typeface="Arial" pitchFamily="34" charset="0"/>
              <a:buChar char="•"/>
            </a:pPr>
            <a:r>
              <a:rPr lang="en-GB" sz="1400" dirty="0" smtClean="0"/>
              <a:t>Bulls eye circle: Active final node</a:t>
            </a:r>
          </a:p>
          <a:p>
            <a:pPr>
              <a:buFont typeface="Arial" pitchFamily="34" charset="0"/>
              <a:buChar char="•"/>
            </a:pPr>
            <a:r>
              <a:rPr lang="en-GB" sz="1400" dirty="0" err="1" smtClean="0"/>
              <a:t>Swimlanes</a:t>
            </a:r>
            <a:r>
              <a:rPr lang="en-GB" sz="1400" dirty="0" smtClean="0"/>
              <a:t>: Performer (system element)</a:t>
            </a:r>
          </a:p>
          <a:p>
            <a:pPr>
              <a:buFont typeface="Arial" pitchFamily="34" charset="0"/>
              <a:buChar char="•"/>
            </a:pPr>
            <a:r>
              <a:rPr lang="en-GB" sz="1400" dirty="0" smtClean="0"/>
              <a:t>Solid black circle: Initial node of the activity</a:t>
            </a:r>
            <a:endParaRPr lang="en-GB"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Stereotypes used on Sample act	8.2.1</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641845" y="1447800"/>
            <a:ext cx="7860310" cy="44100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Stakeholder Needs and Requirements	8.3</a:t>
            </a:r>
            <a:endParaRPr lang="en-GB" dirty="0"/>
          </a:p>
        </p:txBody>
      </p:sp>
      <p:sp>
        <p:nvSpPr>
          <p:cNvPr id="3" name="Content Placeholder 2"/>
          <p:cNvSpPr>
            <a:spLocks noGrp="1"/>
          </p:cNvSpPr>
          <p:nvPr>
            <p:ph idx="1"/>
          </p:nvPr>
        </p:nvSpPr>
        <p:spPr/>
        <p:txBody>
          <a:bodyPr/>
          <a:lstStyle/>
          <a:p>
            <a:r>
              <a:rPr lang="en-GB" dirty="0" smtClean="0"/>
              <a:t>The following example shows two requirement traceability tables. The first contains traceability between stakeholder needs and the derived stakeholder requirements. The second table shows derived stakeholder REQs (black box requirements) with traceability to the use cases.</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457200" y="2286000"/>
            <a:ext cx="7305675" cy="1916802"/>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57200" y="4329346"/>
            <a:ext cx="6427429" cy="1852612"/>
          </a:xfrm>
          <a:prstGeom prst="rect">
            <a:avLst/>
          </a:prstGeom>
          <a:noFill/>
          <a:ln w="9525">
            <a:noFill/>
            <a:miter lim="800000"/>
            <a:headEnd/>
            <a:tailEnd/>
          </a:ln>
        </p:spPr>
      </p:pic>
      <p:sp>
        <p:nvSpPr>
          <p:cNvPr id="6" name="TextBox 5"/>
          <p:cNvSpPr txBox="1"/>
          <p:nvPr/>
        </p:nvSpPr>
        <p:spPr>
          <a:xfrm>
            <a:off x="6934200" y="4800600"/>
            <a:ext cx="2057400" cy="523220"/>
          </a:xfrm>
          <a:prstGeom prst="rect">
            <a:avLst/>
          </a:prstGeom>
          <a:noFill/>
        </p:spPr>
        <p:txBody>
          <a:bodyPr wrap="square" rtlCol="0">
            <a:spAutoFit/>
          </a:bodyPr>
          <a:lstStyle/>
          <a:p>
            <a:pPr>
              <a:buFont typeface="Arial" pitchFamily="34" charset="0"/>
              <a:buChar char="•"/>
            </a:pPr>
            <a:r>
              <a:rPr lang="en-GB" sz="1400" dirty="0" err="1" smtClean="0"/>
              <a:t>StK_Need</a:t>
            </a:r>
            <a:r>
              <a:rPr lang="en-GB" sz="1400" dirty="0" smtClean="0"/>
              <a:t>: Stakeholder need statement</a:t>
            </a:r>
            <a:endParaRPr lang="en-GB" sz="1400" dirty="0"/>
          </a:p>
        </p:txBody>
      </p:sp>
      <p:sp>
        <p:nvSpPr>
          <p:cNvPr id="7" name="TextBox 6"/>
          <p:cNvSpPr txBox="1"/>
          <p:nvPr/>
        </p:nvSpPr>
        <p:spPr>
          <a:xfrm>
            <a:off x="6934200" y="5562600"/>
            <a:ext cx="2057400" cy="523220"/>
          </a:xfrm>
          <a:prstGeom prst="rect">
            <a:avLst/>
          </a:prstGeom>
          <a:noFill/>
        </p:spPr>
        <p:txBody>
          <a:bodyPr wrap="square" rtlCol="0">
            <a:spAutoFit/>
          </a:bodyPr>
          <a:lstStyle/>
          <a:p>
            <a:pPr>
              <a:buFont typeface="Arial" pitchFamily="34" charset="0"/>
              <a:buChar char="•"/>
            </a:pPr>
            <a:r>
              <a:rPr lang="en-GB" sz="1400" dirty="0" err="1" smtClean="0"/>
              <a:t>StK_REQ</a:t>
            </a:r>
            <a:r>
              <a:rPr lang="en-GB" sz="1400" dirty="0" smtClean="0"/>
              <a:t>: Stakeholder requirement statement</a:t>
            </a:r>
            <a:endParaRPr lang="en-GB"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Stage 2 – Define System Element Operational Context	9</a:t>
            </a:r>
            <a:endParaRPr lang="en-GB" sz="2800" dirty="0"/>
          </a:p>
        </p:txBody>
      </p:sp>
      <p:pic>
        <p:nvPicPr>
          <p:cNvPr id="1028" name="Picture 4"/>
          <p:cNvPicPr>
            <a:picLocks noChangeAspect="1" noChangeArrowheads="1"/>
          </p:cNvPicPr>
          <p:nvPr/>
        </p:nvPicPr>
        <p:blipFill>
          <a:blip r:embed="rId2" cstate="print"/>
          <a:srcRect/>
          <a:stretch>
            <a:fillRect/>
          </a:stretch>
        </p:blipFill>
        <p:spPr bwMode="auto">
          <a:xfrm>
            <a:off x="457200" y="2362200"/>
            <a:ext cx="8229600" cy="260938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Stage 2 – Define System Element Operational Context: 2</a:t>
            </a:r>
            <a:endParaRPr lang="en-GB" sz="2800" dirty="0"/>
          </a:p>
        </p:txBody>
      </p:sp>
      <p:sp>
        <p:nvSpPr>
          <p:cNvPr id="3" name="Content Placeholder 2"/>
          <p:cNvSpPr>
            <a:spLocks noGrp="1"/>
          </p:cNvSpPr>
          <p:nvPr>
            <p:ph idx="1"/>
          </p:nvPr>
        </p:nvSpPr>
        <p:spPr/>
        <p:txBody>
          <a:bodyPr/>
          <a:lstStyle/>
          <a:p>
            <a:r>
              <a:rPr lang="en-GB" dirty="0" smtClean="0"/>
              <a:t>An operational context diagram is created for the current system element in the system structure hierarchy. The purpose is to identify all external systems (natural environment and manmade) that can interact with the system element and identify the top-level external interfaces. A Block Definition Diagram (</a:t>
            </a:r>
            <a:r>
              <a:rPr lang="en-GB" dirty="0" err="1" smtClean="0"/>
              <a:t>bdd</a:t>
            </a:r>
            <a:r>
              <a:rPr lang="en-GB" dirty="0" smtClean="0"/>
              <a:t>) is used to show external systems. An Internal Block Diagram (</a:t>
            </a:r>
            <a:r>
              <a:rPr lang="en-GB" dirty="0" err="1" smtClean="0"/>
              <a:t>ibd</a:t>
            </a:r>
            <a:r>
              <a:rPr lang="en-GB" dirty="0" smtClean="0"/>
              <a:t>) is used to show the external interfacing information. The following is a </a:t>
            </a:r>
            <a:r>
              <a:rPr lang="en-GB" dirty="0" err="1" smtClean="0"/>
              <a:t>bdd</a:t>
            </a:r>
            <a:r>
              <a:rPr lang="en-GB" dirty="0" smtClean="0"/>
              <a:t>.</a:t>
            </a:r>
            <a:endParaRPr lang="en-GB" dirty="0"/>
          </a:p>
        </p:txBody>
      </p:sp>
      <p:pic>
        <p:nvPicPr>
          <p:cNvPr id="6146" name="Picture 2"/>
          <p:cNvPicPr>
            <a:picLocks noChangeAspect="1" noChangeArrowheads="1"/>
          </p:cNvPicPr>
          <p:nvPr/>
        </p:nvPicPr>
        <p:blipFill>
          <a:blip r:embed="rId2" cstate="print"/>
          <a:srcRect/>
          <a:stretch>
            <a:fillRect/>
          </a:stretch>
        </p:blipFill>
        <p:spPr bwMode="auto">
          <a:xfrm>
            <a:off x="2209800" y="2590800"/>
            <a:ext cx="6547714" cy="2410461"/>
          </a:xfrm>
          <a:prstGeom prst="rect">
            <a:avLst/>
          </a:prstGeom>
          <a:noFill/>
          <a:ln w="9525">
            <a:noFill/>
            <a:miter lim="800000"/>
            <a:headEnd/>
            <a:tailEnd/>
          </a:ln>
        </p:spPr>
      </p:pic>
      <p:sp>
        <p:nvSpPr>
          <p:cNvPr id="5" name="TextBox 4"/>
          <p:cNvSpPr txBox="1"/>
          <p:nvPr/>
        </p:nvSpPr>
        <p:spPr>
          <a:xfrm>
            <a:off x="457200" y="5105400"/>
            <a:ext cx="3200400" cy="1169551"/>
          </a:xfrm>
          <a:prstGeom prst="rect">
            <a:avLst/>
          </a:prstGeom>
          <a:noFill/>
        </p:spPr>
        <p:txBody>
          <a:bodyPr wrap="square" rtlCol="0">
            <a:spAutoFit/>
          </a:bodyPr>
          <a:lstStyle/>
          <a:p>
            <a:pPr>
              <a:buFont typeface="Arial" pitchFamily="34" charset="0"/>
              <a:buChar char="•"/>
            </a:pPr>
            <a:r>
              <a:rPr lang="en-GB" sz="1400" dirty="0" smtClean="0"/>
              <a:t>Rectangle: A &lt;&lt;</a:t>
            </a:r>
            <a:r>
              <a:rPr lang="en-GB" sz="1400" b="1" dirty="0" smtClean="0"/>
              <a:t>block</a:t>
            </a:r>
            <a:r>
              <a:rPr lang="en-GB" sz="1400" dirty="0" smtClean="0"/>
              <a:t>&gt;&gt; element is a type of thing (system, subsystem, organisation, report etc.)</a:t>
            </a:r>
          </a:p>
          <a:p>
            <a:pPr>
              <a:buFont typeface="Arial" pitchFamily="34" charset="0"/>
              <a:buChar char="•"/>
            </a:pPr>
            <a:r>
              <a:rPr lang="en-GB" sz="1400" dirty="0" smtClean="0"/>
              <a:t>White diamond: Reference/shared blocks on other end of path</a:t>
            </a:r>
            <a:endParaRPr lang="en-GB" sz="1400" dirty="0"/>
          </a:p>
        </p:txBody>
      </p:sp>
      <p:sp>
        <p:nvSpPr>
          <p:cNvPr id="6" name="TextBox 5"/>
          <p:cNvSpPr txBox="1"/>
          <p:nvPr/>
        </p:nvSpPr>
        <p:spPr>
          <a:xfrm>
            <a:off x="3733800" y="5115752"/>
            <a:ext cx="3200400" cy="1169551"/>
          </a:xfrm>
          <a:prstGeom prst="rect">
            <a:avLst/>
          </a:prstGeom>
          <a:noFill/>
        </p:spPr>
        <p:txBody>
          <a:bodyPr wrap="square" rtlCol="0">
            <a:spAutoFit/>
          </a:bodyPr>
          <a:lstStyle/>
          <a:p>
            <a:pPr>
              <a:buFont typeface="Arial" pitchFamily="34" charset="0"/>
              <a:buChar char="•"/>
            </a:pPr>
            <a:r>
              <a:rPr lang="en-GB" sz="1400" dirty="0" smtClean="0"/>
              <a:t>Solid diamond: Composed of part blocks on other end of path</a:t>
            </a:r>
          </a:p>
          <a:p>
            <a:pPr>
              <a:buFont typeface="Arial" pitchFamily="34" charset="0"/>
              <a:buChar char="•"/>
            </a:pPr>
            <a:r>
              <a:rPr lang="en-GB" sz="1400" dirty="0" smtClean="0"/>
              <a:t>Hollow triangle: Specialised configuration/variant on other end of path</a:t>
            </a:r>
            <a:endParaRPr lang="en-GB"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43000"/>
            <a:ext cx="8229600" cy="4983163"/>
          </a:xfrm>
          <a:prstGeom prst="rect">
            <a:avLst/>
          </a:prstGeom>
        </p:spPr>
        <p:txBody>
          <a:bodyPr/>
          <a:lstStyle/>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lang="en-GB" dirty="0" smtClean="0"/>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lang="en-GB" dirty="0" smtClean="0"/>
          </a:p>
          <a:p>
            <a:pPr marL="0" marR="0" lvl="0" indent="0" algn="l"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defTabSz="914400" rtl="0" eaLnBrk="1" fontAlgn="auto" latinLnBrk="0" hangingPunct="1">
              <a:lnSpc>
                <a:spcPct val="100000"/>
              </a:lnSpc>
              <a:spcBef>
                <a:spcPts val="400"/>
              </a:spcBef>
              <a:spcAft>
                <a:spcPts val="400"/>
              </a:spcAft>
              <a:buClrTx/>
              <a:buSzTx/>
              <a:buFontTx/>
              <a:buNone/>
              <a:tabLst>
                <a:tab pos="914400" algn="l"/>
                <a:tab pos="1828800" algn="l"/>
                <a:tab pos="2743200" algn="l"/>
                <a:tab pos="3657600" algn="l"/>
                <a:tab pos="4572000" algn="l"/>
                <a:tab pos="8229600" algn="r"/>
              </a:tabLst>
              <a:defRPr/>
            </a:pPr>
            <a:r>
              <a:rPr kumimoji="0" lang="en-GB" sz="2800" b="1" i="0" u="none" strike="noStrike" kern="1200" cap="none" spc="0" normalizeH="0" baseline="0" noProof="0" dirty="0" smtClean="0">
                <a:ln>
                  <a:noFill/>
                </a:ln>
                <a:solidFill>
                  <a:schemeClr val="tx1"/>
                </a:solidFill>
                <a:effectLst/>
                <a:uLnTx/>
                <a:uFillTx/>
                <a:latin typeface="+mn-lt"/>
                <a:ea typeface="+mn-ea"/>
                <a:cs typeface="+mn-cs"/>
              </a:rPr>
              <a:t>Model-Based Systems Engineering (MBSE) Defined</a:t>
            </a:r>
            <a:endParaRPr kumimoji="0" lang="en-GB" sz="28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Stereotypes used on Sample </a:t>
            </a:r>
            <a:r>
              <a:rPr lang="en-GB" dirty="0" err="1" smtClean="0"/>
              <a:t>bdd</a:t>
            </a:r>
            <a:r>
              <a:rPr lang="en-GB" dirty="0" smtClean="0"/>
              <a:t>	9.1</a:t>
            </a:r>
            <a:endParaRPr lang="en-GB" dirty="0"/>
          </a:p>
        </p:txBody>
      </p:sp>
      <p:pic>
        <p:nvPicPr>
          <p:cNvPr id="7170" name="Picture 2"/>
          <p:cNvPicPr>
            <a:picLocks noChangeAspect="1" noChangeArrowheads="1"/>
          </p:cNvPicPr>
          <p:nvPr/>
        </p:nvPicPr>
        <p:blipFill>
          <a:blip r:embed="rId2" cstate="print"/>
          <a:srcRect/>
          <a:stretch>
            <a:fillRect/>
          </a:stretch>
        </p:blipFill>
        <p:spPr bwMode="auto">
          <a:xfrm>
            <a:off x="1421309" y="1828800"/>
            <a:ext cx="6301383" cy="37084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Stage 2 – Define System Element Operational Context: 3</a:t>
            </a:r>
            <a:endParaRPr lang="en-GB" sz="2800" dirty="0"/>
          </a:p>
        </p:txBody>
      </p:sp>
      <p:sp>
        <p:nvSpPr>
          <p:cNvPr id="3" name="Content Placeholder 2"/>
          <p:cNvSpPr>
            <a:spLocks noGrp="1"/>
          </p:cNvSpPr>
          <p:nvPr>
            <p:ph idx="1"/>
          </p:nvPr>
        </p:nvSpPr>
        <p:spPr/>
        <p:txBody>
          <a:bodyPr/>
          <a:lstStyle/>
          <a:p>
            <a:r>
              <a:rPr lang="en-GB" dirty="0" smtClean="0"/>
              <a:t>The </a:t>
            </a:r>
            <a:r>
              <a:rPr lang="en-GB" dirty="0" err="1" smtClean="0"/>
              <a:t>ibd</a:t>
            </a:r>
            <a:r>
              <a:rPr lang="en-GB" dirty="0" smtClean="0"/>
              <a:t> shows external systems as dashed rectangle symbols and the interfacing information with the annotated arrowheads on the connector lines. Why is this diagram important? If we miss an external system or an interface we may fail to identify a needed requirement making our design specification incomplete.</a:t>
            </a:r>
            <a:endParaRPr lang="en-GB" dirty="0"/>
          </a:p>
        </p:txBody>
      </p:sp>
      <p:pic>
        <p:nvPicPr>
          <p:cNvPr id="8194" name="Picture 2"/>
          <p:cNvPicPr>
            <a:picLocks noChangeAspect="1" noChangeArrowheads="1"/>
          </p:cNvPicPr>
          <p:nvPr/>
        </p:nvPicPr>
        <p:blipFill>
          <a:blip r:embed="rId2" cstate="print"/>
          <a:srcRect/>
          <a:stretch>
            <a:fillRect/>
          </a:stretch>
        </p:blipFill>
        <p:spPr bwMode="auto">
          <a:xfrm>
            <a:off x="457200" y="2438400"/>
            <a:ext cx="5000757" cy="3581400"/>
          </a:xfrm>
          <a:prstGeom prst="rect">
            <a:avLst/>
          </a:prstGeom>
          <a:noFill/>
          <a:ln w="9525">
            <a:noFill/>
            <a:miter lim="800000"/>
            <a:headEnd/>
            <a:tailEnd/>
          </a:ln>
        </p:spPr>
      </p:pic>
      <p:sp>
        <p:nvSpPr>
          <p:cNvPr id="5" name="TextBox 4"/>
          <p:cNvSpPr txBox="1"/>
          <p:nvPr/>
        </p:nvSpPr>
        <p:spPr>
          <a:xfrm>
            <a:off x="5486400" y="4800600"/>
            <a:ext cx="3200400" cy="1384995"/>
          </a:xfrm>
          <a:prstGeom prst="rect">
            <a:avLst/>
          </a:prstGeom>
          <a:noFill/>
        </p:spPr>
        <p:txBody>
          <a:bodyPr wrap="square" rtlCol="0">
            <a:spAutoFit/>
          </a:bodyPr>
          <a:lstStyle/>
          <a:p>
            <a:pPr>
              <a:buFont typeface="Arial" pitchFamily="34" charset="0"/>
              <a:buChar char="•"/>
            </a:pPr>
            <a:r>
              <a:rPr lang="en-GB" sz="1400" dirty="0" smtClean="0"/>
              <a:t>System element: Rectangle with solid boundary</a:t>
            </a:r>
          </a:p>
          <a:p>
            <a:pPr>
              <a:buFont typeface="Arial" pitchFamily="34" charset="0"/>
              <a:buChar char="•"/>
            </a:pPr>
            <a:r>
              <a:rPr lang="en-GB" sz="1400" dirty="0" smtClean="0"/>
              <a:t>External system: Rectangle with dashed boundary</a:t>
            </a:r>
          </a:p>
          <a:p>
            <a:pPr>
              <a:buFont typeface="Arial" pitchFamily="34" charset="0"/>
              <a:buChar char="•"/>
            </a:pPr>
            <a:r>
              <a:rPr lang="en-GB" sz="1400" dirty="0" smtClean="0"/>
              <a:t>Interfacing info (item flow): Solid arrowhead straddling connectors</a:t>
            </a:r>
            <a:endParaRPr lang="en-GB"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Stereotypes used on Sample </a:t>
            </a:r>
            <a:r>
              <a:rPr lang="en-GB" dirty="0" err="1" smtClean="0"/>
              <a:t>ibd</a:t>
            </a:r>
            <a:r>
              <a:rPr lang="en-GB" dirty="0" smtClean="0"/>
              <a:t>	9.2</a:t>
            </a:r>
            <a:endParaRPr lang="en-GB" dirty="0"/>
          </a:p>
        </p:txBody>
      </p:sp>
      <p:pic>
        <p:nvPicPr>
          <p:cNvPr id="9218" name="Picture 2"/>
          <p:cNvPicPr>
            <a:picLocks noChangeAspect="1" noChangeArrowheads="1"/>
          </p:cNvPicPr>
          <p:nvPr/>
        </p:nvPicPr>
        <p:blipFill>
          <a:blip r:embed="rId2" cstate="print"/>
          <a:srcRect/>
          <a:stretch>
            <a:fillRect/>
          </a:stretch>
        </p:blipFill>
        <p:spPr bwMode="auto">
          <a:xfrm>
            <a:off x="1493044" y="1339790"/>
            <a:ext cx="6157912" cy="450447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t>Stage 3 – Define System Element Characteristics and Components	10</a:t>
            </a:r>
            <a:endParaRPr lang="en-GB" sz="2000" dirty="0"/>
          </a:p>
        </p:txBody>
      </p:sp>
      <p:pic>
        <p:nvPicPr>
          <p:cNvPr id="2050" name="Picture 2"/>
          <p:cNvPicPr>
            <a:picLocks noChangeAspect="1" noChangeArrowheads="1"/>
          </p:cNvPicPr>
          <p:nvPr/>
        </p:nvPicPr>
        <p:blipFill>
          <a:blip r:embed="rId2" cstate="print"/>
          <a:srcRect/>
          <a:stretch>
            <a:fillRect/>
          </a:stretch>
        </p:blipFill>
        <p:spPr bwMode="auto">
          <a:xfrm>
            <a:off x="723900" y="2362200"/>
            <a:ext cx="7696200" cy="2423458"/>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t>Stage 3 – Define System Element Characteristics and Components: 2</a:t>
            </a:r>
            <a:endParaRPr lang="en-GB" sz="2000" dirty="0"/>
          </a:p>
        </p:txBody>
      </p:sp>
      <p:sp>
        <p:nvSpPr>
          <p:cNvPr id="3" name="Content Placeholder 2"/>
          <p:cNvSpPr>
            <a:spLocks noGrp="1"/>
          </p:cNvSpPr>
          <p:nvPr>
            <p:ph idx="1"/>
          </p:nvPr>
        </p:nvSpPr>
        <p:spPr/>
        <p:txBody>
          <a:bodyPr/>
          <a:lstStyle/>
          <a:p>
            <a:r>
              <a:rPr lang="en-GB" dirty="0" smtClean="0"/>
              <a:t>Based on information captured in the previous stages of the systems engineering process and on-going trade studies, define the current system element’s physical characteristics and its component parts one level down the system structure hierarchy.</a:t>
            </a:r>
          </a:p>
          <a:p>
            <a:r>
              <a:rPr lang="en-GB" dirty="0" smtClean="0"/>
              <a:t>Why is it important to capture the system structure in the information model? Because the systems engineers must identify behaviour, external I/O, component parts, performance constraints, and identify requirements for each block in the hierarchy. Once the behaviour for a specific block is defined, the engineers can then identify the best component parts to use to accomplish that candidate behaviour. Knowing the allocated behaviour, the behavioural requirements can be defined.</a:t>
            </a:r>
            <a:endParaRPr lang="en-GB" dirty="0"/>
          </a:p>
        </p:txBody>
      </p:sp>
      <p:pic>
        <p:nvPicPr>
          <p:cNvPr id="11266" name="Picture 2"/>
          <p:cNvPicPr>
            <a:picLocks noChangeAspect="1" noChangeArrowheads="1"/>
          </p:cNvPicPr>
          <p:nvPr/>
        </p:nvPicPr>
        <p:blipFill>
          <a:blip r:embed="rId2" cstate="print"/>
          <a:srcRect/>
          <a:stretch>
            <a:fillRect/>
          </a:stretch>
        </p:blipFill>
        <p:spPr bwMode="auto">
          <a:xfrm>
            <a:off x="666750" y="3918010"/>
            <a:ext cx="7810500" cy="2231571"/>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System Structure Hierarchy using </a:t>
            </a:r>
            <a:r>
              <a:rPr lang="en-GB" dirty="0" err="1" smtClean="0"/>
              <a:t>bdd</a:t>
            </a:r>
            <a:r>
              <a:rPr lang="en-GB" dirty="0" smtClean="0"/>
              <a:t>	10.1</a:t>
            </a:r>
            <a:endParaRPr lang="en-GB" dirty="0"/>
          </a:p>
        </p:txBody>
      </p:sp>
      <p:sp>
        <p:nvSpPr>
          <p:cNvPr id="3" name="Content Placeholder 2"/>
          <p:cNvSpPr>
            <a:spLocks noGrp="1"/>
          </p:cNvSpPr>
          <p:nvPr>
            <p:ph idx="1"/>
          </p:nvPr>
        </p:nvSpPr>
        <p:spPr/>
        <p:txBody>
          <a:bodyPr/>
          <a:lstStyle/>
          <a:p>
            <a:r>
              <a:rPr lang="en-GB" dirty="0" smtClean="0"/>
              <a:t>In the following </a:t>
            </a:r>
            <a:r>
              <a:rPr lang="en-GB" dirty="0" err="1" smtClean="0"/>
              <a:t>bdd</a:t>
            </a:r>
            <a:r>
              <a:rPr lang="en-GB" dirty="0" smtClean="0"/>
              <a:t> the systems engineer is showing multiple levels in the structure hierarchy</a:t>
            </a:r>
            <a:endParaRPr lang="en-GB" dirty="0"/>
          </a:p>
        </p:txBody>
      </p:sp>
      <p:pic>
        <p:nvPicPr>
          <p:cNvPr id="12290" name="Picture 2"/>
          <p:cNvPicPr>
            <a:picLocks noChangeAspect="1" noChangeArrowheads="1"/>
          </p:cNvPicPr>
          <p:nvPr/>
        </p:nvPicPr>
        <p:blipFill>
          <a:blip r:embed="rId2" cstate="print"/>
          <a:srcRect/>
          <a:stretch>
            <a:fillRect/>
          </a:stretch>
        </p:blipFill>
        <p:spPr bwMode="auto">
          <a:xfrm>
            <a:off x="1524000" y="1600200"/>
            <a:ext cx="7169040" cy="2833687"/>
          </a:xfrm>
          <a:prstGeom prst="rect">
            <a:avLst/>
          </a:prstGeom>
          <a:noFill/>
          <a:ln w="9525">
            <a:noFill/>
            <a:miter lim="800000"/>
            <a:headEnd/>
            <a:tailEnd/>
          </a:ln>
        </p:spPr>
      </p:pic>
      <p:sp>
        <p:nvSpPr>
          <p:cNvPr id="5" name="TextBox 4"/>
          <p:cNvSpPr txBox="1"/>
          <p:nvPr/>
        </p:nvSpPr>
        <p:spPr>
          <a:xfrm>
            <a:off x="457200" y="4699240"/>
            <a:ext cx="2667000" cy="1600438"/>
          </a:xfrm>
          <a:prstGeom prst="rect">
            <a:avLst/>
          </a:prstGeom>
          <a:noFill/>
        </p:spPr>
        <p:txBody>
          <a:bodyPr wrap="square" rtlCol="0">
            <a:spAutoFit/>
          </a:bodyPr>
          <a:lstStyle/>
          <a:p>
            <a:pPr>
              <a:buFont typeface="Arial" pitchFamily="34" charset="0"/>
              <a:buChar char="•"/>
            </a:pPr>
            <a:r>
              <a:rPr lang="en-GB" sz="1400" dirty="0" smtClean="0"/>
              <a:t>Rectangle: A &lt;&lt;</a:t>
            </a:r>
            <a:r>
              <a:rPr lang="en-GB" sz="1400" b="1" dirty="0" smtClean="0"/>
              <a:t>block</a:t>
            </a:r>
            <a:r>
              <a:rPr lang="en-GB" sz="1400" dirty="0" smtClean="0"/>
              <a:t>&gt;&gt; element is a type of thing (system, subsystem, organisation, report, etc)</a:t>
            </a:r>
          </a:p>
          <a:p>
            <a:pPr>
              <a:buFont typeface="Arial" pitchFamily="34" charset="0"/>
              <a:buChar char="•"/>
            </a:pPr>
            <a:r>
              <a:rPr lang="en-GB" sz="1400" dirty="0" smtClean="0"/>
              <a:t>White diamond: Reference/shared blocks on other end of path</a:t>
            </a:r>
            <a:endParaRPr lang="en-GB" sz="1400" dirty="0"/>
          </a:p>
        </p:txBody>
      </p:sp>
      <p:sp>
        <p:nvSpPr>
          <p:cNvPr id="6" name="TextBox 5"/>
          <p:cNvSpPr txBox="1"/>
          <p:nvPr/>
        </p:nvSpPr>
        <p:spPr>
          <a:xfrm>
            <a:off x="3124200" y="4704416"/>
            <a:ext cx="3124200" cy="1169551"/>
          </a:xfrm>
          <a:prstGeom prst="rect">
            <a:avLst/>
          </a:prstGeom>
          <a:noFill/>
        </p:spPr>
        <p:txBody>
          <a:bodyPr wrap="square" rtlCol="0">
            <a:spAutoFit/>
          </a:bodyPr>
          <a:lstStyle/>
          <a:p>
            <a:pPr>
              <a:buFont typeface="Arial" pitchFamily="34" charset="0"/>
              <a:buChar char="•"/>
            </a:pPr>
            <a:r>
              <a:rPr lang="en-GB" sz="1400" dirty="0" smtClean="0"/>
              <a:t>Black diamond: Composed of part blocks on other end of path</a:t>
            </a:r>
          </a:p>
          <a:p>
            <a:pPr>
              <a:buFont typeface="Arial" pitchFamily="34" charset="0"/>
              <a:buChar char="•"/>
            </a:pPr>
            <a:r>
              <a:rPr lang="en-GB" sz="1400" dirty="0" smtClean="0"/>
              <a:t>Hollow triangle: Specialised configuration/variant on other end of path</a:t>
            </a:r>
            <a:endParaRPr lang="en-GB" sz="1400" dirty="0"/>
          </a:p>
        </p:txBody>
      </p:sp>
      <p:sp>
        <p:nvSpPr>
          <p:cNvPr id="7" name="TextBox 6"/>
          <p:cNvSpPr txBox="1"/>
          <p:nvPr/>
        </p:nvSpPr>
        <p:spPr>
          <a:xfrm>
            <a:off x="6248400" y="4699240"/>
            <a:ext cx="2438400" cy="738664"/>
          </a:xfrm>
          <a:prstGeom prst="rect">
            <a:avLst/>
          </a:prstGeom>
          <a:noFill/>
        </p:spPr>
        <p:txBody>
          <a:bodyPr wrap="square" rtlCol="0">
            <a:spAutoFit/>
          </a:bodyPr>
          <a:lstStyle/>
          <a:p>
            <a:pPr>
              <a:buFont typeface="Arial" pitchFamily="34" charset="0"/>
              <a:buChar char="•"/>
            </a:pPr>
            <a:r>
              <a:rPr lang="en-GB" sz="1400" dirty="0" smtClean="0"/>
              <a:t>Open arrowhead annotated with flow property: Specifies a flow element</a:t>
            </a:r>
            <a:endParaRPr lang="en-GB"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Block Element Compartments	10.2</a:t>
            </a:r>
            <a:endParaRPr lang="en-GB" dirty="0"/>
          </a:p>
        </p:txBody>
      </p:sp>
      <p:pic>
        <p:nvPicPr>
          <p:cNvPr id="13314" name="Picture 2"/>
          <p:cNvPicPr>
            <a:picLocks noChangeAspect="1" noChangeArrowheads="1"/>
          </p:cNvPicPr>
          <p:nvPr/>
        </p:nvPicPr>
        <p:blipFill>
          <a:blip r:embed="rId2" cstate="print"/>
          <a:srcRect/>
          <a:stretch>
            <a:fillRect/>
          </a:stretch>
        </p:blipFill>
        <p:spPr bwMode="auto">
          <a:xfrm>
            <a:off x="804863" y="1295400"/>
            <a:ext cx="7534275" cy="47148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Parametric Diagram used to Define Constraints	10.3</a:t>
            </a:r>
            <a:endParaRPr lang="en-GB" dirty="0"/>
          </a:p>
        </p:txBody>
      </p:sp>
      <p:sp>
        <p:nvSpPr>
          <p:cNvPr id="3" name="Content Placeholder 2"/>
          <p:cNvSpPr>
            <a:spLocks noGrp="1"/>
          </p:cNvSpPr>
          <p:nvPr>
            <p:ph idx="1"/>
          </p:nvPr>
        </p:nvSpPr>
        <p:spPr/>
        <p:txBody>
          <a:bodyPr/>
          <a:lstStyle/>
          <a:p>
            <a:r>
              <a:rPr lang="en-GB" dirty="0" smtClean="0"/>
              <a:t>Parametric Diagram (par) – A Parametric Diagram shows performance constraint equations, defined in constraint blocks, with a graphical mapping of each constraint equation parameter to a specific value property.</a:t>
            </a:r>
          </a:p>
          <a:p>
            <a:r>
              <a:rPr lang="en-GB" dirty="0" smtClean="0"/>
              <a:t>Parametric models therefore focus on identifying the properties of the system that are critical to satisfying the identified performance requirements. An example is shown in the following Parametric Diagram.</a:t>
            </a:r>
            <a:endParaRPr lang="en-GB" dirty="0"/>
          </a:p>
        </p:txBody>
      </p:sp>
      <p:pic>
        <p:nvPicPr>
          <p:cNvPr id="14338" name="Picture 2"/>
          <p:cNvPicPr>
            <a:picLocks noChangeAspect="1" noChangeArrowheads="1"/>
          </p:cNvPicPr>
          <p:nvPr/>
        </p:nvPicPr>
        <p:blipFill>
          <a:blip r:embed="rId2" cstate="print"/>
          <a:srcRect/>
          <a:stretch>
            <a:fillRect/>
          </a:stretch>
        </p:blipFill>
        <p:spPr bwMode="auto">
          <a:xfrm>
            <a:off x="1614488" y="3048000"/>
            <a:ext cx="5915025" cy="31051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Stereotypes used on Sample par	10.3.1</a:t>
            </a:r>
            <a:endParaRPr lang="en-GB" dirty="0"/>
          </a:p>
        </p:txBody>
      </p:sp>
      <p:pic>
        <p:nvPicPr>
          <p:cNvPr id="15362" name="Picture 2"/>
          <p:cNvPicPr>
            <a:picLocks noChangeAspect="1" noChangeArrowheads="1"/>
          </p:cNvPicPr>
          <p:nvPr/>
        </p:nvPicPr>
        <p:blipFill>
          <a:blip r:embed="rId2" cstate="print"/>
          <a:srcRect/>
          <a:stretch>
            <a:fillRect/>
          </a:stretch>
        </p:blipFill>
        <p:spPr bwMode="auto">
          <a:xfrm>
            <a:off x="1202532" y="1757776"/>
            <a:ext cx="6738937" cy="378312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 4 – Define System Element Behaviour	11</a:t>
            </a:r>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564375" y="2362200"/>
            <a:ext cx="8015250" cy="25479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MBSE – Connecting the Dots	1</a:t>
            </a:r>
            <a:endParaRPr lang="en-GB" dirty="0"/>
          </a:p>
        </p:txBody>
      </p:sp>
      <p:sp>
        <p:nvSpPr>
          <p:cNvPr id="3" name="Content Placeholder 2"/>
          <p:cNvSpPr>
            <a:spLocks noGrp="1"/>
          </p:cNvSpPr>
          <p:nvPr>
            <p:ph idx="1"/>
          </p:nvPr>
        </p:nvSpPr>
        <p:spPr/>
        <p:txBody>
          <a:bodyPr>
            <a:normAutofit/>
          </a:bodyPr>
          <a:lstStyle/>
          <a:p>
            <a:r>
              <a:rPr lang="en-GB" dirty="0" smtClean="0"/>
              <a:t>MBSE is all about connecting the dots to tell a story.</a:t>
            </a:r>
          </a:p>
          <a:p>
            <a:r>
              <a:rPr lang="en-GB" dirty="0" smtClean="0"/>
              <a:t>A piece of information by itself has limited value, but when associated with one or more other pieces of information via relationships (i.e. cross reference links), the information has more value to the project.</a:t>
            </a:r>
          </a:p>
        </p:txBody>
      </p:sp>
      <p:pic>
        <p:nvPicPr>
          <p:cNvPr id="4" name="Picture 2"/>
          <p:cNvPicPr>
            <a:picLocks noChangeAspect="1" noChangeArrowheads="1"/>
          </p:cNvPicPr>
          <p:nvPr/>
        </p:nvPicPr>
        <p:blipFill>
          <a:blip r:embed="rId2" cstate="print"/>
          <a:srcRect/>
          <a:stretch>
            <a:fillRect/>
          </a:stretch>
        </p:blipFill>
        <p:spPr bwMode="auto">
          <a:xfrm>
            <a:off x="5181600" y="4083309"/>
            <a:ext cx="3505200" cy="2143618"/>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4953000" y="2209800"/>
            <a:ext cx="3570636" cy="1652476"/>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609600" y="2362200"/>
            <a:ext cx="4114800" cy="3751022"/>
          </a:xfrm>
          <a:prstGeom prst="rect">
            <a:avLst/>
          </a:prstGeom>
          <a:noFill/>
          <a:ln w="9525">
            <a:noFill/>
            <a:miter lim="800000"/>
            <a:headEnd/>
            <a:tailEnd/>
          </a:ln>
        </p:spPr>
      </p:pic>
    </p:spTree>
    <p:extLst>
      <p:ext uri="{BB962C8B-B14F-4D97-AF65-F5344CB8AC3E}">
        <p14:creationId xmlns="" xmlns:p14="http://schemas.microsoft.com/office/powerpoint/2010/main" val="3656780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 4 – Define System Element Behaviour: 2</a:t>
            </a:r>
            <a:endParaRPr lang="en-GB" dirty="0"/>
          </a:p>
        </p:txBody>
      </p:sp>
      <p:sp>
        <p:nvSpPr>
          <p:cNvPr id="3" name="Content Placeholder 2"/>
          <p:cNvSpPr>
            <a:spLocks noGrp="1"/>
          </p:cNvSpPr>
          <p:nvPr>
            <p:ph idx="1"/>
          </p:nvPr>
        </p:nvSpPr>
        <p:spPr>
          <a:ln>
            <a:noFill/>
          </a:ln>
        </p:spPr>
        <p:txBody>
          <a:bodyPr/>
          <a:lstStyle/>
          <a:p>
            <a:r>
              <a:rPr lang="en-GB" dirty="0" smtClean="0"/>
              <a:t>Define the behaviour models that will satisfy the behaviour requirements allocated to the system element.</a:t>
            </a:r>
          </a:p>
          <a:p>
            <a:r>
              <a:rPr lang="en-GB" dirty="0" smtClean="0"/>
              <a:t>There are three kinds of </a:t>
            </a:r>
            <a:r>
              <a:rPr lang="en-GB" dirty="0" err="1" smtClean="0"/>
              <a:t>SysML</a:t>
            </a:r>
            <a:r>
              <a:rPr lang="en-GB" dirty="0" smtClean="0"/>
              <a:t> behaviour diagrams: Activity, Sequence Interaction and State Machine Diagrams. Which diagram type to be used is based on the Systems Engineering process:</a:t>
            </a:r>
          </a:p>
          <a:p>
            <a:pPr lvl="1"/>
            <a:r>
              <a:rPr lang="en-GB" dirty="0" smtClean="0"/>
              <a:t>Activity Diagrams (act) model functional flow-based behaviour for a system element</a:t>
            </a:r>
          </a:p>
          <a:p>
            <a:pPr lvl="1"/>
            <a:r>
              <a:rPr lang="en-GB" dirty="0" smtClean="0"/>
              <a:t>Sequence Interaction Diagrams (</a:t>
            </a:r>
            <a:r>
              <a:rPr lang="en-GB" dirty="0" err="1" smtClean="0"/>
              <a:t>sd</a:t>
            </a:r>
            <a:r>
              <a:rPr lang="en-GB" dirty="0" smtClean="0"/>
              <a:t>) illustrate the key events that occur between different system elements</a:t>
            </a:r>
          </a:p>
          <a:p>
            <a:pPr lvl="1"/>
            <a:r>
              <a:rPr lang="en-GB" dirty="0" smtClean="0"/>
              <a:t>State Machine Diagrams (</a:t>
            </a:r>
            <a:r>
              <a:rPr lang="en-GB" dirty="0" err="1" smtClean="0"/>
              <a:t>stm</a:t>
            </a:r>
            <a:r>
              <a:rPr lang="en-GB" dirty="0" smtClean="0"/>
              <a:t>) specify the operating states for a system element and the conditional transitions</a:t>
            </a:r>
            <a:br>
              <a:rPr lang="en-GB" dirty="0" smtClean="0"/>
            </a:br>
            <a:r>
              <a:rPr lang="en-GB" dirty="0" smtClean="0"/>
              <a:t>between states, and defines what</a:t>
            </a:r>
            <a:br>
              <a:rPr lang="en-GB" dirty="0" smtClean="0"/>
            </a:br>
            <a:r>
              <a:rPr lang="en-GB" dirty="0" smtClean="0"/>
              <a:t>behaviour is performed when</a:t>
            </a:r>
            <a:br>
              <a:rPr lang="en-GB" dirty="0" smtClean="0"/>
            </a:br>
            <a:r>
              <a:rPr lang="en-GB" dirty="0" smtClean="0"/>
              <a:t>entering, dwelling in, and exiting</a:t>
            </a:r>
            <a:br>
              <a:rPr lang="en-GB" dirty="0" smtClean="0"/>
            </a:br>
            <a:r>
              <a:rPr lang="en-GB" dirty="0" smtClean="0"/>
              <a:t>a state</a:t>
            </a:r>
            <a:endParaRPr lang="en-GB" dirty="0"/>
          </a:p>
        </p:txBody>
      </p:sp>
      <p:pic>
        <p:nvPicPr>
          <p:cNvPr id="17410" name="Picture 2"/>
          <p:cNvPicPr>
            <a:picLocks noChangeAspect="1" noChangeArrowheads="1"/>
          </p:cNvPicPr>
          <p:nvPr/>
        </p:nvPicPr>
        <p:blipFill>
          <a:blip r:embed="rId2" cstate="print"/>
          <a:srcRect/>
          <a:stretch>
            <a:fillRect/>
          </a:stretch>
        </p:blipFill>
        <p:spPr bwMode="auto">
          <a:xfrm>
            <a:off x="4495800" y="4419600"/>
            <a:ext cx="4200525" cy="18669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Function Flow Behaviour using act	11.1</a:t>
            </a:r>
            <a:endParaRPr lang="en-GB" dirty="0"/>
          </a:p>
        </p:txBody>
      </p:sp>
      <p:sp>
        <p:nvSpPr>
          <p:cNvPr id="3" name="Content Placeholder 2"/>
          <p:cNvSpPr>
            <a:spLocks noGrp="1"/>
          </p:cNvSpPr>
          <p:nvPr>
            <p:ph idx="1"/>
          </p:nvPr>
        </p:nvSpPr>
        <p:spPr/>
        <p:txBody>
          <a:bodyPr/>
          <a:lstStyle/>
          <a:p>
            <a:r>
              <a:rPr lang="en-GB" dirty="0" smtClean="0"/>
              <a:t>The Activity Diagram (act) is used to model the behaviour of a system element to show that the allocated behavioural requirements are satisfied. The activity diagram describes the transformation of inputs to outputs through a controlled time ordered sequence of actions (i.e. functions) to be performed by the system elements.</a:t>
            </a:r>
            <a:endParaRPr lang="en-GB" dirty="0"/>
          </a:p>
        </p:txBody>
      </p:sp>
      <p:pic>
        <p:nvPicPr>
          <p:cNvPr id="18434" name="Picture 2"/>
          <p:cNvPicPr>
            <a:picLocks noChangeAspect="1" noChangeArrowheads="1"/>
          </p:cNvPicPr>
          <p:nvPr/>
        </p:nvPicPr>
        <p:blipFill>
          <a:blip r:embed="rId2" cstate="print"/>
          <a:srcRect/>
          <a:stretch>
            <a:fillRect/>
          </a:stretch>
        </p:blipFill>
        <p:spPr bwMode="auto">
          <a:xfrm>
            <a:off x="1600200" y="2362201"/>
            <a:ext cx="5943600" cy="2395182"/>
          </a:xfrm>
          <a:prstGeom prst="rect">
            <a:avLst/>
          </a:prstGeom>
          <a:noFill/>
          <a:ln w="9525">
            <a:noFill/>
            <a:miter lim="800000"/>
            <a:headEnd/>
            <a:tailEnd/>
          </a:ln>
        </p:spPr>
      </p:pic>
      <p:sp>
        <p:nvSpPr>
          <p:cNvPr id="5" name="TextBox 4"/>
          <p:cNvSpPr txBox="1"/>
          <p:nvPr/>
        </p:nvSpPr>
        <p:spPr>
          <a:xfrm>
            <a:off x="457200" y="4859044"/>
            <a:ext cx="2667000" cy="1384995"/>
          </a:xfrm>
          <a:prstGeom prst="rect">
            <a:avLst/>
          </a:prstGeom>
          <a:noFill/>
        </p:spPr>
        <p:txBody>
          <a:bodyPr wrap="square" rtlCol="0">
            <a:spAutoFit/>
          </a:bodyPr>
          <a:lstStyle/>
          <a:p>
            <a:pPr>
              <a:buFont typeface="Arial" pitchFamily="34" charset="0"/>
              <a:buChar char="•"/>
            </a:pPr>
            <a:r>
              <a:rPr lang="en-GB" sz="1400" dirty="0" smtClean="0"/>
              <a:t>Action: Rounded corner rectangle</a:t>
            </a:r>
          </a:p>
          <a:p>
            <a:pPr>
              <a:buFont typeface="Arial" pitchFamily="34" charset="0"/>
              <a:buChar char="•"/>
            </a:pPr>
            <a:r>
              <a:rPr lang="en-GB" sz="1400" dirty="0" smtClean="0"/>
              <a:t>Activity parameter: Rectangle</a:t>
            </a:r>
          </a:p>
          <a:p>
            <a:pPr>
              <a:buFont typeface="Arial" pitchFamily="34" charset="0"/>
              <a:buChar char="•"/>
            </a:pPr>
            <a:r>
              <a:rPr lang="en-GB" sz="1400" dirty="0" smtClean="0"/>
              <a:t>Pin: Small square on outside edge of action</a:t>
            </a:r>
          </a:p>
          <a:p>
            <a:pPr>
              <a:buFont typeface="Arial" pitchFamily="34" charset="0"/>
              <a:buChar char="•"/>
            </a:pPr>
            <a:r>
              <a:rPr lang="en-GB" sz="1400" dirty="0" smtClean="0"/>
              <a:t>Initial node: Solid black circle</a:t>
            </a:r>
            <a:endParaRPr lang="en-GB" sz="1400" dirty="0"/>
          </a:p>
        </p:txBody>
      </p:sp>
      <p:sp>
        <p:nvSpPr>
          <p:cNvPr id="6" name="TextBox 5"/>
          <p:cNvSpPr txBox="1"/>
          <p:nvPr/>
        </p:nvSpPr>
        <p:spPr>
          <a:xfrm>
            <a:off x="3124200" y="4864220"/>
            <a:ext cx="3124200" cy="1169551"/>
          </a:xfrm>
          <a:prstGeom prst="rect">
            <a:avLst/>
          </a:prstGeom>
          <a:noFill/>
        </p:spPr>
        <p:txBody>
          <a:bodyPr wrap="square" rtlCol="0">
            <a:spAutoFit/>
          </a:bodyPr>
          <a:lstStyle/>
          <a:p>
            <a:pPr>
              <a:buFont typeface="Arial" pitchFamily="34" charset="0"/>
              <a:buChar char="•"/>
            </a:pPr>
            <a:r>
              <a:rPr lang="en-GB" sz="1400" dirty="0" smtClean="0"/>
              <a:t>Fork: Solid black bar</a:t>
            </a:r>
          </a:p>
          <a:p>
            <a:pPr>
              <a:buFont typeface="Arial" pitchFamily="34" charset="0"/>
              <a:buChar char="•"/>
            </a:pPr>
            <a:r>
              <a:rPr lang="en-GB" sz="1400" dirty="0" smtClean="0"/>
              <a:t>Control flow: Dashed arrow</a:t>
            </a:r>
          </a:p>
          <a:p>
            <a:pPr>
              <a:buFont typeface="Arial" pitchFamily="34" charset="0"/>
              <a:buChar char="•"/>
            </a:pPr>
            <a:r>
              <a:rPr lang="en-GB" sz="1400" dirty="0" smtClean="0"/>
              <a:t>Object flow: Solid arrow</a:t>
            </a:r>
          </a:p>
          <a:p>
            <a:pPr>
              <a:buFont typeface="Arial" pitchFamily="34" charset="0"/>
              <a:buChar char="•"/>
            </a:pPr>
            <a:r>
              <a:rPr lang="en-GB" sz="1400" dirty="0" smtClean="0"/>
              <a:t>Accept signal/change action: Rectangle with triangle on left side</a:t>
            </a:r>
          </a:p>
        </p:txBody>
      </p:sp>
      <p:sp>
        <p:nvSpPr>
          <p:cNvPr id="7" name="TextBox 6"/>
          <p:cNvSpPr txBox="1"/>
          <p:nvPr/>
        </p:nvSpPr>
        <p:spPr>
          <a:xfrm>
            <a:off x="6248400" y="4859044"/>
            <a:ext cx="2438400" cy="954107"/>
          </a:xfrm>
          <a:prstGeom prst="rect">
            <a:avLst/>
          </a:prstGeom>
          <a:noFill/>
        </p:spPr>
        <p:txBody>
          <a:bodyPr wrap="square" rtlCol="0">
            <a:spAutoFit/>
          </a:bodyPr>
          <a:lstStyle/>
          <a:p>
            <a:pPr>
              <a:buFont typeface="Arial" pitchFamily="34" charset="0"/>
              <a:buChar char="•"/>
            </a:pPr>
            <a:r>
              <a:rPr lang="en-GB" sz="1400" dirty="0" smtClean="0"/>
              <a:t>Active Final Node: Bulls eye circle</a:t>
            </a:r>
          </a:p>
          <a:p>
            <a:pPr>
              <a:buFont typeface="Arial" pitchFamily="34" charset="0"/>
              <a:buChar char="•"/>
            </a:pPr>
            <a:r>
              <a:rPr lang="en-GB" sz="1400" dirty="0" smtClean="0"/>
              <a:t>Performer (system element): </a:t>
            </a:r>
            <a:r>
              <a:rPr lang="en-GB" sz="1400" dirty="0" err="1" smtClean="0"/>
              <a:t>Swimlanes</a:t>
            </a:r>
            <a:endParaRPr lang="en-GB"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Stereotypes used on Sample act	11.1.1</a:t>
            </a:r>
            <a:endParaRPr lang="en-GB" dirty="0"/>
          </a:p>
        </p:txBody>
      </p:sp>
      <p:pic>
        <p:nvPicPr>
          <p:cNvPr id="19458" name="Picture 2"/>
          <p:cNvPicPr>
            <a:picLocks noChangeAspect="1" noChangeArrowheads="1"/>
          </p:cNvPicPr>
          <p:nvPr/>
        </p:nvPicPr>
        <p:blipFill>
          <a:blip r:embed="rId2" cstate="print"/>
          <a:srcRect/>
          <a:stretch>
            <a:fillRect/>
          </a:stretch>
        </p:blipFill>
        <p:spPr bwMode="auto">
          <a:xfrm>
            <a:off x="1210756" y="1676400"/>
            <a:ext cx="6722489" cy="40481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Sequence Interaction Behaviour using </a:t>
            </a:r>
            <a:r>
              <a:rPr lang="en-GB" dirty="0" err="1" smtClean="0"/>
              <a:t>sd</a:t>
            </a:r>
            <a:r>
              <a:rPr lang="en-GB" dirty="0" smtClean="0"/>
              <a:t>	11.2</a:t>
            </a:r>
            <a:endParaRPr lang="en-GB" dirty="0"/>
          </a:p>
        </p:txBody>
      </p:sp>
      <p:sp>
        <p:nvSpPr>
          <p:cNvPr id="3" name="Content Placeholder 2"/>
          <p:cNvSpPr>
            <a:spLocks noGrp="1"/>
          </p:cNvSpPr>
          <p:nvPr>
            <p:ph idx="1"/>
          </p:nvPr>
        </p:nvSpPr>
        <p:spPr/>
        <p:txBody>
          <a:bodyPr/>
          <a:lstStyle/>
          <a:p>
            <a:r>
              <a:rPr lang="en-GB" dirty="0" smtClean="0"/>
              <a:t>A </a:t>
            </a:r>
            <a:r>
              <a:rPr lang="en-GB" dirty="0" err="1" smtClean="0"/>
              <a:t>SysML</a:t>
            </a:r>
            <a:r>
              <a:rPr lang="en-GB" dirty="0" smtClean="0"/>
              <a:t> Sequence Interaction Diagram (</a:t>
            </a:r>
            <a:r>
              <a:rPr lang="en-GB" dirty="0" err="1" smtClean="0"/>
              <a:t>sd</a:t>
            </a:r>
            <a:r>
              <a:rPr lang="en-GB" dirty="0" smtClean="0"/>
              <a:t>) illustrates message events that get exchanged between system elements and/or external systems. The sequence diagram is particularly useful in modelling service-oriented operation request events and signal events.</a:t>
            </a:r>
            <a:endParaRPr lang="en-GB" dirty="0"/>
          </a:p>
        </p:txBody>
      </p:sp>
      <p:pic>
        <p:nvPicPr>
          <p:cNvPr id="20482" name="Picture 2"/>
          <p:cNvPicPr>
            <a:picLocks noChangeAspect="1" noChangeArrowheads="1"/>
          </p:cNvPicPr>
          <p:nvPr/>
        </p:nvPicPr>
        <p:blipFill>
          <a:blip r:embed="rId2" cstate="print"/>
          <a:srcRect/>
          <a:stretch>
            <a:fillRect/>
          </a:stretch>
        </p:blipFill>
        <p:spPr bwMode="auto">
          <a:xfrm>
            <a:off x="1903685" y="2057401"/>
            <a:ext cx="5336631" cy="3056019"/>
          </a:xfrm>
          <a:prstGeom prst="rect">
            <a:avLst/>
          </a:prstGeom>
          <a:noFill/>
          <a:ln w="9525">
            <a:noFill/>
            <a:miter lim="800000"/>
            <a:headEnd/>
            <a:tailEnd/>
          </a:ln>
        </p:spPr>
      </p:pic>
      <p:sp>
        <p:nvSpPr>
          <p:cNvPr id="5" name="TextBox 4"/>
          <p:cNvSpPr txBox="1"/>
          <p:nvPr/>
        </p:nvSpPr>
        <p:spPr>
          <a:xfrm>
            <a:off x="457200" y="5100224"/>
            <a:ext cx="2667000" cy="1169551"/>
          </a:xfrm>
          <a:prstGeom prst="rect">
            <a:avLst/>
          </a:prstGeom>
          <a:noFill/>
        </p:spPr>
        <p:txBody>
          <a:bodyPr wrap="square" rtlCol="0">
            <a:spAutoFit/>
          </a:bodyPr>
          <a:lstStyle/>
          <a:p>
            <a:pPr>
              <a:buFont typeface="Arial" pitchFamily="34" charset="0"/>
              <a:buChar char="•"/>
            </a:pPr>
            <a:r>
              <a:rPr lang="en-GB" sz="1400" dirty="0" smtClean="0"/>
              <a:t>Performer Lifeline: Rectangle with dashed lifeline attached to bottom</a:t>
            </a:r>
          </a:p>
          <a:p>
            <a:pPr>
              <a:buFont typeface="Arial" pitchFamily="34" charset="0"/>
              <a:buChar char="•"/>
            </a:pPr>
            <a:r>
              <a:rPr lang="en-GB" sz="1400" dirty="0" smtClean="0"/>
              <a:t>Execution specification: Rectangle overlaid on lifeline</a:t>
            </a:r>
            <a:endParaRPr lang="en-GB" sz="1400" dirty="0"/>
          </a:p>
        </p:txBody>
      </p:sp>
      <p:sp>
        <p:nvSpPr>
          <p:cNvPr id="6" name="TextBox 5"/>
          <p:cNvSpPr txBox="1"/>
          <p:nvPr/>
        </p:nvSpPr>
        <p:spPr>
          <a:xfrm>
            <a:off x="3124200" y="5105400"/>
            <a:ext cx="3124200" cy="954107"/>
          </a:xfrm>
          <a:prstGeom prst="rect">
            <a:avLst/>
          </a:prstGeom>
          <a:noFill/>
        </p:spPr>
        <p:txBody>
          <a:bodyPr wrap="square" rtlCol="0">
            <a:spAutoFit/>
          </a:bodyPr>
          <a:lstStyle/>
          <a:p>
            <a:pPr>
              <a:buFont typeface="Arial" pitchFamily="34" charset="0"/>
              <a:buChar char="•"/>
            </a:pPr>
            <a:r>
              <a:rPr lang="en-GB" sz="1400" dirty="0" smtClean="0"/>
              <a:t>Signal Event Message: Arrow with open arrowhead</a:t>
            </a:r>
          </a:p>
          <a:p>
            <a:pPr>
              <a:buFont typeface="Arial" pitchFamily="34" charset="0"/>
              <a:buChar char="•"/>
            </a:pPr>
            <a:r>
              <a:rPr lang="en-GB" sz="1400" dirty="0" smtClean="0"/>
              <a:t>Call Event Message: Arrow with closed arrowhead</a:t>
            </a:r>
          </a:p>
        </p:txBody>
      </p:sp>
      <p:sp>
        <p:nvSpPr>
          <p:cNvPr id="7" name="TextBox 6"/>
          <p:cNvSpPr txBox="1"/>
          <p:nvPr/>
        </p:nvSpPr>
        <p:spPr>
          <a:xfrm>
            <a:off x="6248400" y="5100224"/>
            <a:ext cx="2438400" cy="738664"/>
          </a:xfrm>
          <a:prstGeom prst="rect">
            <a:avLst/>
          </a:prstGeom>
          <a:noFill/>
        </p:spPr>
        <p:txBody>
          <a:bodyPr wrap="square" rtlCol="0">
            <a:spAutoFit/>
          </a:bodyPr>
          <a:lstStyle/>
          <a:p>
            <a:pPr>
              <a:buFont typeface="Arial" pitchFamily="34" charset="0"/>
              <a:buChar char="•"/>
            </a:pPr>
            <a:r>
              <a:rPr lang="en-GB" sz="1400" dirty="0" smtClean="0"/>
              <a:t>Fragment: See through rectangle frame with title area in upper left corner</a:t>
            </a:r>
            <a:endParaRPr lang="en-GB" sz="1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Stereotypes used on Sample </a:t>
            </a:r>
            <a:r>
              <a:rPr lang="en-GB" dirty="0" err="1" smtClean="0"/>
              <a:t>sd</a:t>
            </a:r>
            <a:r>
              <a:rPr lang="en-GB" dirty="0" smtClean="0"/>
              <a:t>	11.2.1</a:t>
            </a:r>
            <a:endParaRPr lang="en-GB" dirty="0"/>
          </a:p>
        </p:txBody>
      </p:sp>
      <p:pic>
        <p:nvPicPr>
          <p:cNvPr id="21506" name="Picture 2"/>
          <p:cNvPicPr>
            <a:picLocks noChangeAspect="1" noChangeArrowheads="1"/>
          </p:cNvPicPr>
          <p:nvPr/>
        </p:nvPicPr>
        <p:blipFill>
          <a:blip r:embed="rId2" cstate="print"/>
          <a:srcRect/>
          <a:stretch>
            <a:fillRect/>
          </a:stretch>
        </p:blipFill>
        <p:spPr bwMode="auto">
          <a:xfrm>
            <a:off x="1320069" y="1371600"/>
            <a:ext cx="6503862" cy="4557712"/>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State Machine Behaviour using </a:t>
            </a:r>
            <a:r>
              <a:rPr lang="en-GB" dirty="0" err="1" smtClean="0"/>
              <a:t>stm</a:t>
            </a:r>
            <a:r>
              <a:rPr lang="en-GB" dirty="0" smtClean="0"/>
              <a:t>	11.3</a:t>
            </a:r>
            <a:endParaRPr lang="en-GB" dirty="0"/>
          </a:p>
        </p:txBody>
      </p:sp>
      <p:sp>
        <p:nvSpPr>
          <p:cNvPr id="3" name="Content Placeholder 2"/>
          <p:cNvSpPr>
            <a:spLocks noGrp="1"/>
          </p:cNvSpPr>
          <p:nvPr>
            <p:ph idx="1"/>
          </p:nvPr>
        </p:nvSpPr>
        <p:spPr/>
        <p:txBody>
          <a:bodyPr/>
          <a:lstStyle/>
          <a:p>
            <a:r>
              <a:rPr lang="en-GB" dirty="0" smtClean="0"/>
              <a:t>The State Machine Diagram (</a:t>
            </a:r>
            <a:r>
              <a:rPr lang="en-GB" dirty="0" err="1" smtClean="0"/>
              <a:t>stm</a:t>
            </a:r>
            <a:r>
              <a:rPr lang="en-GB" dirty="0" smtClean="0"/>
              <a:t>) identifies the operating states for a system element and the conditional transitions between states, and what behaviour is to be performed when entering, dwelling in, and exiting a state. There are four kinds of events that can cause a system element to transition to another state: Signal Event, Call Event, Change Event, Time Event. The activity behaviours that can be performed by the State Machine is indicated by the */* symbol in front of the Activity name.</a:t>
            </a:r>
            <a:endParaRPr lang="en-GB" dirty="0"/>
          </a:p>
        </p:txBody>
      </p:sp>
      <p:pic>
        <p:nvPicPr>
          <p:cNvPr id="22530" name="Picture 2"/>
          <p:cNvPicPr>
            <a:picLocks noChangeAspect="1" noChangeArrowheads="1"/>
          </p:cNvPicPr>
          <p:nvPr/>
        </p:nvPicPr>
        <p:blipFill>
          <a:blip r:embed="rId2" cstate="print"/>
          <a:srcRect/>
          <a:stretch>
            <a:fillRect/>
          </a:stretch>
        </p:blipFill>
        <p:spPr bwMode="auto">
          <a:xfrm>
            <a:off x="5257800" y="2835650"/>
            <a:ext cx="3333750" cy="3412750"/>
          </a:xfrm>
          <a:prstGeom prst="rect">
            <a:avLst/>
          </a:prstGeom>
          <a:noFill/>
          <a:ln w="9525">
            <a:noFill/>
            <a:miter lim="800000"/>
            <a:headEnd/>
            <a:tailEnd/>
          </a:ln>
        </p:spPr>
      </p:pic>
      <p:sp>
        <p:nvSpPr>
          <p:cNvPr id="5" name="TextBox 4"/>
          <p:cNvSpPr txBox="1"/>
          <p:nvPr/>
        </p:nvSpPr>
        <p:spPr>
          <a:xfrm>
            <a:off x="1295400" y="3200400"/>
            <a:ext cx="2667000" cy="2462213"/>
          </a:xfrm>
          <a:prstGeom prst="rect">
            <a:avLst/>
          </a:prstGeom>
          <a:noFill/>
        </p:spPr>
        <p:txBody>
          <a:bodyPr wrap="square" rtlCol="0">
            <a:spAutoFit/>
          </a:bodyPr>
          <a:lstStyle/>
          <a:p>
            <a:pPr>
              <a:buFont typeface="Arial" pitchFamily="34" charset="0"/>
              <a:buChar char="•"/>
            </a:pPr>
            <a:r>
              <a:rPr lang="en-GB" sz="1400" dirty="0" smtClean="0"/>
              <a:t>State: Rounded corner rectangle</a:t>
            </a:r>
          </a:p>
          <a:p>
            <a:pPr>
              <a:buFont typeface="Arial" pitchFamily="34" charset="0"/>
              <a:buChar char="•"/>
            </a:pPr>
            <a:r>
              <a:rPr lang="en-GB" sz="1400" dirty="0" smtClean="0"/>
              <a:t>Composite State: Rounded corner rectangle with construction compartment</a:t>
            </a:r>
          </a:p>
          <a:p>
            <a:pPr>
              <a:buFont typeface="Arial" pitchFamily="34" charset="0"/>
              <a:buChar char="•"/>
            </a:pPr>
            <a:r>
              <a:rPr lang="en-GB" sz="1400" dirty="0" smtClean="0"/>
              <a:t>Initial State: Solid black circle</a:t>
            </a:r>
          </a:p>
          <a:p>
            <a:pPr>
              <a:buFont typeface="Arial" pitchFamily="34" charset="0"/>
              <a:buChar char="•"/>
            </a:pPr>
            <a:r>
              <a:rPr lang="en-GB" sz="1400" dirty="0" smtClean="0"/>
              <a:t>Final State: Bulls eye circle</a:t>
            </a:r>
          </a:p>
          <a:p>
            <a:pPr>
              <a:buFont typeface="Arial" pitchFamily="34" charset="0"/>
              <a:buChar char="•"/>
            </a:pPr>
            <a:r>
              <a:rPr lang="en-GB" sz="1400" dirty="0" smtClean="0"/>
              <a:t>Transition: Arrow with optional annotations</a:t>
            </a:r>
          </a:p>
          <a:p>
            <a:pPr>
              <a:buFont typeface="Arial" pitchFamily="34" charset="0"/>
              <a:buChar char="•"/>
            </a:pPr>
            <a:r>
              <a:rPr lang="en-GB" sz="1400" dirty="0" smtClean="0"/>
              <a:t>Behaviour to be performed: Forward slash followed by behaviour name</a:t>
            </a:r>
            <a:endParaRPr lang="en-GB"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Stereotypes used on Sample </a:t>
            </a:r>
            <a:r>
              <a:rPr lang="en-GB" dirty="0" err="1" smtClean="0"/>
              <a:t>stm</a:t>
            </a:r>
            <a:r>
              <a:rPr lang="en-GB" dirty="0" smtClean="0"/>
              <a:t>	11.3.1</a:t>
            </a:r>
            <a:endParaRPr lang="en-GB" dirty="0"/>
          </a:p>
        </p:txBody>
      </p:sp>
      <p:pic>
        <p:nvPicPr>
          <p:cNvPr id="23554" name="Picture 2"/>
          <p:cNvPicPr>
            <a:picLocks noChangeAspect="1" noChangeArrowheads="1"/>
          </p:cNvPicPr>
          <p:nvPr/>
        </p:nvPicPr>
        <p:blipFill>
          <a:blip r:embed="rId2" cstate="print"/>
          <a:srcRect/>
          <a:stretch>
            <a:fillRect/>
          </a:stretch>
        </p:blipFill>
        <p:spPr bwMode="auto">
          <a:xfrm>
            <a:off x="595313" y="2043113"/>
            <a:ext cx="7953375" cy="2771775"/>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State Machine Behaviour using </a:t>
            </a:r>
            <a:r>
              <a:rPr lang="en-GB" dirty="0" err="1" smtClean="0"/>
              <a:t>stm</a:t>
            </a:r>
            <a:r>
              <a:rPr lang="en-GB" dirty="0" smtClean="0"/>
              <a:t>: 2</a:t>
            </a:r>
            <a:endParaRPr lang="en-GB" dirty="0"/>
          </a:p>
        </p:txBody>
      </p:sp>
      <p:sp>
        <p:nvSpPr>
          <p:cNvPr id="3" name="Content Placeholder 2"/>
          <p:cNvSpPr>
            <a:spLocks noGrp="1"/>
          </p:cNvSpPr>
          <p:nvPr>
            <p:ph idx="1"/>
          </p:nvPr>
        </p:nvSpPr>
        <p:spPr/>
        <p:txBody>
          <a:bodyPr/>
          <a:lstStyle/>
          <a:p>
            <a:r>
              <a:rPr lang="en-GB" dirty="0" smtClean="0"/>
              <a:t>A transition from one state to another is represented by an arrow symbol. The transition can be controlled by a trigger event and/or a guard expression. The trigger event can be a signal event, a call event, a change event or a time event.</a:t>
            </a:r>
          </a:p>
          <a:p>
            <a:r>
              <a:rPr lang="en-GB" dirty="0" smtClean="0"/>
              <a:t>Signal events (neutral selected, forward selected, reverse selected) that trigger transitions are illustrated in the following example:</a:t>
            </a:r>
            <a:endParaRPr lang="en-GB" dirty="0"/>
          </a:p>
        </p:txBody>
      </p:sp>
      <p:pic>
        <p:nvPicPr>
          <p:cNvPr id="24578" name="Picture 2"/>
          <p:cNvPicPr>
            <a:picLocks noChangeAspect="1" noChangeArrowheads="1"/>
          </p:cNvPicPr>
          <p:nvPr/>
        </p:nvPicPr>
        <p:blipFill>
          <a:blip r:embed="rId2" cstate="print"/>
          <a:srcRect/>
          <a:stretch>
            <a:fillRect/>
          </a:stretch>
        </p:blipFill>
        <p:spPr bwMode="auto">
          <a:xfrm>
            <a:off x="1981200" y="2971800"/>
            <a:ext cx="5181600" cy="2584174"/>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 5 – Define System Element Interfaces	12</a:t>
            </a:r>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571500" y="2218134"/>
            <a:ext cx="8001000" cy="2534842"/>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System Element Interfaces using </a:t>
            </a:r>
            <a:r>
              <a:rPr lang="en-GB" dirty="0" err="1" smtClean="0"/>
              <a:t>bdd</a:t>
            </a:r>
            <a:r>
              <a:rPr lang="en-GB" dirty="0" smtClean="0"/>
              <a:t>/</a:t>
            </a:r>
            <a:r>
              <a:rPr lang="en-GB" dirty="0" err="1" smtClean="0"/>
              <a:t>ibd</a:t>
            </a:r>
            <a:r>
              <a:rPr lang="en-GB" dirty="0" smtClean="0"/>
              <a:t>	12.1</a:t>
            </a:r>
            <a:endParaRPr lang="en-GB" dirty="0"/>
          </a:p>
        </p:txBody>
      </p:sp>
      <p:sp>
        <p:nvSpPr>
          <p:cNvPr id="3" name="Content Placeholder 2"/>
          <p:cNvSpPr>
            <a:spLocks noGrp="1"/>
          </p:cNvSpPr>
          <p:nvPr>
            <p:ph idx="1"/>
          </p:nvPr>
        </p:nvSpPr>
        <p:spPr/>
        <p:txBody>
          <a:bodyPr/>
          <a:lstStyle/>
          <a:p>
            <a:r>
              <a:rPr lang="en-GB" dirty="0" smtClean="0"/>
              <a:t>The </a:t>
            </a:r>
            <a:r>
              <a:rPr lang="en-GB" dirty="0" err="1" smtClean="0"/>
              <a:t>SysML</a:t>
            </a:r>
            <a:r>
              <a:rPr lang="en-GB" dirty="0" smtClean="0"/>
              <a:t> Internal Block Diagram (</a:t>
            </a:r>
            <a:r>
              <a:rPr lang="en-GB" dirty="0" err="1" smtClean="0"/>
              <a:t>ibd</a:t>
            </a:r>
            <a:r>
              <a:rPr lang="en-GB" dirty="0" smtClean="0"/>
              <a:t>) is used to model the internal interconnections of the system element’s component parts and the interactions (i.e. Interfacing information) between the component parts and the outside world. The interfacing information should be documented in the system element’s ICD.</a:t>
            </a:r>
          </a:p>
          <a:p>
            <a:r>
              <a:rPr lang="en-GB" dirty="0" smtClean="0"/>
              <a:t>The dashed rectangles represent external systems and the item flows (solid arrowhead)</a:t>
            </a:r>
            <a:endParaRPr lang="en-GB" dirty="0"/>
          </a:p>
        </p:txBody>
      </p:sp>
      <p:pic>
        <p:nvPicPr>
          <p:cNvPr id="26626" name="Picture 2"/>
          <p:cNvPicPr>
            <a:picLocks noChangeAspect="1" noChangeArrowheads="1"/>
          </p:cNvPicPr>
          <p:nvPr/>
        </p:nvPicPr>
        <p:blipFill>
          <a:blip r:embed="rId2" cstate="print"/>
          <a:srcRect/>
          <a:stretch>
            <a:fillRect/>
          </a:stretch>
        </p:blipFill>
        <p:spPr bwMode="auto">
          <a:xfrm>
            <a:off x="1433513" y="2743200"/>
            <a:ext cx="6276975" cy="2330417"/>
          </a:xfrm>
          <a:prstGeom prst="rect">
            <a:avLst/>
          </a:prstGeom>
          <a:noFill/>
          <a:ln w="9525">
            <a:noFill/>
            <a:miter lim="800000"/>
            <a:headEnd/>
            <a:tailEnd/>
          </a:ln>
        </p:spPr>
      </p:pic>
      <p:sp>
        <p:nvSpPr>
          <p:cNvPr id="5" name="TextBox 4"/>
          <p:cNvSpPr txBox="1"/>
          <p:nvPr/>
        </p:nvSpPr>
        <p:spPr>
          <a:xfrm>
            <a:off x="457200" y="5100224"/>
            <a:ext cx="2667000" cy="954107"/>
          </a:xfrm>
          <a:prstGeom prst="rect">
            <a:avLst/>
          </a:prstGeom>
          <a:noFill/>
        </p:spPr>
        <p:txBody>
          <a:bodyPr wrap="square" rtlCol="0">
            <a:spAutoFit/>
          </a:bodyPr>
          <a:lstStyle/>
          <a:p>
            <a:pPr>
              <a:buFont typeface="Arial" pitchFamily="34" charset="0"/>
              <a:buChar char="•"/>
            </a:pPr>
            <a:r>
              <a:rPr lang="en-GB" sz="1400" dirty="0" smtClean="0"/>
              <a:t>Component Part: Rectangle with solid boundary</a:t>
            </a:r>
          </a:p>
          <a:p>
            <a:pPr>
              <a:buFont typeface="Arial" pitchFamily="34" charset="0"/>
              <a:buChar char="•"/>
            </a:pPr>
            <a:r>
              <a:rPr lang="en-GB" sz="1400" dirty="0" smtClean="0"/>
              <a:t>Referenced/Shared Element: Rectangle with dashed boundary</a:t>
            </a:r>
            <a:endParaRPr lang="en-GB" sz="1400" dirty="0"/>
          </a:p>
        </p:txBody>
      </p:sp>
      <p:sp>
        <p:nvSpPr>
          <p:cNvPr id="6" name="TextBox 5"/>
          <p:cNvSpPr txBox="1"/>
          <p:nvPr/>
        </p:nvSpPr>
        <p:spPr>
          <a:xfrm>
            <a:off x="3124200" y="5105400"/>
            <a:ext cx="3124200" cy="954107"/>
          </a:xfrm>
          <a:prstGeom prst="rect">
            <a:avLst/>
          </a:prstGeom>
          <a:noFill/>
        </p:spPr>
        <p:txBody>
          <a:bodyPr wrap="square" rtlCol="0">
            <a:spAutoFit/>
          </a:bodyPr>
          <a:lstStyle/>
          <a:p>
            <a:pPr>
              <a:buFont typeface="Arial" pitchFamily="34" charset="0"/>
              <a:buChar char="•"/>
            </a:pPr>
            <a:r>
              <a:rPr lang="en-GB" sz="1400" dirty="0" smtClean="0"/>
              <a:t>Proxy Port: Small overlaid squares on the boundary of rectangle or diagram</a:t>
            </a:r>
          </a:p>
          <a:p>
            <a:pPr>
              <a:buFont typeface="Arial" pitchFamily="34" charset="0"/>
              <a:buChar char="•"/>
            </a:pPr>
            <a:r>
              <a:rPr lang="en-GB" sz="1400" dirty="0" smtClean="0"/>
              <a:t>Full Port: Small square on the boundary of rectangle or diagram</a:t>
            </a:r>
          </a:p>
        </p:txBody>
      </p:sp>
      <p:sp>
        <p:nvSpPr>
          <p:cNvPr id="7" name="TextBox 6"/>
          <p:cNvSpPr txBox="1"/>
          <p:nvPr/>
        </p:nvSpPr>
        <p:spPr>
          <a:xfrm>
            <a:off x="6248400" y="5100224"/>
            <a:ext cx="2438400" cy="523220"/>
          </a:xfrm>
          <a:prstGeom prst="rect">
            <a:avLst/>
          </a:prstGeom>
          <a:noFill/>
        </p:spPr>
        <p:txBody>
          <a:bodyPr wrap="square" rtlCol="0">
            <a:spAutoFit/>
          </a:bodyPr>
          <a:lstStyle/>
          <a:p>
            <a:pPr>
              <a:buFont typeface="Arial" pitchFamily="34" charset="0"/>
              <a:buChar char="•"/>
            </a:pPr>
            <a:r>
              <a:rPr lang="en-GB" sz="1400" dirty="0" smtClean="0"/>
              <a:t>Item Flow: Solid arrowhead straddling connector line</a:t>
            </a:r>
            <a:endParaRPr lang="en-GB"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MBSE Support Capabilities Needed	2</a:t>
            </a:r>
            <a:endParaRPr lang="en-GB" dirty="0"/>
          </a:p>
        </p:txBody>
      </p:sp>
      <p:sp>
        <p:nvSpPr>
          <p:cNvPr id="3" name="Content Placeholder 2"/>
          <p:cNvSpPr>
            <a:spLocks noGrp="1"/>
          </p:cNvSpPr>
          <p:nvPr>
            <p:ph idx="1"/>
          </p:nvPr>
        </p:nvSpPr>
        <p:spPr/>
        <p:txBody>
          <a:bodyPr>
            <a:normAutofit lnSpcReduction="10000"/>
          </a:bodyPr>
          <a:lstStyle/>
          <a:p>
            <a:pPr marL="342900" indent="-342900">
              <a:buFont typeface="+mj-lt"/>
              <a:buAutoNum type="arabicPeriod"/>
            </a:pPr>
            <a:r>
              <a:rPr lang="en-GB" dirty="0" smtClean="0">
                <a:solidFill>
                  <a:srgbClr val="0A0AB2"/>
                </a:solidFill>
              </a:rPr>
              <a:t>Documented</a:t>
            </a:r>
            <a:r>
              <a:rPr lang="en-GB" dirty="0" smtClean="0"/>
              <a:t> </a:t>
            </a:r>
            <a:r>
              <a:rPr lang="en-GB" dirty="0" smtClean="0">
                <a:solidFill>
                  <a:srgbClr val="0A0AB2"/>
                </a:solidFill>
              </a:rPr>
              <a:t>Systems Engineering Process </a:t>
            </a:r>
            <a:r>
              <a:rPr lang="en-GB" dirty="0" smtClean="0"/>
              <a:t>– A documented Systems Engineering Process is needed to identify what information should be captured in order to develop a system/product architecture specification with traceability to the requirements.</a:t>
            </a:r>
          </a:p>
          <a:p>
            <a:pPr marL="342900" indent="-342900">
              <a:buFont typeface="+mj-lt"/>
              <a:buAutoNum type="arabicPeriod"/>
            </a:pPr>
            <a:r>
              <a:rPr lang="en-GB" dirty="0" smtClean="0">
                <a:solidFill>
                  <a:srgbClr val="0A0AB2"/>
                </a:solidFill>
              </a:rPr>
              <a:t>Information Modelling Language </a:t>
            </a:r>
            <a:r>
              <a:rPr lang="en-GB" dirty="0" smtClean="0"/>
              <a:t>– An Information Modelling Language is needed to capture information in a structured way so people and the automated tools can navigate through the information model and answer questions or return information for analysis or document generation.</a:t>
            </a:r>
          </a:p>
          <a:p>
            <a:pPr marL="342900" indent="-342900">
              <a:buFont typeface="+mj-lt"/>
              <a:buAutoNum type="arabicPeriod"/>
            </a:pPr>
            <a:r>
              <a:rPr lang="en-GB" dirty="0" smtClean="0">
                <a:solidFill>
                  <a:srgbClr val="0A0AB2"/>
                </a:solidFill>
              </a:rPr>
              <a:t>Information Model Repository </a:t>
            </a:r>
            <a:r>
              <a:rPr lang="en-GB" dirty="0" smtClean="0"/>
              <a:t>– An information repository is able to store and manage multiple information models and variants of a model are required. A model may consist of unique project information and information shareable by any project.</a:t>
            </a:r>
          </a:p>
          <a:p>
            <a:pPr marL="342900" indent="-342900">
              <a:buFont typeface="+mj-lt"/>
              <a:buAutoNum type="arabicPeriod"/>
            </a:pPr>
            <a:r>
              <a:rPr lang="en-GB" dirty="0" smtClean="0">
                <a:solidFill>
                  <a:srgbClr val="0A0AB2"/>
                </a:solidFill>
              </a:rPr>
              <a:t>Automated Tools </a:t>
            </a:r>
            <a:r>
              <a:rPr lang="en-GB" dirty="0" smtClean="0"/>
              <a:t>– A set of tools that can interact with the information repository and automate the capture and manipulation of information in the information repository, perform analyses, generate metrics, produce reports, generate documents using common templates, and produce XML/XMI exchange files for sharing information with detailed design tools.</a:t>
            </a:r>
          </a:p>
          <a:p>
            <a:pPr marL="342900" indent="-342900">
              <a:buFont typeface="+mj-lt"/>
              <a:buAutoNum type="arabicPeriod"/>
            </a:pPr>
            <a:r>
              <a:rPr lang="en-GB" dirty="0" smtClean="0">
                <a:solidFill>
                  <a:srgbClr val="0A0AB2"/>
                </a:solidFill>
              </a:rPr>
              <a:t>Training</a:t>
            </a:r>
            <a:r>
              <a:rPr lang="en-GB" dirty="0" smtClean="0"/>
              <a:t> – Classroom training on the MBSE process and methods and libraries of example models.</a:t>
            </a:r>
            <a:endParaRPr lang="en-GB"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t>Stage 6 – Develop System Requirements with Verification Objectives	13</a:t>
            </a:r>
            <a:endParaRPr lang="en-GB" sz="2000" dirty="0"/>
          </a:p>
        </p:txBody>
      </p:sp>
      <p:pic>
        <p:nvPicPr>
          <p:cNvPr id="5122" name="Picture 2"/>
          <p:cNvPicPr>
            <a:picLocks noChangeAspect="1" noChangeArrowheads="1"/>
          </p:cNvPicPr>
          <p:nvPr/>
        </p:nvPicPr>
        <p:blipFill>
          <a:blip r:embed="rId2" cstate="print"/>
          <a:srcRect/>
          <a:stretch>
            <a:fillRect/>
          </a:stretch>
        </p:blipFill>
        <p:spPr bwMode="auto">
          <a:xfrm>
            <a:off x="533400" y="2342508"/>
            <a:ext cx="8077200" cy="256763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Requirements and Traceability	13.1</a:t>
            </a:r>
            <a:endParaRPr lang="en-GB" dirty="0"/>
          </a:p>
        </p:txBody>
      </p:sp>
      <p:sp>
        <p:nvSpPr>
          <p:cNvPr id="3" name="Content Placeholder 2"/>
          <p:cNvSpPr>
            <a:spLocks noGrp="1"/>
          </p:cNvSpPr>
          <p:nvPr>
            <p:ph idx="1"/>
          </p:nvPr>
        </p:nvSpPr>
        <p:spPr/>
        <p:txBody>
          <a:bodyPr/>
          <a:lstStyle/>
          <a:p>
            <a:r>
              <a:rPr lang="en-GB" dirty="0" smtClean="0"/>
              <a:t>The system requirements derived in stages 3-5 are analysed for clarity, completeness, consistency, traceability to the stakeholder or system requirements </a:t>
            </a:r>
            <a:r>
              <a:rPr lang="en-GB" dirty="0" err="1" smtClean="0"/>
              <a:t>baselined</a:t>
            </a:r>
            <a:r>
              <a:rPr lang="en-GB" dirty="0" smtClean="0"/>
              <a:t> at the end of the previous design cycle.</a:t>
            </a:r>
            <a:endParaRPr lang="en-GB" dirty="0"/>
          </a:p>
        </p:txBody>
      </p:sp>
      <p:pic>
        <p:nvPicPr>
          <p:cNvPr id="28674" name="Picture 2"/>
          <p:cNvPicPr>
            <a:picLocks noChangeAspect="1" noChangeArrowheads="1"/>
          </p:cNvPicPr>
          <p:nvPr/>
        </p:nvPicPr>
        <p:blipFill>
          <a:blip r:embed="rId2" cstate="print"/>
          <a:srcRect/>
          <a:stretch>
            <a:fillRect/>
          </a:stretch>
        </p:blipFill>
        <p:spPr bwMode="auto">
          <a:xfrm>
            <a:off x="1142714" y="2286000"/>
            <a:ext cx="6858572" cy="34575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SysML</a:t>
            </a:r>
            <a:r>
              <a:rPr lang="en-GB" dirty="0" smtClean="0"/>
              <a:t> Requirements Diagram (</a:t>
            </a:r>
            <a:r>
              <a:rPr lang="en-GB" dirty="0" err="1" smtClean="0"/>
              <a:t>req</a:t>
            </a:r>
            <a:r>
              <a:rPr lang="en-GB" dirty="0" smtClean="0"/>
              <a:t>)	13.2</a:t>
            </a:r>
            <a:endParaRPr lang="en-GB" dirty="0"/>
          </a:p>
        </p:txBody>
      </p:sp>
      <p:sp>
        <p:nvSpPr>
          <p:cNvPr id="3" name="Content Placeholder 2"/>
          <p:cNvSpPr>
            <a:spLocks noGrp="1"/>
          </p:cNvSpPr>
          <p:nvPr>
            <p:ph idx="1"/>
          </p:nvPr>
        </p:nvSpPr>
        <p:spPr/>
        <p:txBody>
          <a:bodyPr/>
          <a:lstStyle/>
          <a:p>
            <a:r>
              <a:rPr lang="en-GB" dirty="0" smtClean="0"/>
              <a:t>Requirement Diagrams (</a:t>
            </a:r>
            <a:r>
              <a:rPr lang="en-GB" dirty="0" err="1" smtClean="0"/>
              <a:t>req</a:t>
            </a:r>
            <a:r>
              <a:rPr lang="en-GB" dirty="0" smtClean="0"/>
              <a:t>) – Requirement Diagrams are used to graphically depict hierarchies of stakeholder needs, requirements and test cases and show traceability to other model elements.</a:t>
            </a:r>
          </a:p>
          <a:p>
            <a:r>
              <a:rPr lang="en-GB" dirty="0" smtClean="0"/>
              <a:t>Requirements are usually displayed in table format rather than the Requirements Diagram because of the large number of requirements. In the following example, traceability from stakeholder needs to stakeholder REQs to system REQs is shown. Traceability between the system requirements and verification/test cases is also shown.</a:t>
            </a:r>
            <a:endParaRPr lang="en-GB" dirty="0"/>
          </a:p>
        </p:txBody>
      </p:sp>
      <p:pic>
        <p:nvPicPr>
          <p:cNvPr id="29698" name="Picture 2"/>
          <p:cNvPicPr>
            <a:picLocks noChangeAspect="1" noChangeArrowheads="1"/>
          </p:cNvPicPr>
          <p:nvPr/>
        </p:nvPicPr>
        <p:blipFill>
          <a:blip r:embed="rId2" cstate="print"/>
          <a:srcRect/>
          <a:stretch>
            <a:fillRect/>
          </a:stretch>
        </p:blipFill>
        <p:spPr bwMode="auto">
          <a:xfrm>
            <a:off x="1759541" y="3276600"/>
            <a:ext cx="5624918" cy="28956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Requirements to Modelling Elements Traceability	13.3</a:t>
            </a:r>
            <a:endParaRPr lang="en-GB" dirty="0"/>
          </a:p>
        </p:txBody>
      </p:sp>
      <p:sp>
        <p:nvSpPr>
          <p:cNvPr id="3" name="Content Placeholder 2"/>
          <p:cNvSpPr>
            <a:spLocks noGrp="1"/>
          </p:cNvSpPr>
          <p:nvPr>
            <p:ph idx="1"/>
          </p:nvPr>
        </p:nvSpPr>
        <p:spPr/>
        <p:txBody>
          <a:bodyPr/>
          <a:lstStyle/>
          <a:p>
            <a:r>
              <a:rPr lang="en-GB" dirty="0" smtClean="0"/>
              <a:t>The System Requirements Download Traceability query is run to show the results of cross reference linking the derived stakeholder requirements to the system requirements using the &lt;&lt;derived </a:t>
            </a:r>
            <a:r>
              <a:rPr lang="en-GB" dirty="0" err="1" smtClean="0"/>
              <a:t>reqt</a:t>
            </a:r>
            <a:r>
              <a:rPr lang="en-GB" dirty="0" smtClean="0"/>
              <a:t>&gt;&gt; relationship.</a:t>
            </a:r>
          </a:p>
          <a:p>
            <a:pPr lvl="1"/>
            <a:r>
              <a:rPr lang="en-GB" dirty="0" smtClean="0"/>
              <a:t>The &lt;&lt;</a:t>
            </a:r>
            <a:r>
              <a:rPr lang="en-GB" b="1" dirty="0" smtClean="0"/>
              <a:t>satisfy</a:t>
            </a:r>
            <a:r>
              <a:rPr lang="en-GB" dirty="0" smtClean="0"/>
              <a:t>&gt;&gt; relationship is used to link the requirement items to the behaviour elements (&lt;&lt;</a:t>
            </a:r>
            <a:r>
              <a:rPr lang="en-GB" b="1" dirty="0" smtClean="0"/>
              <a:t>action</a:t>
            </a:r>
            <a:r>
              <a:rPr lang="en-GB" dirty="0" smtClean="0"/>
              <a:t>&gt;&gt; and &lt;&lt;</a:t>
            </a:r>
            <a:r>
              <a:rPr lang="en-GB" b="1" dirty="0" smtClean="0"/>
              <a:t>activity</a:t>
            </a:r>
            <a:r>
              <a:rPr lang="en-GB" dirty="0" smtClean="0"/>
              <a:t>&gt;&gt;)</a:t>
            </a:r>
          </a:p>
          <a:p>
            <a:pPr lvl="1"/>
            <a:r>
              <a:rPr lang="en-GB" dirty="0" smtClean="0"/>
              <a:t>The &lt;&lt;satisfy&gt;&gt; relationship is used to link the requirement items to the structure elements (&lt;&lt;</a:t>
            </a:r>
            <a:r>
              <a:rPr lang="en-GB" b="1" dirty="0" smtClean="0"/>
              <a:t>block</a:t>
            </a:r>
            <a:r>
              <a:rPr lang="en-GB" dirty="0" smtClean="0"/>
              <a:t>&gt;&gt;)</a:t>
            </a:r>
          </a:p>
          <a:p>
            <a:pPr lvl="1"/>
            <a:r>
              <a:rPr lang="en-GB" dirty="0" smtClean="0"/>
              <a:t>The &lt;&lt;</a:t>
            </a:r>
            <a:r>
              <a:rPr lang="en-GB" b="1" dirty="0" smtClean="0"/>
              <a:t>verify</a:t>
            </a:r>
            <a:r>
              <a:rPr lang="en-GB" dirty="0" smtClean="0"/>
              <a:t>&gt;&gt; relationship is used to link the requirements to the verification / test cases elements</a:t>
            </a:r>
            <a:endParaRPr lang="en-GB" dirty="0"/>
          </a:p>
        </p:txBody>
      </p:sp>
      <p:pic>
        <p:nvPicPr>
          <p:cNvPr id="30722" name="Picture 2"/>
          <p:cNvPicPr>
            <a:picLocks noChangeAspect="1" noChangeArrowheads="1"/>
          </p:cNvPicPr>
          <p:nvPr/>
        </p:nvPicPr>
        <p:blipFill>
          <a:blip r:embed="rId2" cstate="print"/>
          <a:srcRect/>
          <a:stretch>
            <a:fillRect/>
          </a:stretch>
        </p:blipFill>
        <p:spPr bwMode="auto">
          <a:xfrm>
            <a:off x="1052513" y="3962400"/>
            <a:ext cx="7038975" cy="2265417"/>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000" dirty="0" smtClean="0"/>
              <a:t>Stage 7: Generation Documentation for Current System Element	14</a:t>
            </a:r>
            <a:endParaRPr lang="en-GB" sz="2000" dirty="0"/>
          </a:p>
        </p:txBody>
      </p:sp>
      <p:pic>
        <p:nvPicPr>
          <p:cNvPr id="6146" name="Picture 2"/>
          <p:cNvPicPr>
            <a:picLocks noChangeAspect="1" noChangeArrowheads="1"/>
          </p:cNvPicPr>
          <p:nvPr/>
        </p:nvPicPr>
        <p:blipFill>
          <a:blip r:embed="rId2" cstate="print"/>
          <a:srcRect/>
          <a:stretch>
            <a:fillRect/>
          </a:stretch>
        </p:blipFill>
        <p:spPr bwMode="auto">
          <a:xfrm>
            <a:off x="565355" y="2362200"/>
            <a:ext cx="8013291" cy="253841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Automatic Document Generation	14.1</a:t>
            </a:r>
            <a:endParaRPr lang="en-GB" dirty="0"/>
          </a:p>
        </p:txBody>
      </p:sp>
      <p:sp>
        <p:nvSpPr>
          <p:cNvPr id="3" name="Content Placeholder 2"/>
          <p:cNvSpPr>
            <a:spLocks noGrp="1"/>
          </p:cNvSpPr>
          <p:nvPr>
            <p:ph idx="1"/>
          </p:nvPr>
        </p:nvSpPr>
        <p:spPr/>
        <p:txBody>
          <a:bodyPr/>
          <a:lstStyle/>
          <a:p>
            <a:r>
              <a:rPr lang="en-GB" dirty="0" smtClean="0"/>
              <a:t>Automatic generation of documents from the information model using pre-defined templates reduce the cost of creating the documents.</a:t>
            </a:r>
            <a:endParaRPr lang="en-GB" dirty="0"/>
          </a:p>
        </p:txBody>
      </p:sp>
      <p:pic>
        <p:nvPicPr>
          <p:cNvPr id="32770" name="Picture 2"/>
          <p:cNvPicPr>
            <a:picLocks noChangeAspect="1" noChangeArrowheads="1"/>
          </p:cNvPicPr>
          <p:nvPr/>
        </p:nvPicPr>
        <p:blipFill>
          <a:blip r:embed="rId2" cstate="print"/>
          <a:srcRect/>
          <a:stretch>
            <a:fillRect/>
          </a:stretch>
        </p:blipFill>
        <p:spPr bwMode="auto">
          <a:xfrm>
            <a:off x="516699" y="1905000"/>
            <a:ext cx="8110603" cy="42291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Stage 8: Support System V&amp;V and Changes	15</a:t>
            </a:r>
            <a:endParaRPr lang="en-GB" dirty="0"/>
          </a:p>
        </p:txBody>
      </p:sp>
      <p:pic>
        <p:nvPicPr>
          <p:cNvPr id="7170" name="Picture 2"/>
          <p:cNvPicPr>
            <a:picLocks noChangeAspect="1" noChangeArrowheads="1"/>
          </p:cNvPicPr>
          <p:nvPr/>
        </p:nvPicPr>
        <p:blipFill>
          <a:blip r:embed="rId2" cstate="print"/>
          <a:srcRect/>
          <a:stretch>
            <a:fillRect/>
          </a:stretch>
        </p:blipFill>
        <p:spPr bwMode="auto">
          <a:xfrm>
            <a:off x="541844" y="2286000"/>
            <a:ext cx="8060312" cy="250983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Requirements Verification Traceability	15.1</a:t>
            </a:r>
            <a:endParaRPr lang="en-GB" dirty="0"/>
          </a:p>
        </p:txBody>
      </p:sp>
      <p:sp>
        <p:nvSpPr>
          <p:cNvPr id="3" name="Content Placeholder 2"/>
          <p:cNvSpPr>
            <a:spLocks noGrp="1"/>
          </p:cNvSpPr>
          <p:nvPr>
            <p:ph idx="1"/>
          </p:nvPr>
        </p:nvSpPr>
        <p:spPr/>
        <p:txBody>
          <a:bodyPr/>
          <a:lstStyle/>
          <a:p>
            <a:r>
              <a:rPr lang="en-GB" dirty="0" smtClean="0"/>
              <a:t>Verification and test planning</a:t>
            </a:r>
            <a:br>
              <a:rPr lang="en-GB" dirty="0" smtClean="0"/>
            </a:br>
            <a:r>
              <a:rPr lang="en-GB" dirty="0" smtClean="0"/>
              <a:t>activities should be performed</a:t>
            </a:r>
            <a:br>
              <a:rPr lang="en-GB" dirty="0" smtClean="0"/>
            </a:br>
            <a:r>
              <a:rPr lang="en-GB" dirty="0" smtClean="0"/>
              <a:t>for the newly created system</a:t>
            </a:r>
            <a:br>
              <a:rPr lang="en-GB" dirty="0" smtClean="0"/>
            </a:br>
            <a:r>
              <a:rPr lang="en-GB" dirty="0" smtClean="0"/>
              <a:t>requirements and appropriate</a:t>
            </a:r>
            <a:br>
              <a:rPr lang="en-GB" dirty="0" smtClean="0"/>
            </a:br>
            <a:r>
              <a:rPr lang="en-GB" dirty="0" smtClean="0"/>
              <a:t>traceability established.</a:t>
            </a:r>
            <a:endParaRPr lang="en-GB" dirty="0"/>
          </a:p>
        </p:txBody>
      </p:sp>
      <p:pic>
        <p:nvPicPr>
          <p:cNvPr id="34818" name="Picture 2"/>
          <p:cNvPicPr>
            <a:picLocks noChangeAspect="1" noChangeArrowheads="1"/>
          </p:cNvPicPr>
          <p:nvPr/>
        </p:nvPicPr>
        <p:blipFill>
          <a:blip r:embed="rId2" cstate="print"/>
          <a:srcRect/>
          <a:stretch>
            <a:fillRect/>
          </a:stretch>
        </p:blipFill>
        <p:spPr bwMode="auto">
          <a:xfrm>
            <a:off x="3962400" y="1017139"/>
            <a:ext cx="4688888" cy="5186423"/>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Package Diagrams (</a:t>
            </a:r>
            <a:r>
              <a:rPr lang="en-GB" dirty="0" err="1" smtClean="0"/>
              <a:t>pkg</a:t>
            </a:r>
            <a:r>
              <a:rPr lang="en-GB" dirty="0" smtClean="0"/>
              <a:t>)	15.2</a:t>
            </a:r>
            <a:endParaRPr lang="en-GB" dirty="0"/>
          </a:p>
        </p:txBody>
      </p:sp>
      <p:sp>
        <p:nvSpPr>
          <p:cNvPr id="3" name="Content Placeholder 2"/>
          <p:cNvSpPr>
            <a:spLocks noGrp="1"/>
          </p:cNvSpPr>
          <p:nvPr>
            <p:ph idx="1"/>
          </p:nvPr>
        </p:nvSpPr>
        <p:spPr/>
        <p:txBody>
          <a:bodyPr/>
          <a:lstStyle/>
          <a:p>
            <a:r>
              <a:rPr lang="en-GB" dirty="0" smtClean="0"/>
              <a:t>Package Diagram (</a:t>
            </a:r>
            <a:r>
              <a:rPr lang="en-GB" dirty="0" err="1" smtClean="0"/>
              <a:t>pkg</a:t>
            </a:r>
            <a:r>
              <a:rPr lang="en-GB" dirty="0" smtClean="0"/>
              <a:t>) – A Package Diagram is used to partition the modelling elements into logical groupings that describe a domain of interest. A hierarchy of packages can be defined in the </a:t>
            </a:r>
            <a:r>
              <a:rPr lang="en-GB" dirty="0" smtClean="0">
                <a:solidFill>
                  <a:srgbClr val="0A0AB2"/>
                </a:solidFill>
              </a:rPr>
              <a:t>Modelling</a:t>
            </a:r>
            <a:r>
              <a:rPr lang="en-GB" dirty="0" smtClean="0"/>
              <a:t> sidebar and in a Package Diagram. A &lt;&lt;</a:t>
            </a:r>
            <a:r>
              <a:rPr lang="en-GB" b="1" dirty="0" smtClean="0"/>
              <a:t>package</a:t>
            </a:r>
            <a:r>
              <a:rPr lang="en-GB" dirty="0" smtClean="0"/>
              <a:t>&gt;&gt; is like a folder. The following example shows elements contained in a package and nested packages.</a:t>
            </a:r>
          </a:p>
          <a:p>
            <a:r>
              <a:rPr lang="en-GB" dirty="0" smtClean="0"/>
              <a:t>The modelling browser is the primary place where</a:t>
            </a:r>
            <a:br>
              <a:rPr lang="en-GB" dirty="0" smtClean="0"/>
            </a:br>
            <a:r>
              <a:rPr lang="en-GB" dirty="0" smtClean="0"/>
              <a:t>nested packages are created and used.</a:t>
            </a:r>
          </a:p>
          <a:p>
            <a:endParaRPr lang="en-GB" dirty="0" smtClean="0"/>
          </a:p>
          <a:p>
            <a:endParaRPr lang="en-GB" dirty="0" smtClean="0"/>
          </a:p>
          <a:p>
            <a:endParaRPr lang="en-GB" dirty="0" smtClean="0"/>
          </a:p>
          <a:p>
            <a:r>
              <a:rPr lang="en-GB" dirty="0" smtClean="0"/>
              <a:t>The following example shows nested packages:</a:t>
            </a:r>
            <a:endParaRPr lang="en-GB" dirty="0"/>
          </a:p>
        </p:txBody>
      </p:sp>
      <p:pic>
        <p:nvPicPr>
          <p:cNvPr id="35842" name="Picture 2"/>
          <p:cNvPicPr>
            <a:picLocks noChangeAspect="1" noChangeArrowheads="1"/>
          </p:cNvPicPr>
          <p:nvPr/>
        </p:nvPicPr>
        <p:blipFill>
          <a:blip r:embed="rId2" cstate="print"/>
          <a:srcRect/>
          <a:stretch>
            <a:fillRect/>
          </a:stretch>
        </p:blipFill>
        <p:spPr bwMode="auto">
          <a:xfrm>
            <a:off x="5791200" y="2438400"/>
            <a:ext cx="2657475" cy="2352675"/>
          </a:xfrm>
          <a:prstGeom prst="rect">
            <a:avLst/>
          </a:prstGeom>
          <a:noFill/>
          <a:ln w="9525">
            <a:noFill/>
            <a:miter lim="800000"/>
            <a:headEnd/>
            <a:tailEnd/>
          </a:ln>
        </p:spPr>
      </p:pic>
      <p:pic>
        <p:nvPicPr>
          <p:cNvPr id="35845" name="Picture 5"/>
          <p:cNvPicPr>
            <a:picLocks noChangeAspect="1" noChangeArrowheads="1"/>
          </p:cNvPicPr>
          <p:nvPr/>
        </p:nvPicPr>
        <p:blipFill>
          <a:blip r:embed="rId3" cstate="print"/>
          <a:srcRect/>
          <a:stretch>
            <a:fillRect/>
          </a:stretch>
        </p:blipFill>
        <p:spPr bwMode="auto">
          <a:xfrm>
            <a:off x="533400" y="5029200"/>
            <a:ext cx="2895600" cy="9715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	16</a:t>
            </a:r>
            <a:endParaRPr lang="en-GB" dirty="0"/>
          </a:p>
        </p:txBody>
      </p:sp>
      <p:sp>
        <p:nvSpPr>
          <p:cNvPr id="3" name="Content Placeholder 2"/>
          <p:cNvSpPr>
            <a:spLocks noGrp="1"/>
          </p:cNvSpPr>
          <p:nvPr>
            <p:ph idx="1"/>
          </p:nvPr>
        </p:nvSpPr>
        <p:spPr/>
        <p:txBody>
          <a:bodyPr/>
          <a:lstStyle/>
          <a:p>
            <a:r>
              <a:rPr lang="en-GB" dirty="0" smtClean="0"/>
              <a:t>Is Model Based Systems Engineering (MBSE) something new? No, MBSE methods and techniques have been individually practiced by many good engineers and analysts over the years.</a:t>
            </a:r>
          </a:p>
          <a:p>
            <a:r>
              <a:rPr lang="en-GB" dirty="0" smtClean="0"/>
              <a:t>The problem has been that project management has been obsessed with deliverable documents rather than delivering an engineering information model that can be used to support analyses, end to end traceability, and automatically produce the deliverable documents from the information model.</a:t>
            </a:r>
          </a:p>
          <a:p>
            <a:pPr lvl="1"/>
            <a:r>
              <a:rPr lang="en-GB" dirty="0" smtClean="0"/>
              <a:t>The engineering data model usually consists of entities, attributes, relationships, and diagrams that specify the system architecture.</a:t>
            </a:r>
          </a:p>
          <a:p>
            <a:pPr lvl="1"/>
            <a:r>
              <a:rPr lang="en-GB" dirty="0" smtClean="0"/>
              <a:t>Remember a diagram (graphical model) is worth a thousand words. These diagrams aid in communicating ideas/concepts among project personnel and the customer.</a:t>
            </a:r>
          </a:p>
          <a:p>
            <a:pPr lvl="1"/>
            <a:r>
              <a:rPr lang="en-GB" dirty="0" smtClean="0"/>
              <a:t>What is new is the </a:t>
            </a:r>
            <a:r>
              <a:rPr lang="en-GB" dirty="0" err="1" smtClean="0"/>
              <a:t>SysML</a:t>
            </a:r>
            <a:r>
              <a:rPr lang="en-GB" dirty="0" smtClean="0"/>
              <a:t> modelling language. It should help with communication issues by having a common way to describe system architectures and traceability.</a:t>
            </a:r>
          </a:p>
          <a:p>
            <a:pPr marL="0" lvl="1">
              <a:buNone/>
            </a:pPr>
            <a:r>
              <a:rPr lang="en-GB" dirty="0" smtClean="0"/>
              <a:t>Please contact 3SL to discuss MBSE processes and learn </a:t>
            </a:r>
            <a:r>
              <a:rPr lang="en-GB" dirty="0" err="1" smtClean="0"/>
              <a:t>SysML</a:t>
            </a:r>
            <a:r>
              <a:rPr lang="en-GB" dirty="0" smtClean="0"/>
              <a:t> using Cradle or learn </a:t>
            </a:r>
            <a:r>
              <a:rPr lang="en-GB" dirty="0" err="1" smtClean="0"/>
              <a:t>SysML</a:t>
            </a:r>
            <a:r>
              <a:rPr lang="en-GB" dirty="0" smtClean="0"/>
              <a:t> independent of a tool.</a:t>
            </a:r>
          </a:p>
          <a:p>
            <a:pPr lvl="1">
              <a:buNone/>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MBSE – System Engineering Process	3</a:t>
            </a:r>
            <a:endParaRPr lang="en-GB" dirty="0"/>
          </a:p>
        </p:txBody>
      </p:sp>
      <p:sp>
        <p:nvSpPr>
          <p:cNvPr id="3" name="Content Placeholder 2"/>
          <p:cNvSpPr>
            <a:spLocks noGrp="1"/>
          </p:cNvSpPr>
          <p:nvPr>
            <p:ph idx="1"/>
          </p:nvPr>
        </p:nvSpPr>
        <p:spPr/>
        <p:txBody>
          <a:bodyPr/>
          <a:lstStyle/>
          <a:p>
            <a:r>
              <a:rPr lang="en-GB" dirty="0" smtClean="0"/>
              <a:t>The MBSE process activities provide the systems engineering workflow for the project and identify what modelling language information element types and diagram types will be needed and the automated tools that are needed to access the information model in the repository.</a:t>
            </a:r>
          </a:p>
          <a:p>
            <a:r>
              <a:rPr lang="en-GB" dirty="0" smtClean="0"/>
              <a:t>The following example process model diagram decomposes into many other diagrams providing more detail and every box has a detailed textual description but only the top level activities are shown in this presentation. This process was used successfully on a customer project using Cradle.</a:t>
            </a:r>
            <a:endParaRPr lang="en-GB" dirty="0"/>
          </a:p>
        </p:txBody>
      </p:sp>
      <p:pic>
        <p:nvPicPr>
          <p:cNvPr id="19458" name="Picture 2"/>
          <p:cNvPicPr>
            <a:picLocks noChangeAspect="1" noChangeArrowheads="1"/>
          </p:cNvPicPr>
          <p:nvPr/>
        </p:nvPicPr>
        <p:blipFill>
          <a:blip r:embed="rId2" cstate="print"/>
          <a:srcRect/>
          <a:stretch>
            <a:fillRect/>
          </a:stretch>
        </p:blipFill>
        <p:spPr bwMode="auto">
          <a:xfrm>
            <a:off x="533400" y="3674080"/>
            <a:ext cx="8077200" cy="2498297"/>
          </a:xfrm>
          <a:prstGeom prst="rect">
            <a:avLst/>
          </a:prstGeom>
          <a:noFill/>
          <a:ln w="9525">
            <a:noFill/>
            <a:miter lim="800000"/>
            <a:headEnd/>
            <a:tailEnd/>
          </a:ln>
        </p:spPr>
      </p:pic>
      <p:sp>
        <p:nvSpPr>
          <p:cNvPr id="5" name="TextBox 4"/>
          <p:cNvSpPr txBox="1"/>
          <p:nvPr/>
        </p:nvSpPr>
        <p:spPr>
          <a:xfrm>
            <a:off x="7010400" y="5181600"/>
            <a:ext cx="1600200" cy="1015663"/>
          </a:xfrm>
          <a:prstGeom prst="rect">
            <a:avLst/>
          </a:prstGeom>
          <a:noFill/>
        </p:spPr>
        <p:txBody>
          <a:bodyPr wrap="square" rtlCol="0">
            <a:spAutoFit/>
          </a:bodyPr>
          <a:lstStyle/>
          <a:p>
            <a:r>
              <a:rPr lang="en-GB" sz="1200" dirty="0" smtClean="0"/>
              <a:t>Circle with embedded I symbol: Two Iterate nodes where everything between the nodes repeats. </a:t>
            </a:r>
            <a:endParaRPr lang="en-GB" sz="1200" dirty="0"/>
          </a:p>
        </p:txBody>
      </p:sp>
      <p:sp>
        <p:nvSpPr>
          <p:cNvPr id="6" name="TextBox 5"/>
          <p:cNvSpPr txBox="1"/>
          <p:nvPr/>
        </p:nvSpPr>
        <p:spPr>
          <a:xfrm>
            <a:off x="5334000" y="5181600"/>
            <a:ext cx="1600200" cy="1015663"/>
          </a:xfrm>
          <a:prstGeom prst="rect">
            <a:avLst/>
          </a:prstGeom>
          <a:noFill/>
        </p:spPr>
        <p:txBody>
          <a:bodyPr wrap="square" rtlCol="0">
            <a:spAutoFit/>
          </a:bodyPr>
          <a:lstStyle/>
          <a:p>
            <a:r>
              <a:rPr lang="en-GB" sz="1200" dirty="0" smtClean="0"/>
              <a:t>Circle with embedded AND: Each exit branch from leading node indicates parallel processing.</a:t>
            </a:r>
            <a:endParaRPr lang="en-GB"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MBSE – Information Modelling Language	4</a:t>
            </a:r>
            <a:endParaRPr lang="en-GB" dirty="0"/>
          </a:p>
        </p:txBody>
      </p:sp>
      <p:sp>
        <p:nvSpPr>
          <p:cNvPr id="3" name="Content Placeholder 2"/>
          <p:cNvSpPr>
            <a:spLocks noGrp="1"/>
          </p:cNvSpPr>
          <p:nvPr>
            <p:ph idx="1"/>
          </p:nvPr>
        </p:nvSpPr>
        <p:spPr/>
        <p:txBody>
          <a:bodyPr/>
          <a:lstStyle/>
          <a:p>
            <a:r>
              <a:rPr lang="en-GB" dirty="0" smtClean="0"/>
              <a:t>A modelling language consists of </a:t>
            </a:r>
            <a:r>
              <a:rPr lang="en-GB" dirty="0" smtClean="0">
                <a:solidFill>
                  <a:srgbClr val="0A0AB2"/>
                </a:solidFill>
              </a:rPr>
              <a:t>elements</a:t>
            </a:r>
            <a:r>
              <a:rPr lang="en-GB" dirty="0" smtClean="0"/>
              <a:t> (project information), the </a:t>
            </a:r>
            <a:r>
              <a:rPr lang="en-GB" dirty="0" smtClean="0">
                <a:solidFill>
                  <a:srgbClr val="0A0AB2"/>
                </a:solidFill>
              </a:rPr>
              <a:t>properties</a:t>
            </a:r>
            <a:r>
              <a:rPr lang="en-GB" dirty="0" smtClean="0"/>
              <a:t> of the elements (e.g. description, rationale, etc.), the </a:t>
            </a:r>
            <a:r>
              <a:rPr lang="en-GB" dirty="0" smtClean="0">
                <a:solidFill>
                  <a:srgbClr val="0A0AB2"/>
                </a:solidFill>
              </a:rPr>
              <a:t>relationships</a:t>
            </a:r>
            <a:r>
              <a:rPr lang="en-GB" dirty="0" smtClean="0"/>
              <a:t> that connect the different elements together, and </a:t>
            </a:r>
            <a:r>
              <a:rPr lang="en-GB" dirty="0" smtClean="0">
                <a:solidFill>
                  <a:srgbClr val="0A0AB2"/>
                </a:solidFill>
              </a:rPr>
              <a:t>diagrams</a:t>
            </a:r>
            <a:r>
              <a:rPr lang="en-GB" dirty="0" smtClean="0"/>
              <a:t> used to model concepts, logical behaviours, and system structures.</a:t>
            </a:r>
          </a:p>
          <a:p>
            <a:r>
              <a:rPr lang="en-GB" dirty="0" smtClean="0"/>
              <a:t>A graphical modelling language for systems engineers was developed by the OMG, INCOSE, and AP233 organisations. The language is known as </a:t>
            </a:r>
            <a:r>
              <a:rPr lang="en-GB" dirty="0" err="1" smtClean="0"/>
              <a:t>SysML</a:t>
            </a:r>
            <a:r>
              <a:rPr lang="en-GB" dirty="0" smtClean="0"/>
              <a:t> (System Modelling Language). It is being adopted by many companies and organisations.</a:t>
            </a:r>
          </a:p>
          <a:p>
            <a:r>
              <a:rPr lang="en-GB" dirty="0" smtClean="0"/>
              <a:t>In </a:t>
            </a:r>
            <a:r>
              <a:rPr lang="en-GB" dirty="0" err="1" smtClean="0"/>
              <a:t>SysML</a:t>
            </a:r>
            <a:r>
              <a:rPr lang="en-GB" dirty="0" smtClean="0"/>
              <a:t>, the different element types used to specify a system or process are called stereotypes. The stereotype names are enclosed in &lt;&lt;&gt;&gt; symbols. The following example shows five different element types.</a:t>
            </a:r>
          </a:p>
          <a:p>
            <a:endParaRPr lang="en-GB" dirty="0" smtClean="0"/>
          </a:p>
          <a:p>
            <a:endParaRPr lang="en-GB" dirty="0" smtClean="0"/>
          </a:p>
          <a:p>
            <a:endParaRPr lang="en-GB" dirty="0" smtClean="0"/>
          </a:p>
          <a:p>
            <a:r>
              <a:rPr lang="en-GB" dirty="0" smtClean="0"/>
              <a:t>By themselves these elements have limited value, but once they are linked together using </a:t>
            </a:r>
            <a:r>
              <a:rPr lang="en-GB" dirty="0" smtClean="0">
                <a:solidFill>
                  <a:srgbClr val="0A0AB2"/>
                </a:solidFill>
              </a:rPr>
              <a:t>relationships</a:t>
            </a:r>
            <a:r>
              <a:rPr lang="en-GB" dirty="0" smtClean="0"/>
              <a:t> the connected elements tell a story. </a:t>
            </a:r>
            <a:endParaRPr lang="en-GB" dirty="0"/>
          </a:p>
        </p:txBody>
      </p:sp>
      <p:pic>
        <p:nvPicPr>
          <p:cNvPr id="20482" name="Picture 2"/>
          <p:cNvPicPr>
            <a:picLocks noChangeAspect="1" noChangeArrowheads="1"/>
          </p:cNvPicPr>
          <p:nvPr/>
        </p:nvPicPr>
        <p:blipFill>
          <a:blip r:embed="rId2" cstate="print"/>
          <a:srcRect/>
          <a:stretch>
            <a:fillRect/>
          </a:stretch>
        </p:blipFill>
        <p:spPr bwMode="auto">
          <a:xfrm>
            <a:off x="609600" y="4419600"/>
            <a:ext cx="7924800" cy="6762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MBSE – Information Modelling Language: 2</a:t>
            </a:r>
            <a:endParaRPr lang="en-GB" dirty="0"/>
          </a:p>
        </p:txBody>
      </p:sp>
      <p:sp>
        <p:nvSpPr>
          <p:cNvPr id="3" name="Content Placeholder 2"/>
          <p:cNvSpPr>
            <a:spLocks noGrp="1"/>
          </p:cNvSpPr>
          <p:nvPr>
            <p:ph idx="1"/>
          </p:nvPr>
        </p:nvSpPr>
        <p:spPr/>
        <p:txBody>
          <a:bodyPr/>
          <a:lstStyle/>
          <a:p>
            <a:r>
              <a:rPr lang="en-GB" dirty="0" smtClean="0"/>
              <a:t>In the following example, there are four different kinds of </a:t>
            </a:r>
            <a:r>
              <a:rPr lang="en-GB" b="1" dirty="0" smtClean="0"/>
              <a:t>relationships</a:t>
            </a:r>
            <a:r>
              <a:rPr lang="en-GB" dirty="0" smtClean="0"/>
              <a:t> used to connect the different types of elements to tell a story. The example below tells the story that a helicopter has an </a:t>
            </a:r>
            <a:r>
              <a:rPr lang="en-GB" i="1" dirty="0" smtClean="0"/>
              <a:t>engine</a:t>
            </a:r>
            <a:r>
              <a:rPr lang="en-GB" dirty="0" smtClean="0"/>
              <a:t>, it performs a </a:t>
            </a:r>
            <a:r>
              <a:rPr lang="en-GB" i="1" dirty="0" smtClean="0"/>
              <a:t>start engine </a:t>
            </a:r>
            <a:r>
              <a:rPr lang="en-GB" dirty="0" smtClean="0"/>
              <a:t>activity, it has a </a:t>
            </a:r>
            <a:r>
              <a:rPr lang="en-GB" i="1" dirty="0" smtClean="0"/>
              <a:t>max speed </a:t>
            </a:r>
            <a:r>
              <a:rPr lang="en-GB" dirty="0" smtClean="0"/>
              <a:t>variable, it inputs </a:t>
            </a:r>
            <a:r>
              <a:rPr lang="en-GB" i="1" dirty="0" smtClean="0"/>
              <a:t>radio signals </a:t>
            </a:r>
            <a:r>
              <a:rPr lang="en-GB" dirty="0" smtClean="0"/>
              <a:t>and outputs </a:t>
            </a:r>
            <a:r>
              <a:rPr lang="en-GB" i="1" dirty="0" smtClean="0"/>
              <a:t>exhaust gas</a:t>
            </a:r>
            <a:r>
              <a:rPr lang="en-GB" dirty="0" smtClean="0"/>
              <a:t>.</a:t>
            </a:r>
          </a:p>
          <a:p>
            <a:endParaRPr lang="en-GB" dirty="0" smtClean="0"/>
          </a:p>
          <a:p>
            <a:endParaRPr lang="en-GB" dirty="0" smtClean="0"/>
          </a:p>
          <a:p>
            <a:endParaRPr lang="en-GB" dirty="0" smtClean="0"/>
          </a:p>
          <a:p>
            <a:endParaRPr lang="en-GB" dirty="0" smtClean="0"/>
          </a:p>
          <a:p>
            <a:r>
              <a:rPr lang="en-GB" dirty="0" smtClean="0"/>
              <a:t/>
            </a:r>
            <a:br>
              <a:rPr lang="en-GB" dirty="0" smtClean="0"/>
            </a:br>
            <a:endParaRPr lang="en-GB" dirty="0" smtClean="0"/>
          </a:p>
          <a:p>
            <a:r>
              <a:rPr lang="en-GB" dirty="0" smtClean="0"/>
              <a:t>An alternative way to view an element’s related</a:t>
            </a:r>
            <a:br>
              <a:rPr lang="en-GB" dirty="0" smtClean="0"/>
            </a:br>
            <a:r>
              <a:rPr lang="en-GB" dirty="0" smtClean="0"/>
              <a:t>information is in a browser tree view as shown</a:t>
            </a:r>
            <a:br>
              <a:rPr lang="en-GB" dirty="0" smtClean="0"/>
            </a:br>
            <a:r>
              <a:rPr lang="en-GB" dirty="0" smtClean="0"/>
              <a:t>below. Elements can be created and linked to</a:t>
            </a:r>
            <a:br>
              <a:rPr lang="en-GB" dirty="0" smtClean="0"/>
            </a:br>
            <a:r>
              <a:rPr lang="en-GB" dirty="0" smtClean="0"/>
              <a:t>other elements using relationships in the browser </a:t>
            </a:r>
            <a:br>
              <a:rPr lang="en-GB" dirty="0" smtClean="0"/>
            </a:br>
            <a:r>
              <a:rPr lang="en-GB" dirty="0" smtClean="0"/>
              <a:t>without having to create a box and line diagram.</a:t>
            </a:r>
            <a:endParaRPr lang="en-GB" dirty="0"/>
          </a:p>
        </p:txBody>
      </p:sp>
      <p:pic>
        <p:nvPicPr>
          <p:cNvPr id="21506" name="Picture 2"/>
          <p:cNvPicPr>
            <a:picLocks noChangeAspect="1" noChangeArrowheads="1"/>
          </p:cNvPicPr>
          <p:nvPr/>
        </p:nvPicPr>
        <p:blipFill>
          <a:blip r:embed="rId2" cstate="print"/>
          <a:srcRect/>
          <a:stretch>
            <a:fillRect/>
          </a:stretch>
        </p:blipFill>
        <p:spPr bwMode="auto">
          <a:xfrm>
            <a:off x="928688" y="2362200"/>
            <a:ext cx="7286625" cy="173355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a:stretch>
            <a:fillRect/>
          </a:stretch>
        </p:blipFill>
        <p:spPr bwMode="auto">
          <a:xfrm>
            <a:off x="5410200" y="4191000"/>
            <a:ext cx="3276600" cy="2057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MBSE – Information Modelling Language: 3</a:t>
            </a:r>
            <a:endParaRPr lang="en-GB" dirty="0"/>
          </a:p>
        </p:txBody>
      </p:sp>
      <p:sp>
        <p:nvSpPr>
          <p:cNvPr id="3" name="Content Placeholder 2"/>
          <p:cNvSpPr>
            <a:spLocks noGrp="1"/>
          </p:cNvSpPr>
          <p:nvPr>
            <p:ph idx="1"/>
          </p:nvPr>
        </p:nvSpPr>
        <p:spPr/>
        <p:txBody>
          <a:bodyPr/>
          <a:lstStyle/>
          <a:p>
            <a:r>
              <a:rPr lang="en-GB" dirty="0" smtClean="0"/>
              <a:t>Some concepts/stories are best communicated with diagrams (i.e. conceptual model)</a:t>
            </a:r>
          </a:p>
          <a:p>
            <a:pPr lvl="1"/>
            <a:r>
              <a:rPr lang="en-GB" dirty="0" smtClean="0"/>
              <a:t>Systems engineers create diagrams to better understand problems and develop candidate solutions, and validate design decisions</a:t>
            </a:r>
          </a:p>
          <a:p>
            <a:pPr lvl="1"/>
            <a:r>
              <a:rPr lang="en-GB" dirty="0" smtClean="0"/>
              <a:t>Diagrams improve communication between team members, and with the customer</a:t>
            </a:r>
            <a:endParaRPr lang="en-GB" dirty="0"/>
          </a:p>
        </p:txBody>
      </p:sp>
      <p:pic>
        <p:nvPicPr>
          <p:cNvPr id="22531" name="Picture 3"/>
          <p:cNvPicPr>
            <a:picLocks noChangeAspect="1" noChangeArrowheads="1"/>
          </p:cNvPicPr>
          <p:nvPr/>
        </p:nvPicPr>
        <p:blipFill>
          <a:blip r:embed="rId2" cstate="print"/>
          <a:srcRect/>
          <a:stretch>
            <a:fillRect/>
          </a:stretch>
        </p:blipFill>
        <p:spPr bwMode="auto">
          <a:xfrm>
            <a:off x="1752600" y="2514600"/>
            <a:ext cx="6934200" cy="3711374"/>
          </a:xfrm>
          <a:prstGeom prst="rect">
            <a:avLst/>
          </a:prstGeom>
          <a:noFill/>
          <a:ln w="9525">
            <a:noFill/>
            <a:miter lim="800000"/>
            <a:headEnd/>
            <a:tailEnd/>
          </a:ln>
        </p:spPr>
      </p:pic>
      <p:pic>
        <p:nvPicPr>
          <p:cNvPr id="22530" name="Picture 2"/>
          <p:cNvPicPr>
            <a:picLocks noChangeAspect="1" noChangeArrowheads="1"/>
          </p:cNvPicPr>
          <p:nvPr/>
        </p:nvPicPr>
        <p:blipFill>
          <a:blip r:embed="rId3" cstate="print"/>
          <a:srcRect/>
          <a:stretch>
            <a:fillRect/>
          </a:stretch>
        </p:blipFill>
        <p:spPr bwMode="auto">
          <a:xfrm>
            <a:off x="457200" y="3962400"/>
            <a:ext cx="2692594" cy="22526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layout</Template>
  <TotalTime>1600</TotalTime>
  <Words>4608</Words>
  <Application>Microsoft Office PowerPoint</Application>
  <PresentationFormat>On-screen Show (4:3)</PresentationFormat>
  <Paragraphs>403</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layout</vt:lpstr>
      <vt:lpstr>Learn Simple MBSE Process by Connecting the Dots</vt:lpstr>
      <vt:lpstr>Contents</vt:lpstr>
      <vt:lpstr>Slide 2</vt:lpstr>
      <vt:lpstr>MBSE – Connecting the Dots 1</vt:lpstr>
      <vt:lpstr>MBSE Support Capabilities Needed 2</vt:lpstr>
      <vt:lpstr>MBSE – System Engineering Process 3</vt:lpstr>
      <vt:lpstr>MBSE – Information Modelling Language 4</vt:lpstr>
      <vt:lpstr>MBSE – Information Modelling Language: 2</vt:lpstr>
      <vt:lpstr>MBSE – Information Modelling Language: 3</vt:lpstr>
      <vt:lpstr>MBSE – Information Modelling Language: 4</vt:lpstr>
      <vt:lpstr>MBSE – Information Model Repository 5</vt:lpstr>
      <vt:lpstr>MBSE – Automated Tools 6</vt:lpstr>
      <vt:lpstr>Slide 12</vt:lpstr>
      <vt:lpstr>SysML Stereotype Elements 7</vt:lpstr>
      <vt:lpstr>SysML Stereotype Elements: 2</vt:lpstr>
      <vt:lpstr>SysML Stereotype Elements: 3</vt:lpstr>
      <vt:lpstr>SysML Stereotype Elements: 4</vt:lpstr>
      <vt:lpstr>SysML Stereotype Elements: 5</vt:lpstr>
      <vt:lpstr>SysML Stereotype Elements: 6</vt:lpstr>
      <vt:lpstr>Slide 19</vt:lpstr>
      <vt:lpstr>Stage 1 – Define Concept of Operations 8</vt:lpstr>
      <vt:lpstr>Stage 1 – Define Concept of Operations: 2</vt:lpstr>
      <vt:lpstr>SysML Use Case Diagram (uc) 8.1</vt:lpstr>
      <vt:lpstr>SysML Stereotypes on Sample UC Diagram 8.1.1</vt:lpstr>
      <vt:lpstr>Operational Scenario using Activity Diagram 8.2</vt:lpstr>
      <vt:lpstr>Stereotypes used on Sample act 8.2.1</vt:lpstr>
      <vt:lpstr>Stakeholder Needs and Requirements 8.3</vt:lpstr>
      <vt:lpstr>Stage 2 – Define System Element Operational Context 9</vt:lpstr>
      <vt:lpstr>Stage 2 – Define System Element Operational Context: 2</vt:lpstr>
      <vt:lpstr>Stereotypes used on Sample bdd 9.1</vt:lpstr>
      <vt:lpstr>Stage 2 – Define System Element Operational Context: 3</vt:lpstr>
      <vt:lpstr>Stereotypes used on Sample ibd 9.2</vt:lpstr>
      <vt:lpstr>Stage 3 – Define System Element Characteristics and Components 10</vt:lpstr>
      <vt:lpstr>Stage 3 – Define System Element Characteristics and Components: 2</vt:lpstr>
      <vt:lpstr>System Structure Hierarchy using bdd 10.1</vt:lpstr>
      <vt:lpstr>Block Element Compartments 10.2</vt:lpstr>
      <vt:lpstr>Parametric Diagram used to Define Constraints 10.3</vt:lpstr>
      <vt:lpstr>Stereotypes used on Sample par 10.3.1</vt:lpstr>
      <vt:lpstr>Stage 4 – Define System Element Behaviour 11</vt:lpstr>
      <vt:lpstr>Stage 4 – Define System Element Behaviour: 2</vt:lpstr>
      <vt:lpstr>Function Flow Behaviour using act 11.1</vt:lpstr>
      <vt:lpstr>Stereotypes used on Sample act 11.1.1</vt:lpstr>
      <vt:lpstr>Sequence Interaction Behaviour using sd 11.2</vt:lpstr>
      <vt:lpstr>Stereotypes used on Sample sd 11.2.1</vt:lpstr>
      <vt:lpstr>State Machine Behaviour using stm 11.3</vt:lpstr>
      <vt:lpstr>Stereotypes used on Sample stm 11.3.1</vt:lpstr>
      <vt:lpstr>State Machine Behaviour using stm: 2</vt:lpstr>
      <vt:lpstr>Stage 5 – Define System Element Interfaces 12</vt:lpstr>
      <vt:lpstr>System Element Interfaces using bdd/ibd 12.1</vt:lpstr>
      <vt:lpstr>Stage 6 – Develop System Requirements with Verification Objectives 13</vt:lpstr>
      <vt:lpstr>Requirements and Traceability 13.1</vt:lpstr>
      <vt:lpstr>SysML Requirements Diagram (req) 13.2</vt:lpstr>
      <vt:lpstr>Requirements to Modelling Elements Traceability 13.3</vt:lpstr>
      <vt:lpstr>Stage 7: Generation Documentation for Current System Element 14</vt:lpstr>
      <vt:lpstr>Automatic Document Generation 14.1</vt:lpstr>
      <vt:lpstr>Stage 8: Support System V&amp;V and Changes 15</vt:lpstr>
      <vt:lpstr>Requirements Verification Traceability 15.1</vt:lpstr>
      <vt:lpstr>Package Diagrams (pkg) 15.2</vt:lpstr>
      <vt:lpstr>Summary 16</vt:lpstr>
      <vt:lpstr>Slide 59</vt:lpstr>
    </vt:vector>
  </TitlesOfParts>
  <Company>Structured Software Systems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for using this template (delete slide once read)</dc:title>
  <dc:creator>Mark G. Walker</dc:creator>
  <cp:lastModifiedBy>Jan Lamb</cp:lastModifiedBy>
  <cp:revision>177</cp:revision>
  <dcterms:created xsi:type="dcterms:W3CDTF">2017-02-24T16:04:17Z</dcterms:created>
  <dcterms:modified xsi:type="dcterms:W3CDTF">2023-01-26T15:06:22Z</dcterms:modified>
</cp:coreProperties>
</file>