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06E8"/>
    <a:srgbClr val="0A0AB2"/>
    <a:srgbClr val="595959"/>
    <a:srgbClr val="E60A0A"/>
    <a:srgbClr val="B4FFFF"/>
    <a:srgbClr val="A8FFFF"/>
    <a:srgbClr val="C0FFFF"/>
    <a:srgbClr val="4169E1"/>
    <a:srgbClr val="FFFFFF"/>
    <a:srgbClr val="E6E6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27" autoAdjust="0"/>
    <p:restoredTop sz="94681" autoAdjust="0"/>
  </p:normalViewPr>
  <p:slideViewPr>
    <p:cSldViewPr>
      <p:cViewPr varScale="1">
        <p:scale>
          <a:sx n="80" d="100"/>
          <a:sy n="80" d="100"/>
        </p:scale>
        <p:origin x="-84" y="-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250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altLang="en-US" dirty="0" smtClean="0"/>
              <a:t>www.threesl.com</a:t>
            </a: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RR021/02: August 2016</a:t>
            </a: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157B6-9D33-4E76-9F7F-FB4A840A935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9083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3SL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dirty="0" smtClean="0"/>
              <a:t>www.threesl.com</a:t>
            </a:r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altLang="en-US" dirty="0" smtClean="0"/>
              <a:t>RR021/02: August 2016</a:t>
            </a: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E3366-9D77-45E2-936F-22F8B8D438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4154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RC07301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http://youtu.be/1sTGji-V3K8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6662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RC06401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http://youtu.be/Xw6QYNWeJMY</a:t>
            </a:r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RC06501 is</a:t>
            </a:r>
            <a:r>
              <a:rPr lang="en-GB" baseline="0" dirty="0" smtClean="0"/>
              <a:t>: 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http://youtu.be/fBbBM4rnQpw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13297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2320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2842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64521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RC06601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http://youtu.be/Eug3thtuS2Q</a:t>
            </a:r>
          </a:p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7994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26455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URL for video RC06701 is</a:t>
            </a:r>
            <a:r>
              <a:rPr lang="en-GB" baseline="0" dirty="0" smtClean="0"/>
              <a:t>: </a:t>
            </a:r>
            <a:r>
              <a:rPr lang="en-GB" dirty="0" smtClean="0"/>
              <a:t>http://youtu.be/rg64dFHXSr0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E3366-9D77-45E2-936F-22F8B8D4385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29415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977798"/>
            <a:ext cx="8229600" cy="553998"/>
          </a:xfrm>
          <a:noFill/>
        </p:spPr>
        <p:txBody>
          <a:bodyPr wrap="square" lIns="0" tIns="0" rIns="91440" bIns="0" anchor="b" anchorCtr="0">
            <a:spAutoFit/>
          </a:bodyPr>
          <a:lstStyle>
            <a:lvl1pPr algn="l">
              <a:defRPr sz="36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531373"/>
            <a:ext cx="8229600" cy="307777"/>
          </a:xfrm>
          <a:noFill/>
        </p:spPr>
        <p:txBody>
          <a:bodyPr wrap="square" lIns="0" tIns="0" rIns="91440" bIns="0">
            <a:spAutoFit/>
          </a:bodyPr>
          <a:lstStyle>
            <a:lvl1pPr marL="0" indent="0" algn="l">
              <a:buNone/>
              <a:defRPr sz="2000">
                <a:solidFill>
                  <a:srgbClr val="59595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3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4" name="Straight Connector 73"/>
          <p:cNvCxnSpPr/>
          <p:nvPr userDrawn="1"/>
        </p:nvCxnSpPr>
        <p:spPr>
          <a:xfrm>
            <a:off x="457200" y="3899535"/>
            <a:ext cx="5486400" cy="0"/>
          </a:xfrm>
          <a:prstGeom prst="line">
            <a:avLst/>
          </a:prstGeom>
          <a:solidFill>
            <a:srgbClr val="107FFC"/>
          </a:solidFill>
          <a:ln w="381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46" name="Group 145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147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8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49" name="Group 148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150" name="TextBox 149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151" name="Rectangle 150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8" name="Group 17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19" name="Rectangle 18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20" name="TextBox 19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4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966977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400"/>
              </a:spcBef>
              <a:spcAft>
                <a:spcPts val="400"/>
              </a:spcAft>
              <a:defRPr sz="1800"/>
            </a:lvl1pPr>
            <a:lvl2pPr marL="457200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8229600" algn="r"/>
              </a:tabLst>
              <a:defRPr sz="1800"/>
            </a:lvl2pPr>
            <a:lvl3pPr>
              <a:spcBef>
                <a:spcPts val="300"/>
              </a:spcBef>
              <a:spcAft>
                <a:spcPts val="3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200"/>
              </a:spcBef>
              <a:spcAft>
                <a:spcPts val="200"/>
              </a:spcAft>
              <a:defRPr/>
            </a:lvl4pPr>
            <a:lvl5pPr>
              <a:spcBef>
                <a:spcPts val="100"/>
              </a:spcBef>
              <a:spcAft>
                <a:spcPts val="100"/>
              </a:spcAft>
              <a:defRPr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solidFill>
            <a:srgbClr val="107FFC"/>
          </a:solidFill>
          <a:ln w="254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Rectangle 8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kern="1200" noProof="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RR021/03: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387822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457200" y="6324600"/>
            <a:ext cx="8229600" cy="0"/>
          </a:xfrm>
          <a:prstGeom prst="line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Rectangle 6"/>
          <p:cNvSpPr/>
          <p:nvPr userDrawn="1"/>
        </p:nvSpPr>
        <p:spPr>
          <a:xfrm>
            <a:off x="8305800" y="6324600"/>
            <a:ext cx="381000" cy="228600"/>
          </a:xfrm>
          <a:prstGeom prst="rect">
            <a:avLst/>
          </a:prstGeom>
          <a:solidFill>
            <a:srgbClr val="107FFC"/>
          </a:solidFill>
          <a:ln w="12700">
            <a:solidFill>
              <a:srgbClr val="107F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lvl="0"/>
            <a:fld id="{8CE93FF9-21D9-4646-8DC4-EC55FADB4583}" type="slidenum">
              <a:rPr lang="en-GB" sz="1200" smtClean="0">
                <a:solidFill>
                  <a:schemeClr val="bg1"/>
                </a:solidFill>
              </a:rPr>
              <a:pPr lvl="0"/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443713" y="6329218"/>
            <a:ext cx="1363515" cy="246221"/>
          </a:xfrm>
          <a:prstGeom prst="rect">
            <a:avLst/>
          </a:prstGeom>
        </p:spPr>
        <p:txBody>
          <a:bodyPr wrap="none" lIns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kern="1200" noProof="0" dirty="0" smtClean="0">
                <a:solidFill>
                  <a:srgbClr val="0A0AB2"/>
                </a:solidFill>
                <a:latin typeface="+mn-lt"/>
                <a:ea typeface="+mn-ea"/>
                <a:cs typeface="+mn-cs"/>
              </a:rPr>
              <a:t>RR021/03: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39438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54661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41648"/>
            <a:ext cx="2044598" cy="166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 descr="D:\images\issued\Logos\Logo Medium.gi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778" y="457200"/>
            <a:ext cx="1026986" cy="54051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3" name="Group 42"/>
          <p:cNvGrpSpPr/>
          <p:nvPr userDrawn="1"/>
        </p:nvGrpSpPr>
        <p:grpSpPr>
          <a:xfrm>
            <a:off x="-6994" y="-169"/>
            <a:ext cx="4502954" cy="2256248"/>
            <a:chOff x="-6994" y="-169"/>
            <a:chExt cx="4502954" cy="2256248"/>
          </a:xfrm>
        </p:grpSpPr>
        <p:pic>
          <p:nvPicPr>
            <p:cNvPr id="44" name="Picture 2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994" y="-169"/>
              <a:ext cx="4502954" cy="2256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3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1" y="228600"/>
              <a:ext cx="901996" cy="1611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9" name="Group 48"/>
            <p:cNvGrpSpPr/>
            <p:nvPr userDrawn="1"/>
          </p:nvGrpSpPr>
          <p:grpSpPr>
            <a:xfrm>
              <a:off x="1124712" y="285441"/>
              <a:ext cx="1936428" cy="875270"/>
              <a:chOff x="1124712" y="285441"/>
              <a:chExt cx="1936428" cy="875270"/>
            </a:xfrm>
          </p:grpSpPr>
          <p:sp>
            <p:nvSpPr>
              <p:cNvPr id="50" name="TextBox 49"/>
              <p:cNvSpPr txBox="1"/>
              <p:nvPr userDrawn="1"/>
            </p:nvSpPr>
            <p:spPr>
              <a:xfrm>
                <a:off x="1124712" y="285441"/>
                <a:ext cx="1936428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600" b="1" kern="1200" dirty="0" smtClean="0">
                    <a:solidFill>
                      <a:srgbClr val="0A0AB2"/>
                    </a:solidFill>
                    <a:latin typeface="Helvetica" pitchFamily="34" charset="0"/>
                    <a:ea typeface="+mn-ea"/>
                    <a:cs typeface="Tahoma" panose="020B0604030504040204" pitchFamily="34" charset="0"/>
                  </a:rPr>
                  <a:t>Cradle-</a:t>
                </a:r>
                <a:r>
                  <a:rPr lang="en-GB" sz="5400" b="1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</a:p>
            </p:txBody>
          </p:sp>
          <p:sp>
            <p:nvSpPr>
              <p:cNvPr id="51" name="Rectangle 50"/>
              <p:cNvSpPr/>
              <p:nvPr userDrawn="1"/>
            </p:nvSpPr>
            <p:spPr>
              <a:xfrm>
                <a:off x="1124712" y="991434"/>
                <a:ext cx="1559722" cy="169277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GB" sz="1100" b="0" i="1" kern="1200" dirty="0" smtClean="0">
                    <a:solidFill>
                      <a:srgbClr val="0A0AB2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From concept to creation…</a:t>
                </a:r>
                <a:endParaRPr lang="en-GB" sz="1100" b="0" i="1" kern="1200" dirty="0">
                  <a:solidFill>
                    <a:srgbClr val="0A0AB2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5" name="Group 14"/>
          <p:cNvGrpSpPr/>
          <p:nvPr userDrawn="1"/>
        </p:nvGrpSpPr>
        <p:grpSpPr>
          <a:xfrm>
            <a:off x="0" y="5715000"/>
            <a:ext cx="9144000" cy="1143000"/>
            <a:chOff x="0" y="5715000"/>
            <a:chExt cx="9144000" cy="1143000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5715000"/>
              <a:ext cx="91440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endParaRPr lang="en-GB" sz="1000" dirty="0">
                <a:solidFill>
                  <a:prstClr val="white"/>
                </a:solidFill>
              </a:endParaRP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5931568" y="5840354"/>
              <a:ext cx="1582164" cy="7181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Structured Software Systems Ltd (3SL)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Suite 2, 22a Duke Street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Barrow-in-Furness</a:t>
              </a:r>
            </a:p>
            <a:p>
              <a:pPr algn="r"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Cumbria LA14 1HH, UK</a:t>
              </a:r>
            </a:p>
            <a:p>
              <a:pPr algn="r">
                <a:lnSpc>
                  <a:spcPts val="800"/>
                </a:lnSpc>
              </a:pPr>
              <a:r>
                <a:rPr lang="de-DE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Tel: +44 (0) 1229 838867</a:t>
              </a:r>
            </a:p>
            <a:p>
              <a:pPr algn="r">
                <a:lnSpc>
                  <a:spcPts val="800"/>
                </a:lnSpc>
              </a:pPr>
              <a:r>
                <a:rPr lang="fr-FR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Fax: +44 (0) 1229 870096</a:t>
              </a:r>
            </a:p>
            <a:p>
              <a:pPr algn="r">
                <a:lnSpc>
                  <a:spcPts val="800"/>
                </a:lnSpc>
              </a:pPr>
              <a:r>
                <a:rPr lang="nl-NL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Regd: 2153654 VAT: GB 473 2757 28</a:t>
              </a:r>
            </a:p>
          </p:txBody>
        </p:sp>
        <p:sp>
          <p:nvSpPr>
            <p:cNvPr id="18" name="TextBox 17"/>
            <p:cNvSpPr txBox="1"/>
            <p:nvPr userDrawn="1"/>
          </p:nvSpPr>
          <p:spPr>
            <a:xfrm>
              <a:off x="457201" y="5840353"/>
              <a:ext cx="301204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© 2023 Structured Software Systems Limited (“3SL”). All rights reserved.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Cradle® is a registered trademark of 3SL in the UK and other countries.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All other trademarks are the property of their respective owners.</a:t>
              </a:r>
            </a:p>
          </p:txBody>
        </p:sp>
        <p:sp>
          <p:nvSpPr>
            <p:cNvPr id="19" name="TextBox 18"/>
            <p:cNvSpPr txBox="1"/>
            <p:nvPr userDrawn="1"/>
          </p:nvSpPr>
          <p:spPr>
            <a:xfrm>
              <a:off x="457201" y="6250722"/>
              <a:ext cx="1069203" cy="307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https://www.threesl.com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salesdetails@threesl.com</a:t>
              </a:r>
            </a:p>
            <a:p>
              <a:pPr>
                <a:lnSpc>
                  <a:spcPts val="800"/>
                </a:lnSpc>
              </a:pPr>
              <a:r>
                <a:rPr lang="en-GB" sz="800" b="0" i="0" u="none" strike="noStrike" kern="1200" baseline="0" dirty="0" smtClean="0">
                  <a:solidFill>
                    <a:srgbClr val="E6E6F0"/>
                  </a:solidFill>
                  <a:latin typeface="+mn-lt"/>
                  <a:ea typeface="+mn-ea"/>
                  <a:cs typeface="+mn-cs"/>
                </a:rPr>
                <a:t>support@threesl.com</a:t>
              </a:r>
            </a:p>
          </p:txBody>
        </p:sp>
        <p:cxnSp>
          <p:nvCxnSpPr>
            <p:cNvPr id="20" name="Straight Connector 19"/>
            <p:cNvCxnSpPr/>
            <p:nvPr userDrawn="1"/>
          </p:nvCxnSpPr>
          <p:spPr>
            <a:xfrm>
              <a:off x="0" y="5718976"/>
              <a:ext cx="9144000" cy="0"/>
            </a:xfrm>
            <a:prstGeom prst="line">
              <a:avLst/>
            </a:prstGeom>
            <a:solidFill>
              <a:srgbClr val="FF6600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pic>
          <p:nvPicPr>
            <p:cNvPr id="21" name="Picture 2"/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9271" y="5840352"/>
              <a:ext cx="1240128" cy="889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625537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265659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7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tabLst>
          <a:tab pos="8229600" algn="r"/>
        </a:tabLs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spcAft>
          <a:spcPts val="400"/>
        </a:spcAft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457200" algn="l" defTabSz="914400" rtl="0" eaLnBrk="1" latinLnBrk="0" hangingPunct="1">
        <a:spcBef>
          <a:spcPts val="300"/>
        </a:spcBef>
        <a:spcAft>
          <a:spcPts val="300"/>
        </a:spcAft>
        <a:buClr>
          <a:srgbClr val="E60A0A"/>
        </a:buClr>
        <a:buFont typeface="Arial" panose="020B0604020202020204" pitchFamily="34" charset="0"/>
        <a:buChar char="•"/>
        <a:tabLst>
          <a:tab pos="914400" algn="l"/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342900" algn="l" defTabSz="914400" rtl="0" eaLnBrk="1" latinLnBrk="0" hangingPunct="1">
        <a:spcBef>
          <a:spcPts val="300"/>
        </a:spcBef>
        <a:spcAft>
          <a:spcPts val="300"/>
        </a:spcAft>
        <a:buClr>
          <a:srgbClr val="0A0AB2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342900" algn="l" defTabSz="914400" rtl="0" eaLnBrk="1" latinLnBrk="0" hangingPunct="1">
        <a:spcBef>
          <a:spcPts val="200"/>
        </a:spcBef>
        <a:spcAft>
          <a:spcPts val="200"/>
        </a:spcAft>
        <a:buClr>
          <a:srgbClr val="1106E8"/>
        </a:buClr>
        <a:buFont typeface="Wingdings" panose="05000000000000000000" pitchFamily="2" charset="2"/>
        <a:buChar char="§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1484312" indent="-342900" algn="l" defTabSz="914400" rtl="0" eaLnBrk="1" latinLnBrk="0" hangingPunct="1">
        <a:spcBef>
          <a:spcPts val="100"/>
        </a:spcBef>
        <a:spcAft>
          <a:spcPts val="100"/>
        </a:spcAft>
        <a:buClr>
          <a:srgbClr val="1106E8"/>
        </a:buClr>
        <a:buFont typeface="Arial" panose="020B0604020202020204" pitchFamily="34" charset="0"/>
        <a:buChar char="•"/>
        <a:tabLst>
          <a:tab pos="1828800" algn="l"/>
          <a:tab pos="2743200" algn="l"/>
          <a:tab pos="3657600" algn="l"/>
          <a:tab pos="4572000" algn="l"/>
          <a:tab pos="8229600" algn="r"/>
        </a:tabLst>
        <a:defRPr sz="16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8.png"/><Relationship Id="rId7" Type="http://schemas.openxmlformats.org/officeDocument/2006/relationships/image" Target="../media/image20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gif"/><Relationship Id="rId11" Type="http://schemas.openxmlformats.org/officeDocument/2006/relationships/image" Target="../media/image18.gif"/><Relationship Id="rId5" Type="http://schemas.openxmlformats.org/officeDocument/2006/relationships/image" Target="../media/image30.gif"/><Relationship Id="rId10" Type="http://schemas.openxmlformats.org/officeDocument/2006/relationships/image" Target="../media/image16.gif"/><Relationship Id="rId4" Type="http://schemas.openxmlformats.org/officeDocument/2006/relationships/image" Target="../media/image29.jpeg"/><Relationship Id="rId9" Type="http://schemas.openxmlformats.org/officeDocument/2006/relationships/image" Target="../media/image13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33.gif"/><Relationship Id="rId7" Type="http://schemas.openxmlformats.org/officeDocument/2006/relationships/image" Target="../media/image32.gif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4" Type="http://schemas.openxmlformats.org/officeDocument/2006/relationships/image" Target="../media/image22.gif"/><Relationship Id="rId9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3.gif"/><Relationship Id="rId7" Type="http://schemas.openxmlformats.org/officeDocument/2006/relationships/image" Target="../media/image32.gif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10" Type="http://schemas.openxmlformats.org/officeDocument/2006/relationships/image" Target="../media/image6.gif"/><Relationship Id="rId4" Type="http://schemas.openxmlformats.org/officeDocument/2006/relationships/image" Target="../media/image22.gif"/><Relationship Id="rId9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13" Type="http://schemas.openxmlformats.org/officeDocument/2006/relationships/image" Target="../media/image17.png"/><Relationship Id="rId18" Type="http://schemas.openxmlformats.org/officeDocument/2006/relationships/image" Target="../media/image22.gif"/><Relationship Id="rId3" Type="http://schemas.openxmlformats.org/officeDocument/2006/relationships/image" Target="../media/image7.gif"/><Relationship Id="rId7" Type="http://schemas.openxmlformats.org/officeDocument/2006/relationships/image" Target="../media/image11.gif"/><Relationship Id="rId12" Type="http://schemas.openxmlformats.org/officeDocument/2006/relationships/image" Target="../media/image16.gif"/><Relationship Id="rId17" Type="http://schemas.openxmlformats.org/officeDocument/2006/relationships/image" Target="../media/image21.png"/><Relationship Id="rId2" Type="http://schemas.openxmlformats.org/officeDocument/2006/relationships/image" Target="../media/image6.gif"/><Relationship Id="rId16" Type="http://schemas.openxmlformats.org/officeDocument/2006/relationships/image" Target="../media/image20.gif"/><Relationship Id="rId20" Type="http://schemas.openxmlformats.org/officeDocument/2006/relationships/image" Target="../media/image2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11" Type="http://schemas.openxmlformats.org/officeDocument/2006/relationships/image" Target="../media/image15.png"/><Relationship Id="rId5" Type="http://schemas.openxmlformats.org/officeDocument/2006/relationships/image" Target="../media/image9.gif"/><Relationship Id="rId15" Type="http://schemas.openxmlformats.org/officeDocument/2006/relationships/image" Target="../media/image19.png"/><Relationship Id="rId10" Type="http://schemas.openxmlformats.org/officeDocument/2006/relationships/image" Target="../media/image14.jpeg"/><Relationship Id="rId19" Type="http://schemas.openxmlformats.org/officeDocument/2006/relationships/image" Target="../media/image23.gif"/><Relationship Id="rId4" Type="http://schemas.openxmlformats.org/officeDocument/2006/relationships/image" Target="../media/image8.gif"/><Relationship Id="rId9" Type="http://schemas.openxmlformats.org/officeDocument/2006/relationships/image" Target="../media/image13.gif"/><Relationship Id="rId14" Type="http://schemas.openxmlformats.org/officeDocument/2006/relationships/image" Target="../media/image18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25.jpeg"/><Relationship Id="rId7" Type="http://schemas.openxmlformats.org/officeDocument/2006/relationships/image" Target="../media/image1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3.gif"/><Relationship Id="rId4" Type="http://schemas.openxmlformats.org/officeDocument/2006/relationships/image" Target="../media/image6.gif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8.png"/><Relationship Id="rId7" Type="http://schemas.openxmlformats.org/officeDocument/2006/relationships/image" Target="../media/image29.jpeg"/><Relationship Id="rId12" Type="http://schemas.openxmlformats.org/officeDocument/2006/relationships/image" Target="../media/image6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11" Type="http://schemas.openxmlformats.org/officeDocument/2006/relationships/image" Target="../media/image20.gif"/><Relationship Id="rId5" Type="http://schemas.openxmlformats.org/officeDocument/2006/relationships/image" Target="../media/image16.gif"/><Relationship Id="rId10" Type="http://schemas.openxmlformats.org/officeDocument/2006/relationships/image" Target="../media/image32.gif"/><Relationship Id="rId4" Type="http://schemas.openxmlformats.org/officeDocument/2006/relationships/image" Target="../media/image13.gif"/><Relationship Id="rId9" Type="http://schemas.openxmlformats.org/officeDocument/2006/relationships/image" Target="../media/image3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0.gif"/><Relationship Id="rId7" Type="http://schemas.openxmlformats.org/officeDocument/2006/relationships/image" Target="../media/image18.gi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11" Type="http://schemas.openxmlformats.org/officeDocument/2006/relationships/image" Target="../media/image30.gif"/><Relationship Id="rId5" Type="http://schemas.openxmlformats.org/officeDocument/2006/relationships/image" Target="../media/image13.gif"/><Relationship Id="rId10" Type="http://schemas.openxmlformats.org/officeDocument/2006/relationships/image" Target="../media/image29.jpeg"/><Relationship Id="rId4" Type="http://schemas.openxmlformats.org/officeDocument/2006/relationships/image" Target="../media/image6.gif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8.png"/><Relationship Id="rId7" Type="http://schemas.openxmlformats.org/officeDocument/2006/relationships/image" Target="../media/image29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gif"/><Relationship Id="rId11" Type="http://schemas.openxmlformats.org/officeDocument/2006/relationships/image" Target="../media/image6.gif"/><Relationship Id="rId5" Type="http://schemas.openxmlformats.org/officeDocument/2006/relationships/image" Target="../media/image16.gif"/><Relationship Id="rId10" Type="http://schemas.openxmlformats.org/officeDocument/2006/relationships/image" Target="../media/image20.gif"/><Relationship Id="rId4" Type="http://schemas.openxmlformats.org/officeDocument/2006/relationships/image" Target="../media/image13.gif"/><Relationship Id="rId9" Type="http://schemas.openxmlformats.org/officeDocument/2006/relationships/image" Target="../media/image3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Cradle Installation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smtClean="0"/>
              <a:t>Deployment Options</a:t>
            </a:r>
            <a:endParaRPr lang="en-US" noProof="0" dirty="0"/>
          </a:p>
        </p:txBody>
      </p:sp>
      <p:sp>
        <p:nvSpPr>
          <p:cNvPr id="38" name="TextBox 37"/>
          <p:cNvSpPr txBox="1"/>
          <p:nvPr/>
        </p:nvSpPr>
        <p:spPr>
          <a:xfrm>
            <a:off x="457200" y="3936889"/>
            <a:ext cx="4114800" cy="215444"/>
          </a:xfrm>
          <a:prstGeom prst="rect">
            <a:avLst/>
          </a:prstGeom>
          <a:noFill/>
        </p:spPr>
        <p:txBody>
          <a:bodyPr wrap="square" lIns="0" tIns="0" rIns="91440" bIns="0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RR021/03: January 2023</a:t>
            </a:r>
          </a:p>
        </p:txBody>
      </p:sp>
    </p:spTree>
    <p:extLst>
      <p:ext uri="{BB962C8B-B14F-4D97-AF65-F5344CB8AC3E}">
        <p14:creationId xmlns="" xmlns:p14="http://schemas.microsoft.com/office/powerpoint/2010/main" val="33415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clients </a:t>
            </a:r>
            <a:r>
              <a:rPr lang="en-US" noProof="0" dirty="0" smtClean="0"/>
              <a:t>on: every user’s computer	</a:t>
            </a:r>
          </a:p>
          <a:p>
            <a:pPr lvl="2"/>
            <a:r>
              <a:rPr lang="en-US" noProof="0" dirty="0" smtClean="0"/>
              <a:t>During installation, enter </a:t>
            </a:r>
            <a:r>
              <a:rPr lang="en-US" noProof="0" dirty="0" smtClean="0">
                <a:solidFill>
                  <a:srgbClr val="1106E8"/>
                </a:solidFill>
              </a:rPr>
              <a:t>Cradle Server </a:t>
            </a:r>
            <a:r>
              <a:rPr lang="en-US" noProof="0" dirty="0" smtClean="0"/>
              <a:t>hostname/IP address</a:t>
            </a:r>
          </a:p>
          <a:p>
            <a:pPr lvl="3"/>
            <a:r>
              <a:rPr lang="en-US" noProof="0" dirty="0" smtClean="0"/>
              <a:t>Automatically creates </a:t>
            </a:r>
            <a:r>
              <a:rPr lang="en-US" noProof="0" dirty="0" smtClean="0">
                <a:solidFill>
                  <a:srgbClr val="1106E8"/>
                </a:solidFill>
              </a:rPr>
              <a:t>CRADLE_CDS_HOST</a:t>
            </a:r>
            <a:r>
              <a:rPr lang="en-US" sz="1400" noProof="0" dirty="0" smtClean="0"/>
              <a:t> </a:t>
            </a:r>
            <a:r>
              <a:rPr lang="en-US" noProof="0" dirty="0" smtClean="0"/>
              <a:t>environment variable</a:t>
            </a:r>
          </a:p>
          <a:p>
            <a:pPr lvl="1"/>
            <a:r>
              <a:rPr lang="en-US" noProof="0" dirty="0" smtClean="0"/>
              <a:t>Open ports in firewall for Cradle communications, use NAT between firewall (external IP) and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or</a:t>
            </a:r>
          </a:p>
          <a:p>
            <a:pPr lvl="1"/>
            <a:r>
              <a:rPr lang="en-US" noProof="0" dirty="0" smtClean="0"/>
              <a:t>Use VPN for Cradle communications, so Cradle uses existing VPN hole in firewall</a:t>
            </a:r>
          </a:p>
          <a:p>
            <a:r>
              <a:rPr lang="en-US" b="1" i="1" dirty="0" smtClean="0"/>
              <a:t>Cradle clients </a:t>
            </a:r>
            <a:r>
              <a:rPr lang="en-US" dirty="0" smtClean="0"/>
              <a:t>authenticate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May need port in firewall for LDAP authentication</a:t>
            </a:r>
            <a:endParaRPr lang="en-US" noProof="0" dirty="0" smtClean="0"/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MAY BE POOR:	Depends on delay between user and CDS</a:t>
            </a:r>
            <a:br>
              <a:rPr lang="en-US" noProof="0" dirty="0" smtClean="0"/>
            </a:br>
            <a:r>
              <a:rPr lang="en-US" noProof="0" dirty="0" smtClean="0"/>
              <a:t> 				CDS does server-side processing automatically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Advantage:</a:t>
            </a:r>
            <a:r>
              <a:rPr lang="en-US" noProof="0" dirty="0" smtClean="0"/>
              <a:t>	Minimum effect on existing hardware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Disadvantage:</a:t>
            </a:r>
            <a:r>
              <a:rPr lang="en-US" noProof="0" dirty="0" smtClean="0"/>
              <a:t>	Multiple Cradle installations to maintain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Remote Users – Remote Clients: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248806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983163"/>
          </a:xfrm>
        </p:spPr>
        <p:txBody>
          <a:bodyPr/>
          <a:lstStyle/>
          <a:p>
            <a:r>
              <a:rPr lang="en-US" noProof="0" dirty="0" smtClean="0"/>
              <a:t>Cradle servers installed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Cradle clients installed on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  <a:r>
              <a:rPr lang="en-US" noProof="0" dirty="0" smtClean="0"/>
              <a:t> and viewed on users’ computers: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Remote Users – Centralized Clients	6</a:t>
            </a:r>
            <a:endParaRPr lang="en-US" noProof="0" dirty="0"/>
          </a:p>
        </p:txBody>
      </p:sp>
      <p:grpSp>
        <p:nvGrpSpPr>
          <p:cNvPr id="128" name="Group 127"/>
          <p:cNvGrpSpPr/>
          <p:nvPr/>
        </p:nvGrpSpPr>
        <p:grpSpPr>
          <a:xfrm>
            <a:off x="457200" y="2194560"/>
            <a:ext cx="7913924" cy="3401568"/>
            <a:chOff x="457200" y="1737360"/>
            <a:chExt cx="7913924" cy="3401568"/>
          </a:xfrm>
        </p:grpSpPr>
        <p:grpSp>
          <p:nvGrpSpPr>
            <p:cNvPr id="129" name="Group 128"/>
            <p:cNvGrpSpPr/>
            <p:nvPr/>
          </p:nvGrpSpPr>
          <p:grpSpPr>
            <a:xfrm>
              <a:off x="5935833" y="4654296"/>
              <a:ext cx="2378748" cy="484632"/>
              <a:chOff x="457200" y="4654296"/>
              <a:chExt cx="2378748" cy="484632"/>
            </a:xfrm>
          </p:grpSpPr>
          <p:sp>
            <p:nvSpPr>
              <p:cNvPr id="363" name="Rectangle 362"/>
              <p:cNvSpPr/>
              <p:nvPr/>
            </p:nvSpPr>
            <p:spPr>
              <a:xfrm>
                <a:off x="457200" y="4654296"/>
                <a:ext cx="2378748" cy="48463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64" name="Straight Connector 363"/>
              <p:cNvCxnSpPr/>
              <p:nvPr/>
            </p:nvCxnSpPr>
            <p:spPr>
              <a:xfrm flipH="1">
                <a:off x="490208" y="47588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>
                <a:off x="490208" y="48988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E60A0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66" name="TextBox 365"/>
              <p:cNvSpPr txBox="1"/>
              <p:nvPr/>
            </p:nvSpPr>
            <p:spPr>
              <a:xfrm>
                <a:off x="815179" y="4666488"/>
                <a:ext cx="1971694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Cradle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Virtual desktop (VDI)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>
                <a:off x="493776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130" name="Group 129"/>
            <p:cNvGrpSpPr/>
            <p:nvPr/>
          </p:nvGrpSpPr>
          <p:grpSpPr>
            <a:xfrm>
              <a:off x="457200" y="2829551"/>
              <a:ext cx="1159500" cy="1057003"/>
              <a:chOff x="1905674" y="2151836"/>
              <a:chExt cx="1159500" cy="1057003"/>
            </a:xfrm>
          </p:grpSpPr>
          <p:pic>
            <p:nvPicPr>
              <p:cNvPr id="361" name="Picture 2" descr="D:\users\mgw\q\3sl\images\issued\Miscellaneous - From Internet\Computer Desktop 4 72dpi.jp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05674" y="2151836"/>
                <a:ext cx="1159500" cy="10570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2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9854" y="2324100"/>
                <a:ext cx="541186" cy="356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1" name="Group 130"/>
            <p:cNvGrpSpPr/>
            <p:nvPr/>
          </p:nvGrpSpPr>
          <p:grpSpPr>
            <a:xfrm>
              <a:off x="576072" y="4064345"/>
              <a:ext cx="938019" cy="914400"/>
              <a:chOff x="2024486" y="4102206"/>
              <a:chExt cx="938019" cy="914400"/>
            </a:xfrm>
          </p:grpSpPr>
          <p:pic>
            <p:nvPicPr>
              <p:cNvPr id="359" name="Picture 358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360" name="Picture 35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grpSp>
          <p:nvGrpSpPr>
            <p:cNvPr id="132" name="Group 131"/>
            <p:cNvGrpSpPr/>
            <p:nvPr/>
          </p:nvGrpSpPr>
          <p:grpSpPr>
            <a:xfrm>
              <a:off x="576072" y="1737360"/>
              <a:ext cx="938019" cy="914400"/>
              <a:chOff x="2024486" y="4102206"/>
              <a:chExt cx="938019" cy="914400"/>
            </a:xfrm>
          </p:grpSpPr>
          <p:pic>
            <p:nvPicPr>
              <p:cNvPr id="357" name="Picture 35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358" name="Picture 35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cxnSp>
          <p:nvCxnSpPr>
            <p:cNvPr id="133" name="Straight Connector 132"/>
            <p:cNvCxnSpPr/>
            <p:nvPr/>
          </p:nvCxnSpPr>
          <p:spPr>
            <a:xfrm flipV="1">
              <a:off x="3721564" y="3530659"/>
              <a:ext cx="919772" cy="359570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0" name="Straight Connector 139"/>
            <p:cNvCxnSpPr>
              <a:stCxn id="167" idx="3"/>
            </p:cNvCxnSpPr>
            <p:nvPr/>
          </p:nvCxnSpPr>
          <p:spPr>
            <a:xfrm flipH="1">
              <a:off x="3707278" y="3518445"/>
              <a:ext cx="973618" cy="386071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1" name="Straight Connector 140"/>
            <p:cNvCxnSpPr>
              <a:stCxn id="188" idx="3"/>
              <a:endCxn id="167" idx="1"/>
            </p:cNvCxnSpPr>
            <p:nvPr/>
          </p:nvCxnSpPr>
          <p:spPr>
            <a:xfrm flipH="1">
              <a:off x="5381220" y="3518445"/>
              <a:ext cx="1554445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2" name="Group 141"/>
            <p:cNvGrpSpPr/>
            <p:nvPr/>
          </p:nvGrpSpPr>
          <p:grpSpPr>
            <a:xfrm>
              <a:off x="2043227" y="3648330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92" name="Group 29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53" name="Rectangle 35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4" name="Rectangle 35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5" name="Rectangle 35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6" name="Rectangle 35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3" name="Group 29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347" name="Rectangle 34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8" name="Rectangle 34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9" name="Rectangle 34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0" name="Rectangle 34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1" name="Rectangle 35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52" name="Rectangle 35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4" name="Group 29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42" name="Rectangle 34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3" name="Rectangle 34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4" name="Rectangle 34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5" name="Rectangle 34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46" name="Rectangle 34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5" name="Group 29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303" name="Rectangle 302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4" name="Rectangle 303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5" name="Rectangle 304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9" name="Rectangle 308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4" name="Rectangle 313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97" name="Group 296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8" name="Rectangle 297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43" name="Group 142"/>
            <p:cNvGrpSpPr/>
            <p:nvPr/>
          </p:nvGrpSpPr>
          <p:grpSpPr>
            <a:xfrm>
              <a:off x="2043227" y="2316490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52" name="Group 25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88" name="Rectangle 28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9" name="Rectangle 28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0" name="Rectangle 28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3" name="Group 25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82" name="Rectangle 281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3" name="Rectangle 282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4" name="Rectangle 283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5" name="Rectangle 284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6" name="Rectangle 285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7" name="Rectangle 286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4" name="Group 25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77" name="Rectangle 27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8" name="Rectangle 27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9" name="Rectangle 27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0" name="Rectangle 27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1" name="Rectangle 28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5" name="Group 25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66" name="Rectangle 265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7" name="Rectangle 266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8" name="Rectangle 267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9" name="Rectangle 268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56" name="Group 255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44" name="Straight Connector 143"/>
            <p:cNvCxnSpPr/>
            <p:nvPr/>
          </p:nvCxnSpPr>
          <p:spPr>
            <a:xfrm>
              <a:off x="1517753" y="2417064"/>
              <a:ext cx="1478139" cy="403189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7" name="Straight Connector 146"/>
            <p:cNvCxnSpPr>
              <a:endCxn id="167" idx="3"/>
            </p:cNvCxnSpPr>
            <p:nvPr/>
          </p:nvCxnSpPr>
          <p:spPr>
            <a:xfrm>
              <a:off x="3691588" y="3054198"/>
              <a:ext cx="989308" cy="464247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V="1">
              <a:off x="1517753" y="2829778"/>
              <a:ext cx="1471789" cy="30086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flipV="1">
              <a:off x="1303211" y="4131528"/>
              <a:ext cx="1638706" cy="342107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>
              <a:off x="1262729" y="4115653"/>
              <a:ext cx="1733163" cy="36988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57" name="Group 156"/>
            <p:cNvGrpSpPr/>
            <p:nvPr/>
          </p:nvGrpSpPr>
          <p:grpSpPr>
            <a:xfrm>
              <a:off x="6869848" y="1970369"/>
              <a:ext cx="1501276" cy="2567011"/>
              <a:chOff x="7169606" y="1956816"/>
              <a:chExt cx="1501276" cy="2567011"/>
            </a:xfrm>
          </p:grpSpPr>
          <p:pic>
            <p:nvPicPr>
              <p:cNvPr id="188" name="Picture 18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7235423" y="2735845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89" name="Group 188"/>
              <p:cNvGrpSpPr/>
              <p:nvPr/>
            </p:nvGrpSpPr>
            <p:grpSpPr>
              <a:xfrm>
                <a:off x="8137484" y="2644293"/>
                <a:ext cx="533398" cy="472799"/>
                <a:chOff x="4709431" y="2474900"/>
                <a:chExt cx="533398" cy="472799"/>
              </a:xfrm>
            </p:grpSpPr>
            <p:sp>
              <p:nvSpPr>
                <p:cNvPr id="250" name="Rounded Rectangular Callout 249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251" name="Picture 25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90" name="TextBox 189"/>
              <p:cNvSpPr txBox="1"/>
              <p:nvPr/>
            </p:nvSpPr>
            <p:spPr>
              <a:xfrm flipH="1">
                <a:off x="7169606" y="4339161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239" name="Group 238"/>
              <p:cNvGrpSpPr/>
              <p:nvPr/>
            </p:nvGrpSpPr>
            <p:grpSpPr>
              <a:xfrm>
                <a:off x="7247716" y="1956816"/>
                <a:ext cx="1376062" cy="621130"/>
                <a:chOff x="4635661" y="1463041"/>
                <a:chExt cx="1376062" cy="621130"/>
              </a:xfrm>
            </p:grpSpPr>
            <p:sp>
              <p:nvSpPr>
                <p:cNvPr id="240" name="Rounded Rectangular Callout 239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242" name="Group 241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244" name="Oval 243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245" name="Oval 244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246" name="Group 245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247" name="Picture 246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8" name="Picture 247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9" name="Picture 248"/>
                    <p:cNvPicPr>
                      <a:picLocks noChangeAspect="1"/>
                    </p:cNvPicPr>
                    <p:nvPr/>
                  </p:nvPicPr>
                  <p:blipFill>
                    <a:blip r:embed="rId8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165" name="Group 164"/>
            <p:cNvGrpSpPr/>
            <p:nvPr/>
          </p:nvGrpSpPr>
          <p:grpSpPr>
            <a:xfrm>
              <a:off x="3945573" y="1787489"/>
              <a:ext cx="2724800" cy="2749891"/>
              <a:chOff x="4245331" y="1773936"/>
              <a:chExt cx="2724800" cy="2749891"/>
            </a:xfrm>
          </p:grpSpPr>
          <p:pic>
            <p:nvPicPr>
              <p:cNvPr id="167" name="Picture 16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980654" y="2735845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168" name="TextBox 167"/>
              <p:cNvSpPr txBox="1"/>
              <p:nvPr/>
            </p:nvSpPr>
            <p:spPr>
              <a:xfrm flipH="1">
                <a:off x="4760724" y="4339161"/>
                <a:ext cx="11401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Application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  <p:grpSp>
            <p:nvGrpSpPr>
              <p:cNvPr id="169" name="Group 168"/>
              <p:cNvGrpSpPr/>
              <p:nvPr/>
            </p:nvGrpSpPr>
            <p:grpSpPr>
              <a:xfrm>
                <a:off x="5385480" y="1773936"/>
                <a:ext cx="1111349" cy="554427"/>
                <a:chOff x="5911319" y="1468392"/>
                <a:chExt cx="1111349" cy="554427"/>
              </a:xfrm>
            </p:grpSpPr>
            <p:sp>
              <p:nvSpPr>
                <p:cNvPr id="182" name="Rounded Rectangular Callout 181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60313"/>
                    <a:gd name="adj2" fmla="val 163852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83" name="Group 182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84" name="Picture 183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5" name="Picture 184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7" name="Picture 186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70" name="Group 169"/>
              <p:cNvGrpSpPr/>
              <p:nvPr/>
            </p:nvGrpSpPr>
            <p:grpSpPr>
              <a:xfrm>
                <a:off x="4245331" y="1903666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77" name="Rounded Rectangular Callout 176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-33337"/>
                    <a:gd name="adj2" fmla="val 136051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78" name="Group 177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79" name="Picture 178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0" name="Picture 179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1" name="Picture 180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71" name="Group 170"/>
              <p:cNvGrpSpPr/>
              <p:nvPr/>
            </p:nvGrpSpPr>
            <p:grpSpPr>
              <a:xfrm>
                <a:off x="5858782" y="2359379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72" name="Rounded Rectangular Callout 171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104657"/>
                    <a:gd name="adj2" fmla="val 6982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73" name="Group 172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74" name="Picture 173"/>
                  <p:cNvPicPr>
                    <a:picLocks noChangeAspect="1"/>
                  </p:cNvPicPr>
                  <p:nvPr/>
                </p:nvPicPr>
                <p:blipFill>
                  <a:blip r:embed="rId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75" name="Picture 174"/>
                  <p:cNvPicPr>
                    <a:picLocks noChangeAspect="1"/>
                  </p:cNvPicPr>
                  <p:nvPr/>
                </p:nvPicPr>
                <p:blipFill>
                  <a:blip r:embed="rId1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76" name="Picture 175"/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</p:grpSp>
    </p:spTree>
    <p:extLst>
      <p:ext uri="{BB962C8B-B14F-4D97-AF65-F5344CB8AC3E}">
        <p14:creationId xmlns="" xmlns:p14="http://schemas.microsoft.com/office/powerpoint/2010/main" val="5745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clients </a:t>
            </a:r>
            <a:r>
              <a:rPr lang="en-US" noProof="0" dirty="0" smtClean="0"/>
              <a:t>(once) on: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 </a:t>
            </a:r>
            <a:r>
              <a:rPr lang="en-US" noProof="0" dirty="0" smtClean="0"/>
              <a:t>	</a:t>
            </a:r>
          </a:p>
          <a:p>
            <a:pPr lvl="2"/>
            <a:r>
              <a:rPr lang="en-US" noProof="0" dirty="0" smtClean="0"/>
              <a:t>Runs Cradle clients for all users, many processes running simultaneously</a:t>
            </a:r>
          </a:p>
          <a:p>
            <a:pPr lvl="2"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noProof="0" dirty="0" smtClean="0"/>
              <a:t>Users either:	Login to </a:t>
            </a:r>
            <a:r>
              <a:rPr lang="en-US" i="1" spc="-40" noProof="0" dirty="0" smtClean="0">
                <a:solidFill>
                  <a:srgbClr val="E60A0A"/>
                </a:solidFill>
              </a:rPr>
              <a:t>remote desktop</a:t>
            </a:r>
            <a:r>
              <a:rPr lang="en-US" i="1" noProof="0" dirty="0" smtClean="0">
                <a:solidFill>
                  <a:srgbClr val="E60A0A"/>
                </a:solidFill>
              </a:rPr>
              <a:t> </a:t>
            </a:r>
            <a:r>
              <a:rPr lang="en-US" noProof="0" dirty="0" smtClean="0"/>
              <a:t>on </a:t>
            </a:r>
            <a:r>
              <a:rPr lang="en-US" spc="-40" noProof="0" dirty="0" smtClean="0">
                <a:solidFill>
                  <a:srgbClr val="1106E8"/>
                </a:solidFill>
              </a:rPr>
              <a:t>Application Server</a:t>
            </a:r>
            <a:r>
              <a:rPr lang="en-US" noProof="0" dirty="0" smtClean="0"/>
              <a:t> (</a:t>
            </a:r>
            <a:r>
              <a:rPr lang="en-US" noProof="0" dirty="0" err="1" smtClean="0"/>
              <a:t>eg</a:t>
            </a:r>
            <a:r>
              <a:rPr lang="en-US" noProof="0" dirty="0" smtClean="0"/>
              <a:t> Microsoft RDC)</a:t>
            </a:r>
            <a:br>
              <a:rPr lang="en-US" noProof="0" dirty="0" smtClean="0"/>
            </a:br>
            <a:r>
              <a:rPr lang="en-US" noProof="0" dirty="0" smtClean="0"/>
              <a:t>                  or:	Publish Cradle clients to users’ local desktops by:</a:t>
            </a:r>
            <a:br>
              <a:rPr lang="en-US" noProof="0" dirty="0" smtClean="0"/>
            </a:br>
            <a:r>
              <a:rPr lang="en-US" noProof="0" dirty="0" smtClean="0"/>
              <a:t>		2X, </a:t>
            </a:r>
            <a:r>
              <a:rPr lang="en-US" noProof="0" dirty="0" err="1" smtClean="0"/>
              <a:t>Ericom</a:t>
            </a:r>
            <a:r>
              <a:rPr lang="en-US" noProof="0" dirty="0" smtClean="0"/>
              <a:t>, Citrix (or other virtual desktop infrastructure – </a:t>
            </a:r>
            <a:r>
              <a:rPr lang="en-US" i="1" noProof="0" dirty="0" smtClean="0">
                <a:solidFill>
                  <a:srgbClr val="E60A0A"/>
                </a:solidFill>
              </a:rPr>
              <a:t>VDI</a:t>
            </a:r>
            <a:r>
              <a:rPr lang="en-US" noProof="0" dirty="0" smtClean="0"/>
              <a:t>)</a:t>
            </a:r>
          </a:p>
          <a:p>
            <a:pPr lvl="1"/>
            <a:r>
              <a:rPr lang="en-US" noProof="0" dirty="0" smtClean="0"/>
              <a:t>Open port in firewall for VDI, use NAT from firewall (external IP) to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</a:p>
          <a:p>
            <a:pPr lvl="1"/>
            <a:r>
              <a:rPr lang="en-US" noProof="0" dirty="0" smtClean="0"/>
              <a:t>Or use VPN for VDI, so VDI uses existing VPN hole in firewall</a:t>
            </a:r>
          </a:p>
          <a:p>
            <a:pPr>
              <a:spcBef>
                <a:spcPts val="600"/>
              </a:spcBef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noProof="0" dirty="0" smtClean="0">
                <a:solidFill>
                  <a:srgbClr val="1106E8"/>
                </a:solidFill>
              </a:rPr>
              <a:t>Cradle Server </a:t>
            </a:r>
            <a:r>
              <a:rPr lang="en-US" noProof="0" dirty="0" smtClean="0"/>
              <a:t>and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 </a:t>
            </a:r>
            <a:r>
              <a:rPr lang="en-US" noProof="0" dirty="0" smtClean="0"/>
              <a:t>can be the same machine</a:t>
            </a:r>
          </a:p>
          <a:p>
            <a:pPr>
              <a:spcBef>
                <a:spcPts val="600"/>
              </a:spcBef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b="1" i="1" dirty="0" smtClean="0"/>
              <a:t>Cradle clients </a:t>
            </a:r>
            <a:r>
              <a:rPr lang="en-US" dirty="0" smtClean="0"/>
              <a:t>authenticate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  <a:endParaRPr lang="en-US" noProof="0" dirty="0" smtClean="0"/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Advantages:</a:t>
            </a:r>
            <a:r>
              <a:rPr lang="en-US" noProof="0" dirty="0" smtClean="0"/>
              <a:t>	Simple maintenance, only 1 or 2 Cradle installations</a:t>
            </a:r>
            <a:br>
              <a:rPr lang="en-US" noProof="0" dirty="0" smtClean="0"/>
            </a:br>
            <a:r>
              <a:rPr lang="en-US" noProof="0" dirty="0" smtClean="0"/>
              <a:t>		Only need desktop applications (Office etc) on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Disadvantage:</a:t>
            </a:r>
            <a:r>
              <a:rPr lang="en-US" noProof="0" dirty="0" smtClean="0"/>
              <a:t>	May need new or upgraded hardware for the server(s)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Remote Users – Centralized Clients: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12946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Web browser on users’ computers connect through firewall to CWS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: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Direct Web Connections	7</a:t>
            </a:r>
            <a:endParaRPr lang="en-US" noProof="0" dirty="0"/>
          </a:p>
        </p:txBody>
      </p:sp>
      <p:grpSp>
        <p:nvGrpSpPr>
          <p:cNvPr id="114" name="Group 113"/>
          <p:cNvGrpSpPr/>
          <p:nvPr/>
        </p:nvGrpSpPr>
        <p:grpSpPr>
          <a:xfrm>
            <a:off x="1371600" y="1828800"/>
            <a:ext cx="6911587" cy="3584448"/>
            <a:chOff x="1371600" y="1554480"/>
            <a:chExt cx="6911587" cy="3584448"/>
          </a:xfrm>
        </p:grpSpPr>
        <p:grpSp>
          <p:nvGrpSpPr>
            <p:cNvPr id="115" name="Group 114"/>
            <p:cNvGrpSpPr/>
            <p:nvPr/>
          </p:nvGrpSpPr>
          <p:grpSpPr>
            <a:xfrm>
              <a:off x="6248400" y="4806231"/>
              <a:ext cx="2034787" cy="332697"/>
              <a:chOff x="6590101" y="4806231"/>
              <a:chExt cx="2034787" cy="332697"/>
            </a:xfrm>
          </p:grpSpPr>
          <p:sp>
            <p:nvSpPr>
              <p:cNvPr id="316" name="Rectangle 315"/>
              <p:cNvSpPr/>
              <p:nvPr/>
            </p:nvSpPr>
            <p:spPr>
              <a:xfrm>
                <a:off x="6590101" y="4806231"/>
                <a:ext cx="2034787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17" name="Straight Connector 316"/>
              <p:cNvCxnSpPr/>
              <p:nvPr/>
            </p:nvCxnSpPr>
            <p:spPr>
              <a:xfrm flipH="1">
                <a:off x="6623109" y="4911221"/>
                <a:ext cx="286228" cy="0"/>
              </a:xfrm>
              <a:prstGeom prst="line">
                <a:avLst/>
              </a:prstGeom>
              <a:solidFill>
                <a:srgbClr val="FF6600"/>
              </a:solidFill>
              <a:ln w="12700"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>
                <a:off x="6623109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19" name="TextBox 318"/>
              <p:cNvSpPr txBox="1"/>
              <p:nvPr/>
            </p:nvSpPr>
            <p:spPr>
              <a:xfrm>
                <a:off x="6948080" y="4818888"/>
                <a:ext cx="166231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HTTP or HTTPS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1371600" y="3202470"/>
              <a:ext cx="1237003" cy="1453728"/>
              <a:chOff x="1672060" y="1498988"/>
              <a:chExt cx="1237003" cy="1453728"/>
            </a:xfrm>
          </p:grpSpPr>
          <p:grpSp>
            <p:nvGrpSpPr>
              <p:cNvPr id="305" name="Group 304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14" name="Picture 31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15" name="Picture 314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07" name="Group 306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09" name="Rounded Rectangular Callout 308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10" name="Group 309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11" name="Picture 310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12" name="Picture 311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13" name="Picture 312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17" name="Straight Connector 116"/>
            <p:cNvCxnSpPr/>
            <p:nvPr/>
          </p:nvCxnSpPr>
          <p:spPr>
            <a:xfrm flipV="1">
              <a:off x="4699407" y="3432240"/>
              <a:ext cx="1445700" cy="675925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18" name="Group 117"/>
            <p:cNvGrpSpPr/>
            <p:nvPr/>
          </p:nvGrpSpPr>
          <p:grpSpPr>
            <a:xfrm>
              <a:off x="3027694" y="365156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267" name="Group 266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01" name="Rectangle 30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2" name="Rectangle 30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3" name="Rectangle 30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4" name="Rectangle 30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68" name="Group 267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95" name="Rectangle 294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7" name="Rectangle 296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8" name="Rectangle 297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69" name="Group 26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0" name="Rectangle 289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2" name="Rectangle 29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3" name="Rectangle 29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4" name="Rectangle 29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70" name="Group 269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84" name="Rectangle 283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5" name="Rectangle 284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6" name="Rectangle 285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7" name="Rectangle 286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8" name="Rectangle 287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9" name="Rectangle 288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71" name="Group 270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72" name="Rectangle 27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2" name="Rectangle 281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83" name="Rectangle 282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19" name="Group 118"/>
            <p:cNvGrpSpPr/>
            <p:nvPr/>
          </p:nvGrpSpPr>
          <p:grpSpPr>
            <a:xfrm>
              <a:off x="3027694" y="208199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155" name="Group 154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63" name="Rectangle 26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4" name="Rectangle 26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5" name="Rectangle 26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6" name="Rectangle 26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58" name="Group 157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57" name="Rectangle 25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8" name="Rectangle 25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9" name="Rectangle 25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1" name="Rectangle 26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62" name="Rectangle 26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59" name="Group 15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5" name="Rectangle 25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6" name="Rectangle 25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0" name="Group 159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11" name="Rectangle 210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2" name="Rectangle 241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3" name="Rectangle 242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4" name="Rectangle 243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1" name="Group 160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162" name="Rectangle 16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4" name="Rectangle 16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166" name="Rectangle 165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09" name="Rectangle 208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20" name="Straight Connector 119"/>
            <p:cNvCxnSpPr/>
            <p:nvPr/>
          </p:nvCxnSpPr>
          <p:spPr>
            <a:xfrm>
              <a:off x="4676307" y="2741040"/>
              <a:ext cx="1877423" cy="678104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4680357" y="3418999"/>
              <a:ext cx="1487590" cy="68916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2" name="Group 121"/>
            <p:cNvGrpSpPr/>
            <p:nvPr/>
          </p:nvGrpSpPr>
          <p:grpSpPr>
            <a:xfrm>
              <a:off x="1371600" y="1606645"/>
              <a:ext cx="1237003" cy="1453728"/>
              <a:chOff x="1672060" y="1498988"/>
              <a:chExt cx="1237003" cy="1453728"/>
            </a:xfrm>
          </p:grpSpPr>
          <p:grpSp>
            <p:nvGrpSpPr>
              <p:cNvPr id="146" name="Group 145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153" name="Picture 152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54" name="Picture 153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147" name="Group 146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148" name="Rounded Rectangular Callout 147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150" name="Picture 14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51" name="Picture 150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52" name="Picture 151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23" name="Straight Connector 122"/>
            <p:cNvCxnSpPr/>
            <p:nvPr/>
          </p:nvCxnSpPr>
          <p:spPr>
            <a:xfrm flipV="1">
              <a:off x="2112169" y="4139454"/>
              <a:ext cx="1832381" cy="10125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H="1">
              <a:off x="2088356" y="4129164"/>
              <a:ext cx="1901440" cy="1054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2060176" y="2554446"/>
              <a:ext cx="1929618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6" name="Group 125"/>
            <p:cNvGrpSpPr/>
            <p:nvPr/>
          </p:nvGrpSpPr>
          <p:grpSpPr>
            <a:xfrm>
              <a:off x="6063387" y="1554480"/>
              <a:ext cx="1501276" cy="2567011"/>
              <a:chOff x="6063387" y="1554480"/>
              <a:chExt cx="1501276" cy="2567011"/>
            </a:xfrm>
          </p:grpSpPr>
          <p:pic>
            <p:nvPicPr>
              <p:cNvPr id="127" name="Picture 126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6129204" y="2333509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28" name="Group 127"/>
              <p:cNvGrpSpPr/>
              <p:nvPr/>
            </p:nvGrpSpPr>
            <p:grpSpPr>
              <a:xfrm>
                <a:off x="7031265" y="2241957"/>
                <a:ext cx="533398" cy="472799"/>
                <a:chOff x="4709431" y="2474900"/>
                <a:chExt cx="533398" cy="472799"/>
              </a:xfrm>
            </p:grpSpPr>
            <p:sp>
              <p:nvSpPr>
                <p:cNvPr id="144" name="Rounded Rectangular Callout 143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45" name="Picture 144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29" name="TextBox 128"/>
              <p:cNvSpPr txBox="1"/>
              <p:nvPr/>
            </p:nvSpPr>
            <p:spPr>
              <a:xfrm flipH="1">
                <a:off x="6063387" y="3936825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130" name="Group 129"/>
              <p:cNvGrpSpPr/>
              <p:nvPr/>
            </p:nvGrpSpPr>
            <p:grpSpPr>
              <a:xfrm>
                <a:off x="6141497" y="1554480"/>
                <a:ext cx="1376062" cy="621130"/>
                <a:chOff x="4635661" y="1463041"/>
                <a:chExt cx="1376062" cy="621130"/>
              </a:xfrm>
            </p:grpSpPr>
            <p:sp>
              <p:nvSpPr>
                <p:cNvPr id="136" name="Rounded Rectangular Callout 135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37" name="Group 136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138" name="Oval 137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39" name="Oval 138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140" name="Group 139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141" name="Picture 140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42" name="Picture 141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43" name="Picture 142"/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22767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2"/>
            <a:r>
              <a:rPr lang="en-US" noProof="0" dirty="0" smtClean="0"/>
              <a:t>Cradle web UIs are zero thickness, </a:t>
            </a:r>
            <a:r>
              <a:rPr lang="en-US" b="1" i="1" noProof="0" dirty="0" smtClean="0"/>
              <a:t>no</a:t>
            </a:r>
            <a:r>
              <a:rPr lang="en-US" noProof="0" dirty="0" smtClean="0"/>
              <a:t> local plug-ins / add-ons needed</a:t>
            </a:r>
          </a:p>
          <a:p>
            <a:pPr lvl="1"/>
            <a:r>
              <a:rPr lang="en-US" noProof="0" dirty="0" smtClean="0"/>
              <a:t>Remote users connect over HTTP or HTTPS through company firewall</a:t>
            </a:r>
          </a:p>
          <a:p>
            <a:pPr lvl="1"/>
            <a:r>
              <a:rPr lang="en-US" noProof="0" dirty="0" smtClean="0"/>
              <a:t>Open ports in firewall for HTTP or HTTPS, use NAT between firewall (external IP) and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or</a:t>
            </a:r>
          </a:p>
          <a:p>
            <a:pPr lvl="1"/>
            <a:r>
              <a:rPr lang="en-US" noProof="0" dirty="0" smtClean="0"/>
              <a:t>Use VPN for web connection, tunnel HTTP or HTTPS through VPN hole in firewall</a:t>
            </a:r>
          </a:p>
          <a:p>
            <a:r>
              <a:rPr lang="en-US" b="1" i="1" dirty="0" smtClean="0"/>
              <a:t>CWS </a:t>
            </a:r>
            <a:r>
              <a:rPr lang="en-US" dirty="0" smtClean="0"/>
              <a:t>authenticates web users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  <a:endParaRPr lang="en-US" noProof="0" dirty="0" smtClean="0"/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Advantage:</a:t>
            </a:r>
            <a:r>
              <a:rPr lang="en-US" noProof="0" dirty="0" smtClean="0"/>
              <a:t>	Simplest installation for web users</a:t>
            </a:r>
            <a:endParaRPr lang="en-US" noProof="0" dirty="0" smtClean="0">
              <a:solidFill>
                <a:srgbClr val="1106E8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Disadvantages:</a:t>
            </a:r>
            <a:r>
              <a:rPr lang="en-US" noProof="0" dirty="0" smtClean="0"/>
              <a:t>	Cannot easily implement single-sign-on for web users</a:t>
            </a:r>
            <a:br>
              <a:rPr lang="en-US" noProof="0" dirty="0" smtClean="0"/>
            </a:br>
            <a:r>
              <a:rPr lang="en-US" noProof="0" dirty="0" smtClean="0"/>
              <a:t>		Blocking of invalid remote IPs more difficult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Direct Web Connections: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5234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Web browser on users’ computers connect through firewall to proxy server that</a:t>
            </a:r>
            <a:br>
              <a:rPr lang="en-US" noProof="0" dirty="0" smtClean="0"/>
            </a:br>
            <a:r>
              <a:rPr lang="en-US" noProof="0" dirty="0" smtClean="0"/>
              <a:t>relays to CWS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: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Using Proxy Servers	8</a:t>
            </a:r>
            <a:endParaRPr lang="en-US" noProof="0" dirty="0"/>
          </a:p>
        </p:txBody>
      </p:sp>
      <p:grpSp>
        <p:nvGrpSpPr>
          <p:cNvPr id="123" name="Group 122"/>
          <p:cNvGrpSpPr/>
          <p:nvPr/>
        </p:nvGrpSpPr>
        <p:grpSpPr>
          <a:xfrm>
            <a:off x="1097280" y="2194560"/>
            <a:ext cx="7185907" cy="3399013"/>
            <a:chOff x="1097280" y="1739915"/>
            <a:chExt cx="7185907" cy="3399013"/>
          </a:xfrm>
        </p:grpSpPr>
        <p:grpSp>
          <p:nvGrpSpPr>
            <p:cNvPr id="124" name="Group 123"/>
            <p:cNvGrpSpPr/>
            <p:nvPr/>
          </p:nvGrpSpPr>
          <p:grpSpPr>
            <a:xfrm>
              <a:off x="6248400" y="4806231"/>
              <a:ext cx="2034787" cy="332697"/>
              <a:chOff x="6590101" y="4806231"/>
              <a:chExt cx="2034787" cy="332697"/>
            </a:xfrm>
          </p:grpSpPr>
          <p:sp>
            <p:nvSpPr>
              <p:cNvPr id="353" name="Rectangle 352"/>
              <p:cNvSpPr/>
              <p:nvPr/>
            </p:nvSpPr>
            <p:spPr>
              <a:xfrm>
                <a:off x="6590101" y="4806231"/>
                <a:ext cx="2034787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354" name="Straight Connector 353"/>
              <p:cNvCxnSpPr/>
              <p:nvPr/>
            </p:nvCxnSpPr>
            <p:spPr>
              <a:xfrm flipH="1">
                <a:off x="6623109" y="4911221"/>
                <a:ext cx="286228" cy="0"/>
              </a:xfrm>
              <a:prstGeom prst="line">
                <a:avLst/>
              </a:prstGeom>
              <a:solidFill>
                <a:srgbClr val="FF6600"/>
              </a:solidFill>
              <a:ln w="12700">
                <a:solidFill>
                  <a:srgbClr val="FF66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55" name="Straight Connector 354"/>
              <p:cNvCxnSpPr/>
              <p:nvPr/>
            </p:nvCxnSpPr>
            <p:spPr>
              <a:xfrm>
                <a:off x="6623109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56" name="TextBox 355"/>
              <p:cNvSpPr txBox="1"/>
              <p:nvPr/>
            </p:nvSpPr>
            <p:spPr>
              <a:xfrm>
                <a:off x="6948080" y="4818888"/>
                <a:ext cx="166231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HTTP or HTTPS communications</a:t>
                </a:r>
              </a:p>
              <a:p>
                <a:r>
                  <a:rPr lang="en-GB" sz="1000" dirty="0" smtClean="0">
                    <a:solidFill>
                      <a:prstClr val="black"/>
                    </a:solidFill>
                  </a:rPr>
                  <a:t>VPN communications</a:t>
                </a:r>
                <a:endParaRPr lang="en-GB" sz="10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5" name="Group 124"/>
            <p:cNvGrpSpPr/>
            <p:nvPr/>
          </p:nvGrpSpPr>
          <p:grpSpPr>
            <a:xfrm>
              <a:off x="1097280" y="3335740"/>
              <a:ext cx="1237003" cy="1453728"/>
              <a:chOff x="1672060" y="1498988"/>
              <a:chExt cx="1237003" cy="1453728"/>
            </a:xfrm>
          </p:grpSpPr>
          <p:grpSp>
            <p:nvGrpSpPr>
              <p:cNvPr id="344" name="Group 343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51" name="Picture 350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52" name="Picture 351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45" name="Group 344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46" name="Rounded Rectangular Callout 345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47" name="Group 346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48" name="Picture 347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9" name="Picture 348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50" name="Picture 349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grpSp>
          <p:nvGrpSpPr>
            <p:cNvPr id="126" name="Group 125"/>
            <p:cNvGrpSpPr/>
            <p:nvPr/>
          </p:nvGrpSpPr>
          <p:grpSpPr>
            <a:xfrm>
              <a:off x="1097280" y="1739915"/>
              <a:ext cx="1237003" cy="1453728"/>
              <a:chOff x="1672060" y="1498988"/>
              <a:chExt cx="1237003" cy="1453728"/>
            </a:xfrm>
          </p:grpSpPr>
          <p:grpSp>
            <p:nvGrpSpPr>
              <p:cNvPr id="335" name="Group 334"/>
              <p:cNvGrpSpPr/>
              <p:nvPr/>
            </p:nvGrpSpPr>
            <p:grpSpPr>
              <a:xfrm>
                <a:off x="1672060" y="2038316"/>
                <a:ext cx="938019" cy="914400"/>
                <a:chOff x="1672060" y="2038316"/>
                <a:chExt cx="938019" cy="914400"/>
              </a:xfrm>
            </p:grpSpPr>
            <p:pic>
              <p:nvPicPr>
                <p:cNvPr id="342" name="Picture 341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1672060" y="203831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43" name="Picture 342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20000">
                  <a:off x="1782486" y="2119213"/>
                  <a:ext cx="478210" cy="336631"/>
                </a:xfrm>
                <a:prstGeom prst="rect">
                  <a:avLst/>
                </a:prstGeom>
              </p:spPr>
            </p:pic>
          </p:grpSp>
          <p:grpSp>
            <p:nvGrpSpPr>
              <p:cNvPr id="336" name="Group 335"/>
              <p:cNvGrpSpPr/>
              <p:nvPr/>
            </p:nvGrpSpPr>
            <p:grpSpPr>
              <a:xfrm>
                <a:off x="1901063" y="1498988"/>
                <a:ext cx="1008000" cy="466560"/>
                <a:chOff x="1389600" y="1463040"/>
                <a:chExt cx="1008000" cy="466560"/>
              </a:xfrm>
            </p:grpSpPr>
            <p:sp>
              <p:nvSpPr>
                <p:cNvPr id="337" name="Rounded Rectangular Callout 336"/>
                <p:cNvSpPr/>
                <p:nvPr/>
              </p:nvSpPr>
              <p:spPr>
                <a:xfrm>
                  <a:off x="1389600" y="1463040"/>
                  <a:ext cx="1008000" cy="466560"/>
                </a:xfrm>
                <a:prstGeom prst="wedgeRoundRectCallout">
                  <a:avLst>
                    <a:gd name="adj1" fmla="val -6041"/>
                    <a:gd name="adj2" fmla="val 17924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38" name="Group 337"/>
                <p:cNvGrpSpPr/>
                <p:nvPr/>
              </p:nvGrpSpPr>
              <p:grpSpPr>
                <a:xfrm>
                  <a:off x="1445159" y="1554510"/>
                  <a:ext cx="877824" cy="285231"/>
                  <a:chOff x="1514913" y="2471806"/>
                  <a:chExt cx="877824" cy="285231"/>
                </a:xfrm>
              </p:grpSpPr>
              <p:pic>
                <p:nvPicPr>
                  <p:cNvPr id="339" name="Picture 33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807521" y="2475432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0" name="Picture 339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514913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341" name="Picture 340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100129" y="2471806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</p:grpSp>
        <p:cxnSp>
          <p:nvCxnSpPr>
            <p:cNvPr id="127" name="Straight Connector 126"/>
            <p:cNvCxnSpPr/>
            <p:nvPr/>
          </p:nvCxnSpPr>
          <p:spPr>
            <a:xfrm flipV="1">
              <a:off x="4156043" y="3429195"/>
              <a:ext cx="850559" cy="861850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8" name="Group 127"/>
            <p:cNvGrpSpPr/>
            <p:nvPr/>
          </p:nvGrpSpPr>
          <p:grpSpPr>
            <a:xfrm>
              <a:off x="2489380" y="383444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302" name="Group 301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331" name="Rectangle 33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2" name="Rectangle 33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3" name="Rectangle 33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4" name="Rectangle 33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3" name="Group 302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325" name="Rectangle 324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6" name="Rectangle 325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7" name="Rectangle 326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8" name="Rectangle 327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9" name="Rectangle 328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30" name="Rectangle 329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4" name="Group 303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20" name="Rectangle 319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1" name="Rectangle 320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2" name="Rectangle 321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3" name="Rectangle 322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24" name="Rectangle 323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5" name="Group 304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314" name="Rectangle 313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5" name="Rectangle 314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6" name="Rectangle 315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7" name="Rectangle 316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8" name="Rectangle 317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9" name="Rectangle 318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307" name="Group 306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309" name="Rectangle 308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1" name="Rectangle 310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2" name="Rectangle 311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13" name="Rectangle 312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grpSp>
          <p:nvGrpSpPr>
            <p:cNvPr id="129" name="Group 128"/>
            <p:cNvGrpSpPr/>
            <p:nvPr/>
          </p:nvGrpSpPr>
          <p:grpSpPr>
            <a:xfrm>
              <a:off x="2489380" y="2264878"/>
              <a:ext cx="1676111" cy="1030887"/>
              <a:chOff x="382170" y="2990850"/>
              <a:chExt cx="3809710" cy="2343150"/>
            </a:xfrm>
            <a:scene3d>
              <a:camera prst="perspectiveContrastingLeftFacing" fov="3300000">
                <a:rot lat="924000" lon="3000000" rev="0"/>
              </a:camera>
              <a:lightRig rig="threePt" dir="t"/>
            </a:scene3d>
          </p:grpSpPr>
          <p:grpSp>
            <p:nvGrpSpPr>
              <p:cNvPr id="164" name="Group 163"/>
              <p:cNvGrpSpPr/>
              <p:nvPr/>
            </p:nvGrpSpPr>
            <p:grpSpPr>
              <a:xfrm>
                <a:off x="382170" y="3933824"/>
                <a:ext cx="3809710" cy="457200"/>
                <a:chOff x="380706" y="4038600"/>
                <a:chExt cx="3809710" cy="457200"/>
              </a:xfrm>
            </p:grpSpPr>
            <p:sp>
              <p:nvSpPr>
                <p:cNvPr id="298" name="Rectangle 297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9" name="Rectangle 298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0" name="Rectangle 29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301" name="Rectangle 30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166" name="Group 165"/>
              <p:cNvGrpSpPr/>
              <p:nvPr/>
            </p:nvGrpSpPr>
            <p:grpSpPr>
              <a:xfrm>
                <a:off x="382171" y="4405311"/>
                <a:ext cx="3809709" cy="457200"/>
                <a:chOff x="380706" y="4553811"/>
                <a:chExt cx="3809709" cy="457200"/>
              </a:xfrm>
            </p:grpSpPr>
            <p:sp>
              <p:nvSpPr>
                <p:cNvPr id="292" name="Rectangle 291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3" name="Rectangle 292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4" name="Rectangle 293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5" name="Rectangle 294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6" name="Rectangle 295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7" name="Rectangle 296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09" name="Group 208"/>
              <p:cNvGrpSpPr/>
              <p:nvPr/>
            </p:nvGrpSpPr>
            <p:grpSpPr>
              <a:xfrm>
                <a:off x="382170" y="299085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53" name="Rectangle 252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4" name="Rectangle 253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5" name="Rectangle 254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0" name="Rectangle 289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91" name="Rectangle 290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11" name="Group 210"/>
              <p:cNvGrpSpPr/>
              <p:nvPr/>
            </p:nvGrpSpPr>
            <p:grpSpPr>
              <a:xfrm>
                <a:off x="382171" y="3462337"/>
                <a:ext cx="3809709" cy="457200"/>
                <a:chOff x="380706" y="4553811"/>
                <a:chExt cx="3809709" cy="457200"/>
              </a:xfrm>
            </p:grpSpPr>
            <p:sp>
              <p:nvSpPr>
                <p:cNvPr id="247" name="Rectangle 246"/>
                <p:cNvSpPr/>
                <p:nvPr/>
              </p:nvSpPr>
              <p:spPr>
                <a:xfrm>
                  <a:off x="1524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8" name="Rectangle 247"/>
                <p:cNvSpPr/>
                <p:nvPr/>
              </p:nvSpPr>
              <p:spPr>
                <a:xfrm>
                  <a:off x="2286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9" name="Rectangle 248"/>
                <p:cNvSpPr/>
                <p:nvPr/>
              </p:nvSpPr>
              <p:spPr>
                <a:xfrm>
                  <a:off x="3048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0" name="Rectangle 249"/>
                <p:cNvSpPr/>
                <p:nvPr/>
              </p:nvSpPr>
              <p:spPr>
                <a:xfrm>
                  <a:off x="380706" y="4553811"/>
                  <a:ext cx="381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1" name="Rectangle 250"/>
                <p:cNvSpPr/>
                <p:nvPr/>
              </p:nvSpPr>
              <p:spPr>
                <a:xfrm>
                  <a:off x="762000" y="4553811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52" name="Rectangle 251"/>
                <p:cNvSpPr/>
                <p:nvPr/>
              </p:nvSpPr>
              <p:spPr>
                <a:xfrm>
                  <a:off x="3810878" y="4553811"/>
                  <a:ext cx="379537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  <p:grpSp>
            <p:nvGrpSpPr>
              <p:cNvPr id="240" name="Group 239"/>
              <p:cNvGrpSpPr/>
              <p:nvPr/>
            </p:nvGrpSpPr>
            <p:grpSpPr>
              <a:xfrm>
                <a:off x="382170" y="4876800"/>
                <a:ext cx="3809710" cy="457200"/>
                <a:chOff x="380706" y="4038600"/>
                <a:chExt cx="3809710" cy="457200"/>
              </a:xfrm>
            </p:grpSpPr>
            <p:sp>
              <p:nvSpPr>
                <p:cNvPr id="242" name="Rectangle 241"/>
                <p:cNvSpPr/>
                <p:nvPr/>
              </p:nvSpPr>
              <p:spPr>
                <a:xfrm>
                  <a:off x="1905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3" name="Rectangle 242"/>
                <p:cNvSpPr/>
                <p:nvPr/>
              </p:nvSpPr>
              <p:spPr>
                <a:xfrm>
                  <a:off x="2667001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4" name="Rectangle 243"/>
                <p:cNvSpPr/>
                <p:nvPr/>
              </p:nvSpPr>
              <p:spPr>
                <a:xfrm>
                  <a:off x="342841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5" name="Rectangle 244"/>
                <p:cNvSpPr/>
                <p:nvPr/>
              </p:nvSpPr>
              <p:spPr>
                <a:xfrm>
                  <a:off x="380706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  <p:sp>
              <p:nvSpPr>
                <p:cNvPr id="246" name="Rectangle 245"/>
                <p:cNvSpPr/>
                <p:nvPr/>
              </p:nvSpPr>
              <p:spPr>
                <a:xfrm>
                  <a:off x="1143000" y="4038600"/>
                  <a:ext cx="762000" cy="457200"/>
                </a:xfrm>
                <a:prstGeom prst="rect">
                  <a:avLst/>
                </a:prstGeom>
                <a:solidFill>
                  <a:srgbClr val="B8B8C0"/>
                </a:solidFill>
                <a:ln w="12700">
                  <a:solidFill>
                    <a:schemeClr val="bg1">
                      <a:lumMod val="85000"/>
                    </a:schemeClr>
                  </a:solidFill>
                </a:ln>
                <a:sp3d extrusionH="254000" prstMaterial="metal">
                  <a:bevelT w="38100" h="38100"/>
                  <a:bevelB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8B8C0"/>
                    </a:solidFill>
                  </a:endParaRPr>
                </a:p>
              </p:txBody>
            </p:sp>
          </p:grpSp>
        </p:grpSp>
        <p:cxnSp>
          <p:nvCxnSpPr>
            <p:cNvPr id="130" name="Straight Connector 129"/>
            <p:cNvCxnSpPr>
              <a:endCxn id="162" idx="1"/>
            </p:cNvCxnSpPr>
            <p:nvPr/>
          </p:nvCxnSpPr>
          <p:spPr>
            <a:xfrm>
              <a:off x="4156043" y="2900721"/>
              <a:ext cx="794536" cy="38794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V="1">
              <a:off x="4136993" y="3429195"/>
              <a:ext cx="869609" cy="861849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1886675" y="4315301"/>
              <a:ext cx="1519561" cy="7034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H="1">
              <a:off x="1839050" y="4312044"/>
              <a:ext cx="1612433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796187" y="2737326"/>
              <a:ext cx="1655293" cy="0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0" name="Group 139"/>
            <p:cNvGrpSpPr/>
            <p:nvPr/>
          </p:nvGrpSpPr>
          <p:grpSpPr>
            <a:xfrm>
              <a:off x="4910795" y="2519619"/>
              <a:ext cx="779893" cy="1787982"/>
              <a:chOff x="7787793" y="2245299"/>
              <a:chExt cx="779893" cy="1787982"/>
            </a:xfrm>
          </p:grpSpPr>
          <p:pic>
            <p:nvPicPr>
              <p:cNvPr id="162" name="Picture 161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27577" y="2245299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163" name="TextBox 162"/>
              <p:cNvSpPr txBox="1"/>
              <p:nvPr/>
            </p:nvSpPr>
            <p:spPr>
              <a:xfrm>
                <a:off x="7787793" y="3848615"/>
                <a:ext cx="779893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Proxy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</p:grpSp>
        <p:cxnSp>
          <p:nvCxnSpPr>
            <p:cNvPr id="141" name="Straight Connector 140"/>
            <p:cNvCxnSpPr>
              <a:stCxn id="162" idx="3"/>
              <a:endCxn id="143" idx="3"/>
            </p:cNvCxnSpPr>
            <p:nvPr/>
          </p:nvCxnSpPr>
          <p:spPr>
            <a:xfrm flipV="1">
              <a:off x="5650903" y="3288521"/>
              <a:ext cx="681548" cy="145"/>
            </a:xfrm>
            <a:prstGeom prst="line">
              <a:avLst/>
            </a:prstGeom>
            <a:solidFill>
              <a:srgbClr val="FF6600"/>
            </a:solidFill>
            <a:ln w="127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42" name="Group 141"/>
            <p:cNvGrpSpPr/>
            <p:nvPr/>
          </p:nvGrpSpPr>
          <p:grpSpPr>
            <a:xfrm>
              <a:off x="6266634" y="1740942"/>
              <a:ext cx="1527743" cy="2566514"/>
              <a:chOff x="6266634" y="1740942"/>
              <a:chExt cx="1527743" cy="2566514"/>
            </a:xfrm>
          </p:grpSpPr>
          <p:pic>
            <p:nvPicPr>
              <p:cNvPr id="143" name="Picture 142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6332451" y="2519474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144" name="Group 143"/>
              <p:cNvGrpSpPr/>
              <p:nvPr/>
            </p:nvGrpSpPr>
            <p:grpSpPr>
              <a:xfrm>
                <a:off x="7119942" y="3046842"/>
                <a:ext cx="647969" cy="555037"/>
                <a:chOff x="4594861" y="3093820"/>
                <a:chExt cx="647969" cy="555037"/>
              </a:xfrm>
            </p:grpSpPr>
            <p:sp>
              <p:nvSpPr>
                <p:cNvPr id="160" name="Rounded Rectangular Callout 159"/>
                <p:cNvSpPr/>
                <p:nvPr/>
              </p:nvSpPr>
              <p:spPr>
                <a:xfrm flipH="1">
                  <a:off x="4594861" y="3093820"/>
                  <a:ext cx="647969" cy="555037"/>
                </a:xfrm>
                <a:prstGeom prst="wedgeRoundRectCallout">
                  <a:avLst>
                    <a:gd name="adj1" fmla="val 89060"/>
                    <a:gd name="adj2" fmla="val -36507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61" name="Picture 3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83640" y="3174416"/>
                  <a:ext cx="486277" cy="3921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45" name="Group 144"/>
              <p:cNvGrpSpPr/>
              <p:nvPr/>
            </p:nvGrpSpPr>
            <p:grpSpPr>
              <a:xfrm>
                <a:off x="7234512" y="2427922"/>
                <a:ext cx="533398" cy="472799"/>
                <a:chOff x="4709431" y="2474900"/>
                <a:chExt cx="533398" cy="472799"/>
              </a:xfrm>
            </p:grpSpPr>
            <p:sp>
              <p:nvSpPr>
                <p:cNvPr id="158" name="Rounded Rectangular Callout 157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159" name="Picture 158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46" name="TextBox 145"/>
              <p:cNvSpPr txBox="1"/>
              <p:nvPr/>
            </p:nvSpPr>
            <p:spPr>
              <a:xfrm flipH="1">
                <a:off x="6266634" y="4122790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147" name="Group 146"/>
              <p:cNvGrpSpPr/>
              <p:nvPr/>
            </p:nvGrpSpPr>
            <p:grpSpPr>
              <a:xfrm>
                <a:off x="6418315" y="1740942"/>
                <a:ext cx="1376062" cy="621130"/>
                <a:chOff x="4635661" y="1463041"/>
                <a:chExt cx="1376062" cy="621130"/>
              </a:xfrm>
            </p:grpSpPr>
            <p:sp>
              <p:nvSpPr>
                <p:cNvPr id="148" name="Rounded Rectangular Callout 147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49" name="Group 148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150" name="Oval 149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151" name="Oval 150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152" name="Group 151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153" name="Picture 152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54" name="Picture 153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55" name="Picture 154"/>
                    <p:cNvPicPr>
                      <a:picLocks noChangeAspect="1"/>
                    </p:cNvPicPr>
                    <p:nvPr/>
                  </p:nvPicPr>
                  <p:blipFill>
                    <a:blip r:embed="rId10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98414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the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2"/>
            <a:r>
              <a:rPr lang="en-US" noProof="0" dirty="0" smtClean="0"/>
              <a:t>Cradle web UIs are zero thickness, </a:t>
            </a:r>
            <a:r>
              <a:rPr lang="en-US" b="1" i="1" noProof="0" dirty="0" smtClean="0"/>
              <a:t>no</a:t>
            </a:r>
            <a:r>
              <a:rPr lang="en-US" noProof="0" dirty="0" smtClean="0"/>
              <a:t> local plug-ins / add-ons needed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1"/>
            <a:r>
              <a:rPr lang="en-US" noProof="0" dirty="0" smtClean="0"/>
              <a:t>Remote users connect over HTTP or HTTPS through company firewall</a:t>
            </a:r>
          </a:p>
          <a:p>
            <a:pPr lvl="1"/>
            <a:r>
              <a:rPr lang="en-US" noProof="0" dirty="0" smtClean="0"/>
              <a:t>Open ports in firewall for HTTP or HTTPS, use NAT between firewall (external IP) and </a:t>
            </a:r>
            <a:r>
              <a:rPr lang="en-US" noProof="0" dirty="0" smtClean="0">
                <a:solidFill>
                  <a:srgbClr val="1106E8"/>
                </a:solidFill>
              </a:rPr>
              <a:t>Proxy Server</a:t>
            </a:r>
            <a:r>
              <a:rPr lang="en-US" noProof="0" dirty="0" smtClean="0"/>
              <a:t>, or</a:t>
            </a:r>
          </a:p>
          <a:p>
            <a:pPr lvl="1"/>
            <a:r>
              <a:rPr lang="en-US" noProof="0" dirty="0" smtClean="0"/>
              <a:t>Use VPN for web connection, tunnel HTTP or HTTPS through VPN hole in firewall</a:t>
            </a:r>
          </a:p>
          <a:p>
            <a:pPr lvl="1"/>
            <a:r>
              <a:rPr lang="en-US" noProof="0" dirty="0" smtClean="0"/>
              <a:t>Configure </a:t>
            </a:r>
            <a:r>
              <a:rPr lang="en-US" noProof="0" dirty="0" smtClean="0">
                <a:solidFill>
                  <a:srgbClr val="1106E8"/>
                </a:solidFill>
              </a:rPr>
              <a:t>Proxy Server </a:t>
            </a:r>
            <a:r>
              <a:rPr lang="en-US" noProof="0" dirty="0" smtClean="0"/>
              <a:t>to only relay to CWS from allowed external IPs</a:t>
            </a:r>
          </a:p>
          <a:p>
            <a:pPr lvl="1"/>
            <a:r>
              <a:rPr lang="en-US" noProof="0" dirty="0" smtClean="0"/>
              <a:t>Configure CWS to only accept connections from </a:t>
            </a:r>
            <a:r>
              <a:rPr lang="en-US" noProof="0" dirty="0" smtClean="0">
                <a:solidFill>
                  <a:srgbClr val="1106E8"/>
                </a:solidFill>
              </a:rPr>
              <a:t>Proxy Server</a:t>
            </a:r>
          </a:p>
          <a:p>
            <a:r>
              <a:rPr lang="en-US" b="1" i="1" dirty="0" smtClean="0"/>
              <a:t>CWS </a:t>
            </a:r>
            <a:r>
              <a:rPr lang="en-US" dirty="0" smtClean="0"/>
              <a:t>authenticates web users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  <a:endParaRPr lang="en-US" noProof="0" dirty="0" smtClean="0"/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Advantages:</a:t>
            </a:r>
            <a:r>
              <a:rPr lang="en-US" noProof="0" dirty="0" smtClean="0"/>
              <a:t>	Can implement single-sign-on for web users</a:t>
            </a:r>
            <a:br>
              <a:rPr lang="en-US" noProof="0" dirty="0" smtClean="0"/>
            </a:br>
            <a:r>
              <a:rPr lang="en-US" noProof="0" dirty="0" smtClean="0"/>
              <a:t>		Simple to block invalid remote IPs</a:t>
            </a:r>
            <a:endParaRPr lang="en-US" noProof="0" dirty="0" smtClean="0">
              <a:solidFill>
                <a:srgbClr val="1106E8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Disadvantages:</a:t>
            </a:r>
            <a:r>
              <a:rPr lang="en-US" noProof="0" dirty="0" smtClean="0"/>
              <a:t>	Installation more complex</a:t>
            </a:r>
            <a:br>
              <a:rPr lang="en-US" noProof="0" dirty="0" smtClean="0"/>
            </a:br>
            <a:r>
              <a:rPr lang="en-US" noProof="0" dirty="0" smtClean="0"/>
              <a:t>		Needs proxy server (but may already exist for other uses)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Direct Web Connections: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25197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99979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+mj-lt"/>
              <a:buAutoNum type="arabicPeriod"/>
            </a:pPr>
            <a:r>
              <a:rPr lang="en-US" noProof="0" dirty="0" smtClean="0"/>
              <a:t>Software components</a:t>
            </a:r>
          </a:p>
          <a:p>
            <a:r>
              <a:rPr lang="en-US" noProof="0" dirty="0" smtClean="0"/>
              <a:t>All users in one location:</a:t>
            </a:r>
          </a:p>
          <a:p>
            <a:pPr lvl="1">
              <a:buFont typeface="+mj-lt"/>
              <a:buAutoNum type="arabicPeriod" startAt="2"/>
            </a:pPr>
            <a:r>
              <a:rPr lang="en-US" noProof="0" dirty="0" smtClean="0"/>
              <a:t>Single-user installation</a:t>
            </a:r>
          </a:p>
          <a:p>
            <a:pPr lvl="1">
              <a:buFont typeface="+mj-lt"/>
              <a:buAutoNum type="arabicPeriod" startAt="2"/>
            </a:pPr>
            <a:r>
              <a:rPr lang="en-US" noProof="0" dirty="0" smtClean="0"/>
              <a:t>Local network – local clients</a:t>
            </a:r>
          </a:p>
          <a:p>
            <a:pPr lvl="1">
              <a:buFont typeface="+mj-lt"/>
              <a:buAutoNum type="arabicPeriod" startAt="2"/>
            </a:pPr>
            <a:r>
              <a:rPr lang="en-US" noProof="0" dirty="0" smtClean="0"/>
              <a:t>Local network – centralized clients</a:t>
            </a:r>
          </a:p>
          <a:p>
            <a:r>
              <a:rPr lang="en-US" noProof="0" dirty="0" smtClean="0"/>
              <a:t>Some users in other locations – </a:t>
            </a:r>
            <a:r>
              <a:rPr lang="en-US" i="1" noProof="0" dirty="0" smtClean="0">
                <a:solidFill>
                  <a:srgbClr val="E60A0A"/>
                </a:solidFill>
              </a:rPr>
              <a:t>remote users</a:t>
            </a:r>
            <a:r>
              <a:rPr lang="en-US" noProof="0" dirty="0" smtClean="0"/>
              <a:t>:</a:t>
            </a:r>
          </a:p>
          <a:p>
            <a:pPr lvl="1">
              <a:buFont typeface="+mj-lt"/>
              <a:buAutoNum type="arabicPeriod" startAt="5"/>
            </a:pPr>
            <a:r>
              <a:rPr lang="en-US" noProof="0" dirty="0" smtClean="0"/>
              <a:t>Remote users – remote clients</a:t>
            </a:r>
          </a:p>
          <a:p>
            <a:pPr lvl="1">
              <a:buFont typeface="+mj-lt"/>
              <a:buAutoNum type="arabicPeriod" startAt="5"/>
            </a:pPr>
            <a:r>
              <a:rPr lang="en-US" noProof="0" dirty="0" smtClean="0"/>
              <a:t>Remote users – centralized clients</a:t>
            </a:r>
          </a:p>
          <a:p>
            <a:r>
              <a:rPr lang="en-US" noProof="0" dirty="0" smtClean="0"/>
              <a:t>Web browser access:</a:t>
            </a:r>
          </a:p>
          <a:p>
            <a:pPr lvl="1">
              <a:buFont typeface="+mj-lt"/>
              <a:buAutoNum type="arabicPeriod" startAt="7"/>
            </a:pPr>
            <a:r>
              <a:rPr lang="en-US" noProof="0" dirty="0" smtClean="0"/>
              <a:t>Direct web connections</a:t>
            </a:r>
          </a:p>
          <a:p>
            <a:pPr lvl="1">
              <a:buFont typeface="+mj-lt"/>
              <a:buAutoNum type="arabicPeriod" startAt="7"/>
            </a:pPr>
            <a:r>
              <a:rPr lang="en-US" noProof="0" dirty="0" smtClean="0"/>
              <a:t>Using proxy servers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Contents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25555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The software components used in a Cradle system are: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Software Components	1</a:t>
            </a:r>
            <a:endParaRPr lang="en-US" noProof="0" dirty="0"/>
          </a:p>
        </p:txBody>
      </p:sp>
      <p:grpSp>
        <p:nvGrpSpPr>
          <p:cNvPr id="78" name="Group 77"/>
          <p:cNvGrpSpPr/>
          <p:nvPr/>
        </p:nvGrpSpPr>
        <p:grpSpPr>
          <a:xfrm>
            <a:off x="457200" y="1828800"/>
            <a:ext cx="8153334" cy="3675889"/>
            <a:chOff x="457200" y="1463040"/>
            <a:chExt cx="8153334" cy="3675889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1588965" y="2590775"/>
              <a:ext cx="507812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588965" y="3127126"/>
              <a:ext cx="507812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7" name="Freeform 86"/>
            <p:cNvSpPr/>
            <p:nvPr/>
          </p:nvSpPr>
          <p:spPr>
            <a:xfrm rot="5400000" flipV="1">
              <a:off x="826927" y="3161911"/>
              <a:ext cx="1093488" cy="1446212"/>
            </a:xfrm>
            <a:custGeom>
              <a:avLst/>
              <a:gdLst>
                <a:gd name="connsiteX0" fmla="*/ 0 w 1195200"/>
                <a:gd name="connsiteY0" fmla="*/ 0 h 849600"/>
                <a:gd name="connsiteX1" fmla="*/ 1195200 w 1195200"/>
                <a:gd name="connsiteY1" fmla="*/ 0 h 849600"/>
                <a:gd name="connsiteX2" fmla="*/ 1195200 w 1195200"/>
                <a:gd name="connsiteY2" fmla="*/ 849600 h 84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5200" h="849600">
                  <a:moveTo>
                    <a:pt x="0" y="0"/>
                  </a:moveTo>
                  <a:lnTo>
                    <a:pt x="1195200" y="0"/>
                  </a:lnTo>
                  <a:lnTo>
                    <a:pt x="1195200" y="849600"/>
                  </a:lnTo>
                </a:path>
              </a:pathLst>
            </a:custGeom>
            <a:noFill/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/>
          </p:nvSpPr>
          <p:spPr>
            <a:xfrm>
              <a:off x="4447106" y="3030093"/>
              <a:ext cx="762000" cy="766194"/>
            </a:xfrm>
            <a:prstGeom prst="ellipse">
              <a:avLst/>
            </a:prstGeom>
            <a:solidFill>
              <a:srgbClr val="107FFC"/>
            </a:solidFill>
            <a:ln w="12700">
              <a:solidFill>
                <a:srgbClr val="107FFC"/>
              </a:solidFill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GB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CDS</a:t>
              </a:r>
              <a:endParaRPr lang="en-GB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5933593" y="2106775"/>
              <a:ext cx="762000" cy="766194"/>
            </a:xfrm>
            <a:prstGeom prst="ellipse">
              <a:avLst/>
            </a:prstGeom>
            <a:solidFill>
              <a:srgbClr val="107FFC"/>
            </a:solidFill>
            <a:ln w="12700">
              <a:solidFill>
                <a:srgbClr val="107FFC"/>
              </a:solidFill>
            </a:ln>
            <a:scene3d>
              <a:camera prst="orthographicFront"/>
              <a:lightRig rig="threePt" dir="t"/>
            </a:scene3d>
            <a:sp3d>
              <a:bevelT w="381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GB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CWS</a:t>
              </a:r>
            </a:p>
          </p:txBody>
        </p:sp>
        <p:cxnSp>
          <p:nvCxnSpPr>
            <p:cNvPr id="90" name="Straight Connector 89"/>
            <p:cNvCxnSpPr>
              <a:stCxn id="148" idx="3"/>
              <a:endCxn id="88" idx="2"/>
            </p:cNvCxnSpPr>
            <p:nvPr/>
          </p:nvCxnSpPr>
          <p:spPr>
            <a:xfrm>
              <a:off x="3679793" y="3413190"/>
              <a:ext cx="767313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1" name="Straight Connector 90"/>
            <p:cNvCxnSpPr>
              <a:stCxn id="153" idx="3"/>
              <a:endCxn id="88" idx="1"/>
            </p:cNvCxnSpPr>
            <p:nvPr/>
          </p:nvCxnSpPr>
          <p:spPr>
            <a:xfrm>
              <a:off x="3679793" y="2366824"/>
              <a:ext cx="878905" cy="775476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3" name="Straight Connector 92"/>
            <p:cNvCxnSpPr>
              <a:stCxn id="141" idx="3"/>
              <a:endCxn id="88" idx="3"/>
            </p:cNvCxnSpPr>
            <p:nvPr/>
          </p:nvCxnSpPr>
          <p:spPr>
            <a:xfrm flipV="1">
              <a:off x="3679793" y="3684080"/>
              <a:ext cx="878905" cy="78348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4" name="Straight Connector 93"/>
            <p:cNvCxnSpPr>
              <a:stCxn id="89" idx="3"/>
              <a:endCxn id="88" idx="7"/>
            </p:cNvCxnSpPr>
            <p:nvPr/>
          </p:nvCxnSpPr>
          <p:spPr>
            <a:xfrm flipH="1">
              <a:off x="5097514" y="2760762"/>
              <a:ext cx="947671" cy="38153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95" name="Group 94"/>
            <p:cNvGrpSpPr/>
            <p:nvPr/>
          </p:nvGrpSpPr>
          <p:grpSpPr>
            <a:xfrm>
              <a:off x="5553455" y="3228524"/>
              <a:ext cx="1424379" cy="1684431"/>
              <a:chOff x="5553455" y="3282267"/>
              <a:chExt cx="1424379" cy="1684431"/>
            </a:xfrm>
          </p:grpSpPr>
          <p:pic>
            <p:nvPicPr>
              <p:cNvPr id="163" name="Picture 16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53455" y="3386975"/>
                <a:ext cx="838200" cy="838200"/>
              </a:xfrm>
              <a:prstGeom prst="rect">
                <a:avLst/>
              </a:prstGeom>
            </p:spPr>
          </p:pic>
          <p:pic>
            <p:nvPicPr>
              <p:cNvPr id="164" name="Picture 16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58255" y="3662281"/>
                <a:ext cx="838200" cy="838200"/>
              </a:xfrm>
              <a:prstGeom prst="rect">
                <a:avLst/>
              </a:prstGeom>
            </p:spPr>
          </p:pic>
          <p:pic>
            <p:nvPicPr>
              <p:cNvPr id="165" name="Picture 164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70453" y="4128498"/>
                <a:ext cx="838200" cy="838200"/>
              </a:xfrm>
              <a:prstGeom prst="rect">
                <a:avLst/>
              </a:prstGeom>
            </p:spPr>
          </p:pic>
          <p:sp>
            <p:nvSpPr>
              <p:cNvPr id="166" name="TextBox 165"/>
              <p:cNvSpPr txBox="1"/>
              <p:nvPr/>
            </p:nvSpPr>
            <p:spPr>
              <a:xfrm>
                <a:off x="6335094" y="3282267"/>
                <a:ext cx="6427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Cradle</a:t>
                </a:r>
              </a:p>
              <a:p>
                <a:r>
                  <a:rPr lang="en-GB" sz="1200" dirty="0" smtClean="0"/>
                  <a:t>Databases</a:t>
                </a:r>
                <a:endParaRPr lang="en-GB" sz="1200" dirty="0"/>
              </a:p>
            </p:txBody>
          </p:sp>
        </p:grpSp>
        <p:cxnSp>
          <p:nvCxnSpPr>
            <p:cNvPr id="96" name="Straight Connector 95"/>
            <p:cNvCxnSpPr>
              <a:stCxn id="135" idx="3"/>
              <a:endCxn id="89" idx="1"/>
            </p:cNvCxnSpPr>
            <p:nvPr/>
          </p:nvCxnSpPr>
          <p:spPr>
            <a:xfrm>
              <a:off x="5619614" y="1950904"/>
              <a:ext cx="425571" cy="26807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7" name="Straight Connector 96"/>
            <p:cNvCxnSpPr>
              <a:stCxn id="135" idx="2"/>
              <a:endCxn id="88" idx="0"/>
            </p:cNvCxnSpPr>
            <p:nvPr/>
          </p:nvCxnSpPr>
          <p:spPr>
            <a:xfrm>
              <a:off x="4828106" y="2438768"/>
              <a:ext cx="0" cy="591325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98" name="Group 97"/>
            <p:cNvGrpSpPr/>
            <p:nvPr/>
          </p:nvGrpSpPr>
          <p:grpSpPr>
            <a:xfrm>
              <a:off x="457200" y="2362545"/>
              <a:ext cx="1131765" cy="975728"/>
              <a:chOff x="457200" y="2979069"/>
              <a:chExt cx="1131765" cy="975728"/>
            </a:xfrm>
          </p:grpSpPr>
          <p:sp>
            <p:nvSpPr>
              <p:cNvPr id="156" name="Rectangle 155"/>
              <p:cNvSpPr/>
              <p:nvPr/>
            </p:nvSpPr>
            <p:spPr>
              <a:xfrm>
                <a:off x="457200" y="2979069"/>
                <a:ext cx="1131765" cy="975728"/>
              </a:xfrm>
              <a:prstGeom prst="rect">
                <a:avLst/>
              </a:prstGeom>
              <a:solidFill>
                <a:srgbClr val="009999"/>
              </a:solidFill>
              <a:ln w="12700">
                <a:solidFill>
                  <a:srgbClr val="009999"/>
                </a:solidFill>
              </a:ln>
              <a:scene3d>
                <a:camera prst="orthographicFront"/>
                <a:lightRig rig="threePt" dir="t"/>
              </a:scene3d>
              <a:sp3d>
                <a:bevelT w="381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0" rIns="0" bIns="0" rtlCol="0" anchor="t" anchorCtr="0"/>
              <a:lstStyle/>
              <a:p>
                <a:r>
                  <a:rPr lang="en-GB" sz="14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Desktop Tools</a:t>
                </a:r>
              </a:p>
            </p:txBody>
          </p:sp>
          <p:pic>
            <p:nvPicPr>
              <p:cNvPr id="157" name="Picture 15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77009" y="3582634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58" name="Picture 15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6490" y="3249959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59" name="Picture 158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77009" y="3247453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0" name="Picture 159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8165" y="3582634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1" name="Picture 160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6490" y="3580732"/>
                <a:ext cx="304800" cy="304800"/>
              </a:xfrm>
              <a:prstGeom prst="rect">
                <a:avLst/>
              </a:prstGeom>
            </p:spPr>
          </p:pic>
          <p:pic>
            <p:nvPicPr>
              <p:cNvPr id="162" name="Picture 161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8165" y="3249959"/>
                <a:ext cx="304800" cy="304800"/>
              </a:xfrm>
              <a:prstGeom prst="rect">
                <a:avLst/>
              </a:prstGeom>
            </p:spPr>
          </p:pic>
        </p:grpSp>
        <p:cxnSp>
          <p:nvCxnSpPr>
            <p:cNvPr id="101" name="Straight Connector 100"/>
            <p:cNvCxnSpPr>
              <a:stCxn id="127" idx="1"/>
              <a:endCxn id="89" idx="7"/>
            </p:cNvCxnSpPr>
            <p:nvPr/>
          </p:nvCxnSpPr>
          <p:spPr>
            <a:xfrm flipH="1">
              <a:off x="6584001" y="1950904"/>
              <a:ext cx="443517" cy="26807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8" name="Straight Connector 107"/>
            <p:cNvCxnSpPr>
              <a:stCxn id="164" idx="1"/>
              <a:endCxn id="88" idx="6"/>
            </p:cNvCxnSpPr>
            <p:nvPr/>
          </p:nvCxnSpPr>
          <p:spPr>
            <a:xfrm flipH="1" flipV="1">
              <a:off x="5209106" y="3413190"/>
              <a:ext cx="649149" cy="614448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09" name="Group 108"/>
            <p:cNvGrpSpPr/>
            <p:nvPr/>
          </p:nvGrpSpPr>
          <p:grpSpPr>
            <a:xfrm>
              <a:off x="1141289" y="1876665"/>
              <a:ext cx="2538504" cy="978023"/>
              <a:chOff x="1141289" y="1930408"/>
              <a:chExt cx="2538504" cy="978023"/>
            </a:xfrm>
          </p:grpSpPr>
          <p:grpSp>
            <p:nvGrpSpPr>
              <p:cNvPr id="151" name="Group 150"/>
              <p:cNvGrpSpPr/>
              <p:nvPr/>
            </p:nvGrpSpPr>
            <p:grpSpPr>
              <a:xfrm>
                <a:off x="2096777" y="1932703"/>
                <a:ext cx="1583016" cy="975728"/>
                <a:chOff x="2096777" y="1932703"/>
                <a:chExt cx="1583016" cy="975728"/>
              </a:xfrm>
            </p:grpSpPr>
            <p:sp>
              <p:nvSpPr>
                <p:cNvPr id="153" name="Rectangle 152"/>
                <p:cNvSpPr/>
                <p:nvPr/>
              </p:nvSpPr>
              <p:spPr>
                <a:xfrm>
                  <a:off x="2096777" y="1932703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Document Loader</a:t>
                  </a:r>
                  <a:endParaRPr lang="en-GB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pic>
              <p:nvPicPr>
                <p:cNvPr id="154" name="Picture 153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2269691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155" name="Picture 7"/>
                <p:cNvPicPr>
                  <a:picLocks noChangeAspect="1" noChangeArrowheads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71035" y="2174919"/>
                  <a:ext cx="717250" cy="6859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52" name="TextBox 151"/>
              <p:cNvSpPr txBox="1"/>
              <p:nvPr/>
            </p:nvSpPr>
            <p:spPr>
              <a:xfrm>
                <a:off x="1141289" y="1930408"/>
                <a:ext cx="907032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 smtClean="0"/>
                  <a:t>Load documents and other data</a:t>
                </a:r>
                <a:endParaRPr lang="ru-RU" dirty="0"/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988891" y="2925326"/>
              <a:ext cx="2690902" cy="981944"/>
              <a:chOff x="988891" y="2979069"/>
              <a:chExt cx="2690902" cy="981944"/>
            </a:xfrm>
          </p:grpSpPr>
          <p:grpSp>
            <p:nvGrpSpPr>
              <p:cNvPr id="145" name="Group 144"/>
              <p:cNvGrpSpPr/>
              <p:nvPr/>
            </p:nvGrpSpPr>
            <p:grpSpPr>
              <a:xfrm>
                <a:off x="2096777" y="2979069"/>
                <a:ext cx="1583016" cy="975728"/>
                <a:chOff x="2096777" y="2979069"/>
                <a:chExt cx="1583016" cy="975728"/>
              </a:xfrm>
            </p:grpSpPr>
            <p:sp>
              <p:nvSpPr>
                <p:cNvPr id="148" name="Rectangle 147"/>
                <p:cNvSpPr/>
                <p:nvPr/>
              </p:nvSpPr>
              <p:spPr>
                <a:xfrm>
                  <a:off x="2096777" y="2979069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WorkBench</a:t>
                  </a:r>
                </a:p>
              </p:txBody>
            </p:sp>
            <p:pic>
              <p:nvPicPr>
                <p:cNvPr id="149" name="Picture 8"/>
                <p:cNvPicPr>
                  <a:picLocks noChangeAspect="1" noChangeArrowheads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62829" y="3237062"/>
                  <a:ext cx="1014044" cy="6674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50" name="Picture 149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3316057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46" name="TextBox 145"/>
              <p:cNvSpPr txBox="1"/>
              <p:nvPr/>
            </p:nvSpPr>
            <p:spPr>
              <a:xfrm>
                <a:off x="988891" y="3653236"/>
                <a:ext cx="1059430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/>
                  <a:t>Create and </a:t>
                </a:r>
                <a:r>
                  <a:rPr lang="en-US" dirty="0" smtClean="0"/>
                  <a:t>manage project information</a:t>
                </a:r>
                <a:endParaRPr lang="ru-RU" dirty="0"/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1141290" y="3979704"/>
              <a:ext cx="2538503" cy="975728"/>
              <a:chOff x="1141290" y="4033447"/>
              <a:chExt cx="2538503" cy="975728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2096777" y="4033447"/>
                <a:ext cx="1583016" cy="975728"/>
                <a:chOff x="2096777" y="4033447"/>
                <a:chExt cx="1583016" cy="975728"/>
              </a:xfrm>
            </p:grpSpPr>
            <p:sp>
              <p:nvSpPr>
                <p:cNvPr id="141" name="Rectangle 140"/>
                <p:cNvSpPr/>
                <p:nvPr/>
              </p:nvSpPr>
              <p:spPr>
                <a:xfrm>
                  <a:off x="2096777" y="4033447"/>
                  <a:ext cx="1583016" cy="975728"/>
                </a:xfrm>
                <a:prstGeom prst="rect">
                  <a:avLst/>
                </a:prstGeom>
                <a:solidFill>
                  <a:srgbClr val="1106E8"/>
                </a:solidFill>
                <a:ln w="12700">
                  <a:solidFill>
                    <a:srgbClr val="1106E8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Document Publisher</a:t>
                  </a:r>
                </a:p>
              </p:txBody>
            </p:sp>
            <p:pic>
              <p:nvPicPr>
                <p:cNvPr id="142" name="Picture 9"/>
                <p:cNvPicPr>
                  <a:picLocks noChangeAspect="1" noChangeArrowheads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71035" y="4304616"/>
                  <a:ext cx="1014044" cy="6407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44" name="Picture 143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91840" y="4375202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39" name="TextBox 138"/>
              <p:cNvSpPr txBox="1"/>
              <p:nvPr/>
            </p:nvSpPr>
            <p:spPr>
              <a:xfrm>
                <a:off x="1141290" y="4701398"/>
                <a:ext cx="90703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r>
                  <a:rPr lang="en-US" dirty="0" smtClean="0"/>
                  <a:t>Publish project documentation</a:t>
                </a:r>
                <a:endParaRPr lang="ru-RU" dirty="0"/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4036598" y="1463040"/>
              <a:ext cx="2658995" cy="975728"/>
              <a:chOff x="4036598" y="1516783"/>
              <a:chExt cx="2658995" cy="975728"/>
            </a:xfrm>
          </p:grpSpPr>
          <p:grpSp>
            <p:nvGrpSpPr>
              <p:cNvPr id="133" name="Group 132"/>
              <p:cNvGrpSpPr/>
              <p:nvPr/>
            </p:nvGrpSpPr>
            <p:grpSpPr>
              <a:xfrm>
                <a:off x="4036598" y="1516783"/>
                <a:ext cx="1583016" cy="975728"/>
                <a:chOff x="4036598" y="1516783"/>
                <a:chExt cx="1583016" cy="975728"/>
              </a:xfrm>
            </p:grpSpPr>
            <p:sp>
              <p:nvSpPr>
                <p:cNvPr id="135" name="Rectangle 134"/>
                <p:cNvSpPr/>
                <p:nvPr/>
              </p:nvSpPr>
              <p:spPr>
                <a:xfrm>
                  <a:off x="4036598" y="1516783"/>
                  <a:ext cx="1583016" cy="975728"/>
                </a:xfrm>
                <a:prstGeom prst="rect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Project Manager</a:t>
                  </a:r>
                </a:p>
              </p:txBody>
            </p:sp>
            <p:pic>
              <p:nvPicPr>
                <p:cNvPr id="136" name="Picture 3"/>
                <p:cNvPicPr>
                  <a:picLocks noChangeAspect="1" noChangeArrowheads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10856" y="1789740"/>
                  <a:ext cx="802787" cy="6473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37" name="Picture 136"/>
                <p:cNvPicPr>
                  <a:picLocks noChangeAspect="1"/>
                </p:cNvPicPr>
                <p:nvPr/>
              </p:nvPicPr>
              <p:blipFill>
                <a:blip r:embed="rId16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239054" y="1851602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134" name="TextBox 133"/>
              <p:cNvSpPr txBox="1"/>
              <p:nvPr/>
            </p:nvSpPr>
            <p:spPr>
              <a:xfrm>
                <a:off x="5681579" y="1516783"/>
                <a:ext cx="1014014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en-US"/>
                </a:defPPr>
                <a:lvl1pPr algn="r">
                  <a:defRPr sz="1000"/>
                </a:lvl1pPr>
              </a:lstStyle>
              <a:p>
                <a:pPr algn="l"/>
                <a:r>
                  <a:rPr lang="en-US" dirty="0"/>
                  <a:t>Manage </a:t>
                </a:r>
                <a:r>
                  <a:rPr lang="en-US" dirty="0" smtClean="0"/>
                  <a:t>databases</a:t>
                </a:r>
                <a:br>
                  <a:rPr lang="en-US" dirty="0" smtClean="0"/>
                </a:br>
                <a:r>
                  <a:rPr lang="en-US" dirty="0" smtClean="0"/>
                  <a:t>and Cradle servers</a:t>
                </a:r>
                <a:endParaRPr lang="ru-RU" dirty="0"/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7027518" y="1463040"/>
              <a:ext cx="1583016" cy="1488491"/>
              <a:chOff x="7027518" y="1516783"/>
              <a:chExt cx="1583016" cy="1488491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7027518" y="1516783"/>
                <a:ext cx="1583016" cy="975728"/>
                <a:chOff x="7027518" y="1516783"/>
                <a:chExt cx="1583016" cy="975728"/>
              </a:xfrm>
            </p:grpSpPr>
            <p:sp>
              <p:nvSpPr>
                <p:cNvPr id="127" name="Rectangle 126"/>
                <p:cNvSpPr/>
                <p:nvPr/>
              </p:nvSpPr>
              <p:spPr>
                <a:xfrm>
                  <a:off x="7027518" y="1516783"/>
                  <a:ext cx="1583016" cy="975728"/>
                </a:xfrm>
                <a:prstGeom prst="rect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45720" tIns="0" rIns="0" bIns="0" rtlCol="0" anchor="t" anchorCtr="0"/>
                <a:lstStyle/>
                <a:p>
                  <a:r>
                    <a:rPr lang="en-GB" sz="140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Web UI</a:t>
                  </a:r>
                </a:p>
              </p:txBody>
            </p:sp>
            <p:pic>
              <p:nvPicPr>
                <p:cNvPr id="128" name="Picture 10"/>
                <p:cNvPicPr>
                  <a:picLocks noChangeAspect="1" noChangeArrowheads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01776" y="1781556"/>
                  <a:ext cx="1003293" cy="644720"/>
                </a:xfrm>
                <a:prstGeom prst="rect">
                  <a:avLst/>
                </a:prstGeom>
                <a:noFill/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29" name="Group 128"/>
                <p:cNvGrpSpPr/>
                <p:nvPr/>
              </p:nvGrpSpPr>
              <p:grpSpPr>
                <a:xfrm>
                  <a:off x="8259311" y="1570042"/>
                  <a:ext cx="292608" cy="869210"/>
                  <a:chOff x="7939903" y="1647124"/>
                  <a:chExt cx="292608" cy="869210"/>
                </a:xfrm>
              </p:grpSpPr>
              <p:pic>
                <p:nvPicPr>
                  <p:cNvPr id="130" name="Picture 129"/>
                  <p:cNvPicPr>
                    <a:picLocks noChangeAspect="1"/>
                  </p:cNvPicPr>
                  <p:nvPr/>
                </p:nvPicPr>
                <p:blipFill>
                  <a:blip r:embed="rId18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1942740"/>
                    <a:ext cx="292608" cy="277978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31" name="Picture 130"/>
                  <p:cNvPicPr>
                    <a:picLocks noChangeAspect="1"/>
                  </p:cNvPicPr>
                  <p:nvPr/>
                </p:nvPicPr>
                <p:blipFill>
                  <a:blip r:embed="rId19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1647124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  <p:pic>
                <p:nvPicPr>
                  <p:cNvPr id="132" name="Picture 131"/>
                  <p:cNvPicPr>
                    <a:picLocks noChangeAspect="1"/>
                  </p:cNvPicPr>
                  <p:nvPr/>
                </p:nvPicPr>
                <p:blipFill>
                  <a:blip r:embed="rId20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939903" y="2231103"/>
                    <a:ext cx="292608" cy="285231"/>
                  </a:xfrm>
                  <a:prstGeom prst="rect">
                    <a:avLst/>
                  </a:prstGeom>
                  <a:scene3d>
                    <a:camera prst="orthographicFront"/>
                    <a:lightRig rig="threePt" dir="t"/>
                  </a:scene3d>
                  <a:sp3d/>
                </p:spPr>
              </p:pic>
            </p:grpSp>
          </p:grpSp>
          <p:sp>
            <p:nvSpPr>
              <p:cNvPr id="126" name="TextBox 125"/>
              <p:cNvSpPr txBox="1"/>
              <p:nvPr/>
            </p:nvSpPr>
            <p:spPr>
              <a:xfrm>
                <a:off x="7477510" y="2543609"/>
                <a:ext cx="1133024" cy="46166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r"/>
                <a:r>
                  <a:rPr lang="en-US" sz="1000" dirty="0" smtClean="0"/>
                  <a:t>Use Cradle from web browser, no need to install Cradle</a:t>
                </a:r>
                <a:endParaRPr lang="ru-RU" sz="1000" dirty="0"/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6746080" y="4662488"/>
              <a:ext cx="1593217" cy="476441"/>
              <a:chOff x="6450805" y="4662488"/>
              <a:chExt cx="1593217" cy="476441"/>
            </a:xfrm>
          </p:grpSpPr>
          <p:sp>
            <p:nvSpPr>
              <p:cNvPr id="119" name="Rectangle 118"/>
              <p:cNvSpPr/>
              <p:nvPr/>
            </p:nvSpPr>
            <p:spPr>
              <a:xfrm>
                <a:off x="6450805" y="4662488"/>
                <a:ext cx="1593217" cy="476441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6682262" y="4668869"/>
                <a:ext cx="1319272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client component</a:t>
                </a:r>
              </a:p>
              <a:p>
                <a:r>
                  <a:rPr lang="en-GB" sz="1000" dirty="0" smtClean="0"/>
                  <a:t>Cradle server component</a:t>
                </a:r>
              </a:p>
              <a:p>
                <a:r>
                  <a:rPr lang="en-GB" sz="1000" dirty="0" smtClean="0"/>
                  <a:t>Non-Cradle component</a:t>
                </a:r>
                <a:endParaRPr lang="en-GB" sz="1000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6500405" y="4701398"/>
                <a:ext cx="95017" cy="95017"/>
              </a:xfrm>
              <a:prstGeom prst="rect">
                <a:avLst/>
              </a:prstGeom>
              <a:solidFill>
                <a:srgbClr val="1106E8"/>
              </a:solidFill>
              <a:ln w="6350">
                <a:solidFill>
                  <a:srgbClr val="1106E8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6500405" y="4853798"/>
                <a:ext cx="95017" cy="95017"/>
              </a:xfrm>
              <a:prstGeom prst="rect">
                <a:avLst/>
              </a:prstGeom>
              <a:solidFill>
                <a:srgbClr val="107FFC"/>
              </a:solidFill>
              <a:ln w="6350">
                <a:solidFill>
                  <a:srgbClr val="107FFC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6500405" y="5006198"/>
                <a:ext cx="95017" cy="95017"/>
              </a:xfrm>
              <a:prstGeom prst="rect">
                <a:avLst/>
              </a:prstGeom>
              <a:solidFill>
                <a:srgbClr val="009999"/>
              </a:solidFill>
              <a:ln w="6350">
                <a:solidFill>
                  <a:srgbClr val="009999"/>
                </a:solidFill>
              </a:ln>
              <a:scene3d>
                <a:camera prst="orthographicFront"/>
                <a:lightRig rig="threePt" dir="t"/>
              </a:scene3d>
              <a:sp3d>
                <a:bevelT w="25400" h="254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49070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0" dirty="0" smtClean="0"/>
              <a:t>All software components are installed on, and viewed on, one computer:</a:t>
            </a:r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noProof="0" dirty="0" smtClean="0"/>
          </a:p>
          <a:p>
            <a:endParaRPr lang="en-US" dirty="0"/>
          </a:p>
          <a:p>
            <a:endParaRPr lang="en-US" noProof="0" dirty="0" smtClean="0"/>
          </a:p>
          <a:p>
            <a:endParaRPr lang="en-US" noProof="0" dirty="0" smtClean="0"/>
          </a:p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</a:t>
            </a:r>
            <a:r>
              <a:rPr lang="en-US" b="1" i="1" noProof="0" dirty="0" smtClean="0"/>
              <a:t>all </a:t>
            </a:r>
            <a:r>
              <a:rPr lang="en-US" noProof="0" dirty="0" smtClean="0"/>
              <a:t>of Cradle on: the user’s computer		</a:t>
            </a:r>
          </a:p>
          <a:p>
            <a:pPr lvl="2"/>
            <a:r>
              <a:rPr lang="en-US" noProof="0" dirty="0" smtClean="0"/>
              <a:t>During installation, select: </a:t>
            </a:r>
            <a:r>
              <a:rPr lang="en-US" noProof="0" dirty="0" smtClean="0">
                <a:solidFill>
                  <a:srgbClr val="1106E8"/>
                </a:solidFill>
              </a:rPr>
              <a:t>Standalone Mode	</a:t>
            </a:r>
            <a:endParaRPr lang="en-US" noProof="0" dirty="0">
              <a:solidFill>
                <a:srgbClr val="1106E8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Single-User Installation	2</a:t>
            </a:r>
            <a:endParaRPr lang="en-US" noProof="0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98993" y="1828800"/>
            <a:ext cx="4177873" cy="2236169"/>
            <a:chOff x="1998993" y="1554480"/>
            <a:chExt cx="4177873" cy="2236169"/>
          </a:xfrm>
        </p:grpSpPr>
        <p:pic>
          <p:nvPicPr>
            <p:cNvPr id="23" name="Picture 2" descr="D:\users\mgw\q\3sl\images\issued\Miscellaneous - From Internet\Computer Desktop 4 72dpi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8993" y="1637262"/>
              <a:ext cx="2362200" cy="215338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4" name="Group 23"/>
            <p:cNvGrpSpPr/>
            <p:nvPr/>
          </p:nvGrpSpPr>
          <p:grpSpPr>
            <a:xfrm>
              <a:off x="4710017" y="1554480"/>
              <a:ext cx="1466849" cy="986839"/>
              <a:chOff x="4710017" y="1601616"/>
              <a:chExt cx="1466849" cy="986839"/>
            </a:xfrm>
          </p:grpSpPr>
          <p:sp>
            <p:nvSpPr>
              <p:cNvPr id="30" name="Rounded Rectangular Callout 29"/>
              <p:cNvSpPr/>
              <p:nvPr/>
            </p:nvSpPr>
            <p:spPr>
              <a:xfrm>
                <a:off x="4710017" y="1601616"/>
                <a:ext cx="1466849" cy="986839"/>
              </a:xfrm>
              <a:prstGeom prst="wedgeRoundRectCallout">
                <a:avLst>
                  <a:gd name="adj1" fmla="val -95059"/>
                  <a:gd name="adj2" fmla="val 17075"/>
                  <a:gd name="adj3" fmla="val 16667"/>
                </a:avLst>
              </a:prstGeom>
              <a:solidFill>
                <a:srgbClr val="D5FFFF">
                  <a:alpha val="90980"/>
                </a:srgbClr>
              </a:solidFill>
              <a:ln w="12700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81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endParaRPr lang="en-GB">
                  <a:solidFill>
                    <a:srgbClr val="B4FFFF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4860566" y="2064958"/>
                <a:ext cx="1138168" cy="430591"/>
                <a:chOff x="4860566" y="2064958"/>
                <a:chExt cx="1138168" cy="430591"/>
              </a:xfrm>
            </p:grpSpPr>
            <p:sp>
              <p:nvSpPr>
                <p:cNvPr id="37" name="Oval 36"/>
                <p:cNvSpPr/>
                <p:nvPr/>
              </p:nvSpPr>
              <p:spPr>
                <a:xfrm>
                  <a:off x="5169405" y="2064959"/>
                  <a:ext cx="405007" cy="407237"/>
                </a:xfrm>
                <a:prstGeom prst="ellipse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r>
                    <a:rPr lang="en-GB" sz="11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CDS</a:t>
                  </a:r>
                  <a:endParaRPr lang="en-GB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593727" y="2064959"/>
                  <a:ext cx="405007" cy="407237"/>
                </a:xfrm>
                <a:prstGeom prst="ellipse">
                  <a:avLst/>
                </a:prstGeom>
                <a:solidFill>
                  <a:srgbClr val="107FFC"/>
                </a:solidFill>
                <a:ln w="12700">
                  <a:solidFill>
                    <a:srgbClr val="107FFC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r>
                    <a:rPr lang="en-GB" sz="1100" b="1" dirty="0" smtClean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CWS</a:t>
                  </a:r>
                  <a:endParaRPr lang="en-GB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grpSp>
              <p:nvGrpSpPr>
                <p:cNvPr id="39" name="Group 38"/>
                <p:cNvGrpSpPr>
                  <a:grpSpLocks noChangeAspect="1"/>
                </p:cNvGrpSpPr>
                <p:nvPr/>
              </p:nvGrpSpPr>
              <p:grpSpPr>
                <a:xfrm>
                  <a:off x="4860566" y="2064958"/>
                  <a:ext cx="311552" cy="430591"/>
                  <a:chOff x="5740224" y="3164935"/>
                  <a:chExt cx="1143000" cy="1579723"/>
                </a:xfrm>
              </p:grpSpPr>
              <p:pic>
                <p:nvPicPr>
                  <p:cNvPr id="40" name="Picture 3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740224" y="3164935"/>
                    <a:ext cx="838200" cy="838200"/>
                  </a:xfrm>
                  <a:prstGeom prst="rect">
                    <a:avLst/>
                  </a:prstGeom>
                </p:spPr>
              </p:pic>
              <p:pic>
                <p:nvPicPr>
                  <p:cNvPr id="41" name="Picture 40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045024" y="3440241"/>
                    <a:ext cx="838200" cy="838200"/>
                  </a:xfrm>
                  <a:prstGeom prst="rect">
                    <a:avLst/>
                  </a:prstGeom>
                </p:spPr>
              </p:pic>
              <p:pic>
                <p:nvPicPr>
                  <p:cNvPr id="42" name="Picture 41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757222" y="3906458"/>
                    <a:ext cx="838200" cy="83820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32" name="Group 31"/>
              <p:cNvGrpSpPr/>
              <p:nvPr/>
            </p:nvGrpSpPr>
            <p:grpSpPr>
              <a:xfrm>
                <a:off x="4833060" y="1725546"/>
                <a:ext cx="1207008" cy="301752"/>
                <a:chOff x="5314682" y="3291280"/>
                <a:chExt cx="1207008" cy="301752"/>
              </a:xfrm>
            </p:grpSpPr>
            <p:pic>
              <p:nvPicPr>
                <p:cNvPr id="33" name="Picture 32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16434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34" name="Picture 33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14682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35" name="Picture 34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918186" y="3291280"/>
                  <a:ext cx="301752" cy="301752"/>
                </a:xfrm>
                <a:prstGeom prst="rect">
                  <a:avLst/>
                </a:prstGeom>
              </p:spPr>
            </p:pic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19938" y="3291280"/>
                  <a:ext cx="301752" cy="301752"/>
                </a:xfrm>
                <a:prstGeom prst="rect">
                  <a:avLst/>
                </a:prstGeom>
              </p:spPr>
            </p:pic>
          </p:grpSp>
        </p:grpSp>
        <p:pic>
          <p:nvPicPr>
            <p:cNvPr id="28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1965469"/>
              <a:ext cx="1154907" cy="760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390307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Cradle servers installed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Cradle clients installed on users’ computers: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Local Network – Local Clients	3</a:t>
            </a:r>
            <a:endParaRPr lang="en-US" noProof="0" dirty="0"/>
          </a:p>
        </p:txBody>
      </p:sp>
      <p:grpSp>
        <p:nvGrpSpPr>
          <p:cNvPr id="63" name="Group 62"/>
          <p:cNvGrpSpPr/>
          <p:nvPr/>
        </p:nvGrpSpPr>
        <p:grpSpPr>
          <a:xfrm>
            <a:off x="1431712" y="1828800"/>
            <a:ext cx="5169994" cy="3690474"/>
            <a:chOff x="1431712" y="1463041"/>
            <a:chExt cx="5169994" cy="3690474"/>
          </a:xfrm>
        </p:grpSpPr>
        <p:grpSp>
          <p:nvGrpSpPr>
            <p:cNvPr id="64" name="Group 63"/>
            <p:cNvGrpSpPr/>
            <p:nvPr/>
          </p:nvGrpSpPr>
          <p:grpSpPr>
            <a:xfrm>
              <a:off x="1431712" y="1485120"/>
              <a:ext cx="1159500" cy="1723719"/>
              <a:chOff x="1905674" y="1485120"/>
              <a:chExt cx="1159500" cy="1723719"/>
            </a:xfrm>
          </p:grpSpPr>
          <p:grpSp>
            <p:nvGrpSpPr>
              <p:cNvPr id="123" name="Group 122"/>
              <p:cNvGrpSpPr/>
              <p:nvPr/>
            </p:nvGrpSpPr>
            <p:grpSpPr>
              <a:xfrm>
                <a:off x="1905674" y="2151836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146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48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24" name="Group 123"/>
              <p:cNvGrpSpPr/>
              <p:nvPr/>
            </p:nvGrpSpPr>
            <p:grpSpPr>
              <a:xfrm>
                <a:off x="1929750" y="1485120"/>
                <a:ext cx="1111349" cy="554427"/>
                <a:chOff x="1929750" y="1468392"/>
                <a:chExt cx="1111349" cy="554427"/>
              </a:xfrm>
            </p:grpSpPr>
            <p:sp>
              <p:nvSpPr>
                <p:cNvPr id="125" name="Rounded Rectangular Callout 124"/>
                <p:cNvSpPr/>
                <p:nvPr/>
              </p:nvSpPr>
              <p:spPr>
                <a:xfrm>
                  <a:off x="1929750" y="1468392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26" name="Group 125"/>
                <p:cNvGrpSpPr/>
                <p:nvPr/>
              </p:nvGrpSpPr>
              <p:grpSpPr>
                <a:xfrm>
                  <a:off x="2032391" y="1599173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31" name="Picture 130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34" name="Picture 133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35" name="Picture 134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68" name="Group 67"/>
            <p:cNvGrpSpPr/>
            <p:nvPr/>
          </p:nvGrpSpPr>
          <p:grpSpPr>
            <a:xfrm>
              <a:off x="1479863" y="3430468"/>
              <a:ext cx="1111349" cy="1586138"/>
              <a:chOff x="1953825" y="3430468"/>
              <a:chExt cx="1111349" cy="1586138"/>
            </a:xfrm>
          </p:grpSpPr>
          <p:grpSp>
            <p:nvGrpSpPr>
              <p:cNvPr id="114" name="Group 113"/>
              <p:cNvGrpSpPr/>
              <p:nvPr/>
            </p:nvGrpSpPr>
            <p:grpSpPr>
              <a:xfrm>
                <a:off x="2024486" y="4102206"/>
                <a:ext cx="938019" cy="914400"/>
                <a:chOff x="2024486" y="4102206"/>
                <a:chExt cx="938019" cy="914400"/>
              </a:xfrm>
            </p:grpSpPr>
            <p:pic>
              <p:nvPicPr>
                <p:cNvPr id="121" name="Picture 120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2024486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22" name="Picture 121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06590">
                  <a:off x="2148920" y="4189402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115" name="Group 114"/>
              <p:cNvGrpSpPr/>
              <p:nvPr/>
            </p:nvGrpSpPr>
            <p:grpSpPr>
              <a:xfrm>
                <a:off x="1953825" y="3430468"/>
                <a:ext cx="1111349" cy="554427"/>
                <a:chOff x="1929750" y="3413740"/>
                <a:chExt cx="1111349" cy="554427"/>
              </a:xfrm>
            </p:grpSpPr>
            <p:sp>
              <p:nvSpPr>
                <p:cNvPr id="116" name="Rounded Rectangular Callout 115"/>
                <p:cNvSpPr/>
                <p:nvPr/>
              </p:nvSpPr>
              <p:spPr>
                <a:xfrm>
                  <a:off x="1929750" y="3413740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17" name="Group 116"/>
                <p:cNvGrpSpPr/>
                <p:nvPr/>
              </p:nvGrpSpPr>
              <p:grpSpPr>
                <a:xfrm>
                  <a:off x="2032796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18" name="Picture 117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9" name="Picture 118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20" name="Picture 119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69" name="Group 68"/>
            <p:cNvGrpSpPr/>
            <p:nvPr/>
          </p:nvGrpSpPr>
          <p:grpSpPr>
            <a:xfrm>
              <a:off x="5442206" y="3430468"/>
              <a:ext cx="1159500" cy="1723047"/>
              <a:chOff x="5916168" y="3430468"/>
              <a:chExt cx="1159500" cy="1723047"/>
            </a:xfrm>
          </p:grpSpPr>
          <p:grpSp>
            <p:nvGrpSpPr>
              <p:cNvPr id="105" name="Group 104"/>
              <p:cNvGrpSpPr/>
              <p:nvPr/>
            </p:nvGrpSpPr>
            <p:grpSpPr>
              <a:xfrm flipH="1">
                <a:off x="5916168" y="4096512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112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3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6" name="Group 105"/>
              <p:cNvGrpSpPr/>
              <p:nvPr/>
            </p:nvGrpSpPr>
            <p:grpSpPr>
              <a:xfrm>
                <a:off x="5935394" y="3430468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07" name="Rounded Rectangular Callout 106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08" name="Group 107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09" name="Picture 108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0" name="Picture 109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11" name="Picture 110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cxnSp>
          <p:nvCxnSpPr>
            <p:cNvPr id="71" name="Straight Connector 70"/>
            <p:cNvCxnSpPr/>
            <p:nvPr/>
          </p:nvCxnSpPr>
          <p:spPr>
            <a:xfrm>
              <a:off x="4402838" y="3685601"/>
              <a:ext cx="1134923" cy="684725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H="1">
              <a:off x="2473220" y="3685601"/>
              <a:ext cx="1490852" cy="1055211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>
              <a:off x="4402838" y="2825115"/>
              <a:ext cx="1119188" cy="711006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2473220" y="2636658"/>
              <a:ext cx="1490850" cy="899463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77" name="Group 76"/>
            <p:cNvGrpSpPr/>
            <p:nvPr/>
          </p:nvGrpSpPr>
          <p:grpSpPr>
            <a:xfrm>
              <a:off x="5437357" y="1485120"/>
              <a:ext cx="1111349" cy="1587264"/>
              <a:chOff x="5911319" y="1485120"/>
              <a:chExt cx="1111349" cy="1587264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5989320" y="2157984"/>
                <a:ext cx="938019" cy="914400"/>
                <a:chOff x="1076357" y="4102206"/>
                <a:chExt cx="938019" cy="914400"/>
              </a:xfrm>
            </p:grpSpPr>
            <p:pic>
              <p:nvPicPr>
                <p:cNvPr id="103" name="Picture 10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076357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104" name="Picture 103"/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480000">
                  <a:off x="1405742" y="4188544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97" name="Group 96"/>
              <p:cNvGrpSpPr/>
              <p:nvPr/>
            </p:nvGrpSpPr>
            <p:grpSpPr>
              <a:xfrm>
                <a:off x="5911319" y="1485120"/>
                <a:ext cx="1111349" cy="554427"/>
                <a:chOff x="5911319" y="1468392"/>
                <a:chExt cx="1111349" cy="554427"/>
              </a:xfrm>
            </p:grpSpPr>
            <p:sp>
              <p:nvSpPr>
                <p:cNvPr id="98" name="Rounded Rectangular Callout 97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99" name="Group 98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00" name="Picture 99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01" name="Picture 100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02" name="Picture 101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78" name="Group 77"/>
            <p:cNvGrpSpPr/>
            <p:nvPr/>
          </p:nvGrpSpPr>
          <p:grpSpPr>
            <a:xfrm>
              <a:off x="3083774" y="1463041"/>
              <a:ext cx="1700045" cy="2570095"/>
              <a:chOff x="3557736" y="1463041"/>
              <a:chExt cx="1700045" cy="2570095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4227053" y="3848470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pic>
            <p:nvPicPr>
              <p:cNvPr id="83" name="Picture 82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92871" y="2245154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84" name="Group 83"/>
              <p:cNvGrpSpPr/>
              <p:nvPr/>
            </p:nvGrpSpPr>
            <p:grpSpPr>
              <a:xfrm>
                <a:off x="3557736" y="2153602"/>
                <a:ext cx="533398" cy="472799"/>
                <a:chOff x="3557736" y="2158954"/>
                <a:chExt cx="533398" cy="472799"/>
              </a:xfrm>
            </p:grpSpPr>
            <p:sp>
              <p:nvSpPr>
                <p:cNvPr id="94" name="Rounded Rectangular Callout 93"/>
                <p:cNvSpPr/>
                <p:nvPr/>
              </p:nvSpPr>
              <p:spPr>
                <a:xfrm>
                  <a:off x="3557736" y="2158954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95" name="Picture 94"/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72035" y="2253554"/>
                  <a:ext cx="301752" cy="301752"/>
                </a:xfrm>
                <a:prstGeom prst="rect">
                  <a:avLst/>
                </a:prstGeom>
              </p:spPr>
            </p:pic>
          </p:grpSp>
          <p:grpSp>
            <p:nvGrpSpPr>
              <p:cNvPr id="85" name="Group 84"/>
              <p:cNvGrpSpPr/>
              <p:nvPr/>
            </p:nvGrpSpPr>
            <p:grpSpPr>
              <a:xfrm>
                <a:off x="3881719" y="1463041"/>
                <a:ext cx="1376062" cy="621130"/>
                <a:chOff x="4635661" y="1463041"/>
                <a:chExt cx="1376062" cy="621130"/>
              </a:xfrm>
            </p:grpSpPr>
            <p:sp>
              <p:nvSpPr>
                <p:cNvPr id="86" name="Rounded Rectangular Callout 85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7495"/>
                    <a:gd name="adj2" fmla="val 10865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87" name="Group 86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88" name="Oval 87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89" name="Oval 88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90" name="Group 89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91" name="Picture 90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92" name="Picture 91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93" name="Picture 92"/>
                    <p:cNvPicPr>
                      <a:picLocks noChangeAspect="1"/>
                    </p:cNvPicPr>
                    <p:nvPr/>
                  </p:nvPicPr>
                  <p:blipFill>
                    <a:blip r:embed="rId12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</p:grpSp>
    </p:spTree>
    <p:extLst>
      <p:ext uri="{BB962C8B-B14F-4D97-AF65-F5344CB8AC3E}">
        <p14:creationId xmlns="" xmlns:p14="http://schemas.microsoft.com/office/powerpoint/2010/main" val="369525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1"/>
            <a:r>
              <a:rPr lang="en-US" noProof="0" dirty="0" smtClean="0"/>
              <a:t>Install </a:t>
            </a:r>
            <a:r>
              <a:rPr lang="en-US" b="1" i="1" noProof="0" dirty="0" smtClean="0"/>
              <a:t>Cradle clients </a:t>
            </a:r>
            <a:r>
              <a:rPr lang="en-US" noProof="0" dirty="0" smtClean="0"/>
              <a:t>on: every user’s computer	</a:t>
            </a:r>
          </a:p>
          <a:p>
            <a:pPr lvl="2"/>
            <a:r>
              <a:rPr lang="en-US" noProof="0" dirty="0" smtClean="0"/>
              <a:t>During installation, enter </a:t>
            </a:r>
            <a:r>
              <a:rPr lang="en-US" noProof="0" dirty="0" smtClean="0">
                <a:solidFill>
                  <a:srgbClr val="1106E8"/>
                </a:solidFill>
              </a:rPr>
              <a:t>Cradle Server </a:t>
            </a:r>
            <a:r>
              <a:rPr lang="en-US" noProof="0" dirty="0" smtClean="0"/>
              <a:t>hostname/IP address</a:t>
            </a:r>
          </a:p>
          <a:p>
            <a:pPr lvl="3"/>
            <a:r>
              <a:rPr lang="en-US" noProof="0" dirty="0" smtClean="0"/>
              <a:t>Automatically creates </a:t>
            </a:r>
            <a:r>
              <a:rPr lang="en-US" noProof="0" dirty="0" smtClean="0">
                <a:solidFill>
                  <a:srgbClr val="1106E8"/>
                </a:solidFill>
              </a:rPr>
              <a:t>CRADLE_CDS_HOST</a:t>
            </a:r>
            <a:r>
              <a:rPr lang="en-US" sz="1400" noProof="0" dirty="0" smtClean="0"/>
              <a:t> </a:t>
            </a:r>
            <a:r>
              <a:rPr lang="en-US" noProof="0" dirty="0" smtClean="0"/>
              <a:t>environment variable</a:t>
            </a:r>
          </a:p>
          <a:p>
            <a:r>
              <a:rPr lang="en-US" b="1" i="1" dirty="0" smtClean="0"/>
              <a:t>Cradle clients </a:t>
            </a:r>
            <a:r>
              <a:rPr lang="en-US" dirty="0" smtClean="0"/>
              <a:t>authenticate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  <a:endParaRPr lang="en-US" noProof="0" dirty="0" smtClean="0"/>
          </a:p>
          <a:p>
            <a:pPr>
              <a:spcBef>
                <a:spcPts val="24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Advantages:</a:t>
            </a:r>
            <a:r>
              <a:rPr lang="en-US" noProof="0" dirty="0" smtClean="0"/>
              <a:t>	Simple installation process</a:t>
            </a:r>
            <a:br>
              <a:rPr lang="en-US" noProof="0" dirty="0" smtClean="0"/>
            </a:br>
            <a:r>
              <a:rPr lang="en-US" noProof="0" dirty="0" smtClean="0"/>
              <a:t>		Minimum effect on existing hardware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Disadvantage:</a:t>
            </a:r>
            <a:r>
              <a:rPr lang="en-US" noProof="0" dirty="0" smtClean="0"/>
              <a:t>	Multiple Cradle installations to maintain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Local Network – Local Clients: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35092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Cradle servers installed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Cradle clients installed on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  <a:r>
              <a:rPr lang="en-US" noProof="0" dirty="0" smtClean="0"/>
              <a:t> and viewed on users’ computers: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Local Network – Centralized Clients	4</a:t>
            </a:r>
            <a:endParaRPr lang="en-US" noProof="0" dirty="0"/>
          </a:p>
        </p:txBody>
      </p:sp>
      <p:grpSp>
        <p:nvGrpSpPr>
          <p:cNvPr id="164" name="Group 163"/>
          <p:cNvGrpSpPr/>
          <p:nvPr/>
        </p:nvGrpSpPr>
        <p:grpSpPr>
          <a:xfrm>
            <a:off x="1188720" y="2194560"/>
            <a:ext cx="7141699" cy="3401568"/>
            <a:chOff x="1188720" y="1737360"/>
            <a:chExt cx="7141699" cy="3401568"/>
          </a:xfrm>
        </p:grpSpPr>
        <p:grpSp>
          <p:nvGrpSpPr>
            <p:cNvPr id="165" name="Group 164"/>
            <p:cNvGrpSpPr/>
            <p:nvPr/>
          </p:nvGrpSpPr>
          <p:grpSpPr>
            <a:xfrm>
              <a:off x="5943619" y="4806231"/>
              <a:ext cx="2386800" cy="332697"/>
              <a:chOff x="3352800" y="4806231"/>
              <a:chExt cx="2386800" cy="332697"/>
            </a:xfrm>
          </p:grpSpPr>
          <p:sp>
            <p:nvSpPr>
              <p:cNvPr id="220" name="Rectangle 219"/>
              <p:cNvSpPr/>
              <p:nvPr/>
            </p:nvSpPr>
            <p:spPr>
              <a:xfrm>
                <a:off x="3352800" y="4806231"/>
                <a:ext cx="2386800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21" name="Straight Connector 220"/>
              <p:cNvCxnSpPr/>
              <p:nvPr/>
            </p:nvCxnSpPr>
            <p:spPr>
              <a:xfrm flipH="1">
                <a:off x="3385808" y="49112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3385808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E60A0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3" name="TextBox 222"/>
              <p:cNvSpPr txBox="1"/>
              <p:nvPr/>
            </p:nvSpPr>
            <p:spPr>
              <a:xfrm>
                <a:off x="3710779" y="4818888"/>
                <a:ext cx="197169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communications</a:t>
                </a:r>
              </a:p>
              <a:p>
                <a:r>
                  <a:rPr lang="en-GB" sz="1000" dirty="0" smtClean="0"/>
                  <a:t>Virtual desktop (VDI) communications</a:t>
                </a:r>
                <a:endParaRPr lang="en-GB" sz="1000" dirty="0"/>
              </a:p>
            </p:txBody>
          </p:sp>
        </p:grpSp>
        <p:cxnSp>
          <p:nvCxnSpPr>
            <p:cNvPr id="166" name="Straight Connector 165"/>
            <p:cNvCxnSpPr>
              <a:stCxn id="206" idx="3"/>
              <a:endCxn id="181" idx="1"/>
            </p:cNvCxnSpPr>
            <p:nvPr/>
          </p:nvCxnSpPr>
          <p:spPr>
            <a:xfrm flipH="1">
              <a:off x="4717184" y="3468316"/>
              <a:ext cx="1554445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67" name="Group 166"/>
            <p:cNvGrpSpPr/>
            <p:nvPr/>
          </p:nvGrpSpPr>
          <p:grpSpPr>
            <a:xfrm>
              <a:off x="6205812" y="1920240"/>
              <a:ext cx="1501276" cy="2567011"/>
              <a:chOff x="7169606" y="1956816"/>
              <a:chExt cx="1501276" cy="2567011"/>
            </a:xfrm>
          </p:grpSpPr>
          <p:pic>
            <p:nvPicPr>
              <p:cNvPr id="206" name="Picture 20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7235423" y="2735845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207" name="Group 206"/>
              <p:cNvGrpSpPr/>
              <p:nvPr/>
            </p:nvGrpSpPr>
            <p:grpSpPr>
              <a:xfrm>
                <a:off x="8137484" y="2644293"/>
                <a:ext cx="533398" cy="472799"/>
                <a:chOff x="4709431" y="2474900"/>
                <a:chExt cx="533398" cy="472799"/>
              </a:xfrm>
            </p:grpSpPr>
            <p:sp>
              <p:nvSpPr>
                <p:cNvPr id="218" name="Rounded Rectangular Callout 217"/>
                <p:cNvSpPr/>
                <p:nvPr/>
              </p:nvSpPr>
              <p:spPr>
                <a:xfrm flipH="1">
                  <a:off x="4709431" y="2474900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219" name="Picture 218"/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826778" y="2569500"/>
                  <a:ext cx="301752" cy="301752"/>
                </a:xfrm>
                <a:prstGeom prst="rect">
                  <a:avLst/>
                </a:prstGeom>
              </p:spPr>
            </p:pic>
          </p:grpSp>
          <p:sp>
            <p:nvSpPr>
              <p:cNvPr id="208" name="TextBox 207"/>
              <p:cNvSpPr txBox="1"/>
              <p:nvPr/>
            </p:nvSpPr>
            <p:spPr>
              <a:xfrm flipH="1">
                <a:off x="7169606" y="4339161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grpSp>
            <p:nvGrpSpPr>
              <p:cNvPr id="209" name="Group 208"/>
              <p:cNvGrpSpPr/>
              <p:nvPr/>
            </p:nvGrpSpPr>
            <p:grpSpPr>
              <a:xfrm>
                <a:off x="7247716" y="1956816"/>
                <a:ext cx="1376062" cy="621130"/>
                <a:chOff x="4635661" y="1463041"/>
                <a:chExt cx="1376062" cy="621130"/>
              </a:xfrm>
            </p:grpSpPr>
            <p:sp>
              <p:nvSpPr>
                <p:cNvPr id="210" name="Rounded Rectangular Callout 209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-30714"/>
                    <a:gd name="adj2" fmla="val 107423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211" name="Group 210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212" name="Oval 211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213" name="Oval 212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214" name="Group 213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215" name="Picture 214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16" name="Picture 215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17" name="Picture 216"/>
                    <p:cNvPicPr>
                      <a:picLocks noChangeAspect="1"/>
                    </p:cNvPicPr>
                    <p:nvPr/>
                  </p:nvPicPr>
                  <p:blipFill>
                    <a:blip r:embed="rId4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168" name="Group 167"/>
            <p:cNvGrpSpPr/>
            <p:nvPr/>
          </p:nvGrpSpPr>
          <p:grpSpPr>
            <a:xfrm>
              <a:off x="3281537" y="1737360"/>
              <a:ext cx="2724800" cy="2749891"/>
              <a:chOff x="3281537" y="1678805"/>
              <a:chExt cx="2724800" cy="2749891"/>
            </a:xfrm>
          </p:grpSpPr>
          <p:pic>
            <p:nvPicPr>
              <p:cNvPr id="181" name="Picture 180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016860" y="2640714"/>
                <a:ext cx="700324" cy="1538094"/>
              </a:xfrm>
              <a:prstGeom prst="rect">
                <a:avLst/>
              </a:prstGeom>
            </p:spPr>
          </p:pic>
          <p:sp>
            <p:nvSpPr>
              <p:cNvPr id="182" name="TextBox 181"/>
              <p:cNvSpPr txBox="1"/>
              <p:nvPr/>
            </p:nvSpPr>
            <p:spPr>
              <a:xfrm flipH="1">
                <a:off x="3796930" y="4244030"/>
                <a:ext cx="1140184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>
                    <a:solidFill>
                      <a:srgbClr val="1106E8"/>
                    </a:solidFill>
                  </a:rPr>
                  <a:t>Application Server</a:t>
                </a:r>
                <a:endParaRPr lang="en-GB" sz="1200" dirty="0">
                  <a:solidFill>
                    <a:srgbClr val="1106E8"/>
                  </a:solidFill>
                </a:endParaRPr>
              </a:p>
            </p:txBody>
          </p:sp>
          <p:grpSp>
            <p:nvGrpSpPr>
              <p:cNvPr id="183" name="Group 182"/>
              <p:cNvGrpSpPr/>
              <p:nvPr/>
            </p:nvGrpSpPr>
            <p:grpSpPr>
              <a:xfrm>
                <a:off x="4421686" y="1678805"/>
                <a:ext cx="1111349" cy="554427"/>
                <a:chOff x="5911319" y="1468392"/>
                <a:chExt cx="1111349" cy="554427"/>
              </a:xfrm>
            </p:grpSpPr>
            <p:sp>
              <p:nvSpPr>
                <p:cNvPr id="201" name="Rounded Rectangular Callout 200"/>
                <p:cNvSpPr/>
                <p:nvPr/>
              </p:nvSpPr>
              <p:spPr>
                <a:xfrm flipH="1">
                  <a:off x="5911319" y="1468392"/>
                  <a:ext cx="1111349" cy="554427"/>
                </a:xfrm>
                <a:prstGeom prst="wedgeRoundRectCallout">
                  <a:avLst>
                    <a:gd name="adj1" fmla="val 60313"/>
                    <a:gd name="adj2" fmla="val 163852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202" name="Group 201"/>
                <p:cNvGrpSpPr/>
                <p:nvPr/>
              </p:nvGrpSpPr>
              <p:grpSpPr>
                <a:xfrm>
                  <a:off x="6035040" y="1594729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203" name="Picture 202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204" name="Picture 203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205" name="Picture 204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84" name="Group 183"/>
              <p:cNvGrpSpPr/>
              <p:nvPr/>
            </p:nvGrpSpPr>
            <p:grpSpPr>
              <a:xfrm>
                <a:off x="3281537" y="1808535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96" name="Rounded Rectangular Callout 195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-33337"/>
                    <a:gd name="adj2" fmla="val 136051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97" name="Group 196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98" name="Picture 197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99" name="Picture 198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200" name="Picture 199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85" name="Group 184"/>
              <p:cNvGrpSpPr/>
              <p:nvPr/>
            </p:nvGrpSpPr>
            <p:grpSpPr>
              <a:xfrm>
                <a:off x="4894988" y="2264248"/>
                <a:ext cx="1111349" cy="554427"/>
                <a:chOff x="5935394" y="3413740"/>
                <a:chExt cx="1111349" cy="554427"/>
              </a:xfrm>
            </p:grpSpPr>
            <p:sp>
              <p:nvSpPr>
                <p:cNvPr id="186" name="Rounded Rectangular Callout 185"/>
                <p:cNvSpPr/>
                <p:nvPr/>
              </p:nvSpPr>
              <p:spPr>
                <a:xfrm flipH="1">
                  <a:off x="5935394" y="3413740"/>
                  <a:ext cx="1111349" cy="554427"/>
                </a:xfrm>
                <a:prstGeom prst="wedgeRoundRectCallout">
                  <a:avLst>
                    <a:gd name="adj1" fmla="val 104657"/>
                    <a:gd name="adj2" fmla="val 6982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187" name="Group 186"/>
                <p:cNvGrpSpPr/>
                <p:nvPr/>
              </p:nvGrpSpPr>
              <p:grpSpPr>
                <a:xfrm>
                  <a:off x="6035798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188" name="Picture 187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89" name="Picture 188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195" name="Picture 194"/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169" name="Group 168"/>
            <p:cNvGrpSpPr/>
            <p:nvPr/>
          </p:nvGrpSpPr>
          <p:grpSpPr>
            <a:xfrm>
              <a:off x="1188720" y="2948815"/>
              <a:ext cx="1159500" cy="1057003"/>
              <a:chOff x="1905674" y="2151836"/>
              <a:chExt cx="1159500" cy="1057003"/>
            </a:xfrm>
          </p:grpSpPr>
          <p:pic>
            <p:nvPicPr>
              <p:cNvPr id="179" name="Picture 2" descr="D:\users\mgw\q\3sl\images\issued\Miscellaneous - From Internet\Computer Desktop 4 72dpi.jp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05674" y="2151836"/>
                <a:ext cx="1159500" cy="10570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0" name="Picture 2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9854" y="2324100"/>
                <a:ext cx="541186" cy="356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170" name="Straight Connector 169"/>
            <p:cNvCxnSpPr>
              <a:endCxn id="181" idx="3"/>
            </p:cNvCxnSpPr>
            <p:nvPr/>
          </p:nvCxnSpPr>
          <p:spPr>
            <a:xfrm flipV="1">
              <a:off x="2341036" y="3468316"/>
              <a:ext cx="1675824" cy="1948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1" name="Straight Connector 170"/>
            <p:cNvCxnSpPr>
              <a:endCxn id="181" idx="3"/>
            </p:cNvCxnSpPr>
            <p:nvPr/>
          </p:nvCxnSpPr>
          <p:spPr>
            <a:xfrm>
              <a:off x="2121656" y="2488415"/>
              <a:ext cx="1895204" cy="979901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72" name="Group 171"/>
            <p:cNvGrpSpPr/>
            <p:nvPr/>
          </p:nvGrpSpPr>
          <p:grpSpPr>
            <a:xfrm>
              <a:off x="1307592" y="4183609"/>
              <a:ext cx="938019" cy="914400"/>
              <a:chOff x="2024486" y="4102206"/>
              <a:chExt cx="938019" cy="914400"/>
            </a:xfrm>
          </p:grpSpPr>
          <p:pic>
            <p:nvPicPr>
              <p:cNvPr id="177" name="Picture 176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178" name="Picture 17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grpSp>
          <p:nvGrpSpPr>
            <p:cNvPr id="173" name="Group 172"/>
            <p:cNvGrpSpPr/>
            <p:nvPr/>
          </p:nvGrpSpPr>
          <p:grpSpPr>
            <a:xfrm>
              <a:off x="1307592" y="1856624"/>
              <a:ext cx="938019" cy="914400"/>
              <a:chOff x="2024486" y="4102206"/>
              <a:chExt cx="938019" cy="914400"/>
            </a:xfrm>
          </p:grpSpPr>
          <p:pic>
            <p:nvPicPr>
              <p:cNvPr id="175" name="Picture 174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2024486" y="4102206"/>
                <a:ext cx="938019" cy="914400"/>
              </a:xfrm>
              <a:prstGeom prst="rect">
                <a:avLst/>
              </a:prstGeom>
            </p:spPr>
          </p:pic>
          <p:pic>
            <p:nvPicPr>
              <p:cNvPr id="176" name="Picture 175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106590">
                <a:off x="2148920" y="4189402"/>
                <a:ext cx="490538" cy="322898"/>
              </a:xfrm>
              <a:prstGeom prst="rect">
                <a:avLst/>
              </a:prstGeom>
            </p:spPr>
          </p:pic>
        </p:grpSp>
        <p:cxnSp>
          <p:nvCxnSpPr>
            <p:cNvPr id="174" name="Straight Connector 173"/>
            <p:cNvCxnSpPr>
              <a:stCxn id="181" idx="3"/>
            </p:cNvCxnSpPr>
            <p:nvPr/>
          </p:nvCxnSpPr>
          <p:spPr>
            <a:xfrm flipH="1">
              <a:off x="1977334" y="3468316"/>
              <a:ext cx="2039526" cy="1040179"/>
            </a:xfrm>
            <a:prstGeom prst="line">
              <a:avLst/>
            </a:prstGeom>
            <a:solidFill>
              <a:srgbClr val="E60A0A"/>
            </a:solidFill>
            <a:ln w="12700">
              <a:solidFill>
                <a:srgbClr val="E6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40640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noProof="0" dirty="0" smtClean="0">
                <a:solidFill>
                  <a:srgbClr val="107FFC"/>
                </a:solidFill>
              </a:rPr>
              <a:t>Do this by:</a:t>
            </a:r>
          </a:p>
          <a:p>
            <a:pPr lvl="1"/>
            <a:r>
              <a:rPr lang="en-US" noProof="0" dirty="0" smtClean="0"/>
              <a:t>Install </a:t>
            </a:r>
            <a:r>
              <a:rPr lang="en-US" b="1" i="1" noProof="0" dirty="0" smtClean="0"/>
              <a:t>Cradle servers </a:t>
            </a:r>
            <a:r>
              <a:rPr lang="en-US" noProof="0" dirty="0" smtClean="0"/>
              <a:t>on: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		</a:t>
            </a:r>
            <a:endParaRPr lang="en-US" noProof="0" dirty="0" smtClean="0">
              <a:solidFill>
                <a:srgbClr val="1106E8"/>
              </a:solidFill>
            </a:endParaRPr>
          </a:p>
          <a:p>
            <a:pPr lvl="1"/>
            <a:r>
              <a:rPr lang="en-US" noProof="0" dirty="0" smtClean="0"/>
              <a:t>Install </a:t>
            </a:r>
            <a:r>
              <a:rPr lang="en-US" b="1" i="1" noProof="0" dirty="0" smtClean="0"/>
              <a:t>Cradle clients </a:t>
            </a:r>
            <a:r>
              <a:rPr lang="en-US" noProof="0" dirty="0" smtClean="0"/>
              <a:t>(once) on: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  <a:r>
              <a:rPr lang="en-US" noProof="0" dirty="0" smtClean="0"/>
              <a:t>	</a:t>
            </a:r>
          </a:p>
          <a:p>
            <a:pPr lvl="2"/>
            <a:r>
              <a:rPr lang="en-US" noProof="0" dirty="0" smtClean="0"/>
              <a:t>Runs Cradle clients for all users, many processes running simultaneously</a:t>
            </a:r>
          </a:p>
          <a:p>
            <a:pPr lvl="2"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noProof="0" dirty="0" smtClean="0"/>
              <a:t>Users either:	Login to </a:t>
            </a:r>
            <a:r>
              <a:rPr lang="en-US" i="1" spc="-40" noProof="0" dirty="0" smtClean="0">
                <a:solidFill>
                  <a:srgbClr val="E60A0A"/>
                </a:solidFill>
              </a:rPr>
              <a:t>remote desktop</a:t>
            </a:r>
            <a:r>
              <a:rPr lang="en-US" i="1" spc="-100" noProof="0" dirty="0" smtClean="0">
                <a:solidFill>
                  <a:srgbClr val="E60A0A"/>
                </a:solidFill>
              </a:rPr>
              <a:t> </a:t>
            </a:r>
            <a:r>
              <a:rPr lang="en-US" noProof="0" dirty="0" smtClean="0"/>
              <a:t>on </a:t>
            </a:r>
            <a:r>
              <a:rPr lang="en-US" spc="-50" noProof="0" dirty="0" smtClean="0">
                <a:solidFill>
                  <a:srgbClr val="1106E8"/>
                </a:solidFill>
              </a:rPr>
              <a:t>Application Server</a:t>
            </a:r>
            <a:r>
              <a:rPr lang="en-US" noProof="0" dirty="0" smtClean="0"/>
              <a:t> (</a:t>
            </a:r>
            <a:r>
              <a:rPr lang="en-US" noProof="0" dirty="0" err="1" smtClean="0"/>
              <a:t>eg</a:t>
            </a:r>
            <a:r>
              <a:rPr lang="en-US" noProof="0" dirty="0" smtClean="0"/>
              <a:t> Microsoft RDC)</a:t>
            </a:r>
            <a:br>
              <a:rPr lang="en-US" noProof="0" dirty="0" smtClean="0"/>
            </a:br>
            <a:r>
              <a:rPr lang="en-US" noProof="0" dirty="0" smtClean="0"/>
              <a:t>                  or:	Publish Cradle clients to users’ local desktops by:</a:t>
            </a:r>
            <a:br>
              <a:rPr lang="en-US" noProof="0" dirty="0" smtClean="0"/>
            </a:br>
            <a:r>
              <a:rPr lang="en-US" noProof="0" dirty="0" smtClean="0"/>
              <a:t>		2X, </a:t>
            </a:r>
            <a:r>
              <a:rPr lang="en-US" noProof="0" dirty="0" err="1" smtClean="0"/>
              <a:t>Ericom</a:t>
            </a:r>
            <a:r>
              <a:rPr lang="en-US" noProof="0" dirty="0" smtClean="0"/>
              <a:t>, Citrix (or other virtual desktop infrastructure – </a:t>
            </a:r>
            <a:r>
              <a:rPr lang="en-US" i="1" noProof="0" dirty="0" smtClean="0">
                <a:solidFill>
                  <a:srgbClr val="E60A0A"/>
                </a:solidFill>
              </a:rPr>
              <a:t>VDI</a:t>
            </a:r>
            <a:r>
              <a:rPr lang="en-US" noProof="0" dirty="0" smtClean="0"/>
              <a:t>)</a:t>
            </a:r>
          </a:p>
          <a:p>
            <a:pPr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noProof="0" dirty="0" smtClean="0">
                <a:solidFill>
                  <a:srgbClr val="1106E8"/>
                </a:solidFill>
              </a:rPr>
              <a:t>Cradle Server </a:t>
            </a:r>
            <a:r>
              <a:rPr lang="en-US" noProof="0" dirty="0" smtClean="0"/>
              <a:t>and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 </a:t>
            </a:r>
            <a:r>
              <a:rPr lang="en-US" noProof="0" dirty="0" smtClean="0"/>
              <a:t>can be the same machine</a:t>
            </a:r>
          </a:p>
          <a:p>
            <a:pPr>
              <a:tabLst>
                <a:tab pos="1828800" algn="l"/>
                <a:tab pos="2289175" algn="l"/>
                <a:tab pos="3657600" algn="l"/>
                <a:tab pos="4572000" algn="l"/>
                <a:tab pos="8229600" algn="r"/>
              </a:tabLst>
            </a:pPr>
            <a:r>
              <a:rPr lang="en-US" b="1" i="1" dirty="0" smtClean="0"/>
              <a:t>Cradle clients </a:t>
            </a:r>
            <a:r>
              <a:rPr lang="en-US" dirty="0" smtClean="0"/>
              <a:t>authenticate through Cradle or LDAP (such as </a:t>
            </a:r>
            <a:r>
              <a:rPr lang="en-US" dirty="0" smtClean="0">
                <a:solidFill>
                  <a:srgbClr val="1106E8"/>
                </a:solidFill>
              </a:rPr>
              <a:t>Active Directory</a:t>
            </a:r>
            <a:r>
              <a:rPr lang="en-US" dirty="0" smtClean="0"/>
              <a:t>)</a:t>
            </a:r>
            <a:endParaRPr lang="en-US" noProof="0" dirty="0" smtClean="0"/>
          </a:p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Performance:</a:t>
            </a:r>
            <a:r>
              <a:rPr lang="en-US" noProof="0" dirty="0" smtClean="0"/>
              <a:t>	GOOD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Advantages:</a:t>
            </a:r>
            <a:r>
              <a:rPr lang="en-US" noProof="0" dirty="0" smtClean="0"/>
              <a:t>	Simple maintenance, only 1 or 2 Cradle installations</a:t>
            </a:r>
            <a:br>
              <a:rPr lang="en-US" noProof="0" dirty="0" smtClean="0"/>
            </a:br>
            <a:r>
              <a:rPr lang="en-US" noProof="0" dirty="0" smtClean="0"/>
              <a:t>		Only need desktop applications (Office etc) on </a:t>
            </a:r>
            <a:r>
              <a:rPr lang="en-US" noProof="0" dirty="0" smtClean="0">
                <a:solidFill>
                  <a:srgbClr val="1106E8"/>
                </a:solidFill>
              </a:rPr>
              <a:t>Application Server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b="1" noProof="0" dirty="0" smtClean="0">
                <a:solidFill>
                  <a:srgbClr val="107FFC"/>
                </a:solidFill>
              </a:rPr>
              <a:t>Disadvantage:</a:t>
            </a:r>
            <a:r>
              <a:rPr lang="en-US" noProof="0" dirty="0" smtClean="0"/>
              <a:t>	May need new or upgraded hardware for the server(s)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Local Network – Centralized Clients: 2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339764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smtClean="0"/>
              <a:t>Cradle servers installed on </a:t>
            </a:r>
            <a:r>
              <a:rPr lang="en-US" noProof="0" dirty="0" smtClean="0">
                <a:solidFill>
                  <a:srgbClr val="1106E8"/>
                </a:solidFill>
              </a:rPr>
              <a:t>Cradle Server</a:t>
            </a:r>
            <a:r>
              <a:rPr lang="en-US" noProof="0" dirty="0" smtClean="0"/>
              <a:t>, Cradle clients installed on users’ computers:</a:t>
            </a:r>
            <a:endParaRPr lang="en-US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Remote Users – Remote Clients	5</a:t>
            </a:r>
            <a:endParaRPr lang="en-US" noProof="0" dirty="0"/>
          </a:p>
        </p:txBody>
      </p:sp>
      <p:grpSp>
        <p:nvGrpSpPr>
          <p:cNvPr id="118" name="Group 117"/>
          <p:cNvGrpSpPr/>
          <p:nvPr/>
        </p:nvGrpSpPr>
        <p:grpSpPr>
          <a:xfrm>
            <a:off x="1349999" y="1828800"/>
            <a:ext cx="6941371" cy="3673481"/>
            <a:chOff x="1349999" y="1465447"/>
            <a:chExt cx="6941371" cy="3673481"/>
          </a:xfrm>
        </p:grpSpPr>
        <p:grpSp>
          <p:nvGrpSpPr>
            <p:cNvPr id="119" name="Group 118"/>
            <p:cNvGrpSpPr/>
            <p:nvPr/>
          </p:nvGrpSpPr>
          <p:grpSpPr>
            <a:xfrm>
              <a:off x="6590101" y="4806231"/>
              <a:ext cx="1701269" cy="332697"/>
              <a:chOff x="6629400" y="4806231"/>
              <a:chExt cx="1701269" cy="332697"/>
            </a:xfrm>
          </p:grpSpPr>
          <p:sp>
            <p:nvSpPr>
              <p:cNvPr id="339" name="Rectangle 338"/>
              <p:cNvSpPr/>
              <p:nvPr/>
            </p:nvSpPr>
            <p:spPr>
              <a:xfrm>
                <a:off x="6629400" y="4806231"/>
                <a:ext cx="1701269" cy="33269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340" name="Straight Connector 339"/>
              <p:cNvCxnSpPr/>
              <p:nvPr/>
            </p:nvCxnSpPr>
            <p:spPr>
              <a:xfrm flipH="1">
                <a:off x="6662408" y="4911221"/>
                <a:ext cx="286228" cy="0"/>
              </a:xfrm>
              <a:prstGeom prst="line">
                <a:avLst/>
              </a:prstGeom>
              <a:solidFill>
                <a:srgbClr val="00CC00"/>
              </a:solidFill>
              <a:ln w="12700">
                <a:solidFill>
                  <a:srgbClr val="00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41" name="Straight Connector 340"/>
              <p:cNvCxnSpPr/>
              <p:nvPr/>
            </p:nvCxnSpPr>
            <p:spPr>
              <a:xfrm>
                <a:off x="6662408" y="5051284"/>
                <a:ext cx="294971" cy="0"/>
              </a:xfrm>
              <a:prstGeom prst="line">
                <a:avLst/>
              </a:prstGeom>
              <a:solidFill>
                <a:srgbClr val="E60A0A"/>
              </a:solidFill>
              <a:ln w="12700">
                <a:solidFill>
                  <a:srgbClr val="107FF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2" name="TextBox 341"/>
              <p:cNvSpPr txBox="1"/>
              <p:nvPr/>
            </p:nvSpPr>
            <p:spPr>
              <a:xfrm>
                <a:off x="6987379" y="4818888"/>
                <a:ext cx="122629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000" dirty="0" smtClean="0"/>
                  <a:t>Cradle communications</a:t>
                </a:r>
              </a:p>
              <a:p>
                <a:r>
                  <a:rPr lang="en-GB" sz="1000" dirty="0" smtClean="0"/>
                  <a:t>VPN communications</a:t>
                </a:r>
                <a:endParaRPr lang="en-GB" sz="1000" dirty="0"/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1349999" y="1485120"/>
              <a:ext cx="1159500" cy="1723719"/>
              <a:chOff x="1905674" y="1485120"/>
              <a:chExt cx="1159500" cy="1723719"/>
            </a:xfrm>
          </p:grpSpPr>
          <p:grpSp>
            <p:nvGrpSpPr>
              <p:cNvPr id="330" name="Group 329"/>
              <p:cNvGrpSpPr/>
              <p:nvPr/>
            </p:nvGrpSpPr>
            <p:grpSpPr>
              <a:xfrm>
                <a:off x="1905674" y="2151836"/>
                <a:ext cx="1159500" cy="1057003"/>
                <a:chOff x="1905674" y="2151836"/>
                <a:chExt cx="1159500" cy="1057003"/>
              </a:xfrm>
            </p:grpSpPr>
            <p:pic>
              <p:nvPicPr>
                <p:cNvPr id="337" name="Picture 2" descr="D:\users\mgw\q\3sl\images\issued\Miscellaneous - From Internet\Computer Desktop 4 72dpi.jp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5674" y="2151836"/>
                  <a:ext cx="1159500" cy="105700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38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19854" y="2324100"/>
                  <a:ext cx="541186" cy="3562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331" name="Group 330"/>
              <p:cNvGrpSpPr/>
              <p:nvPr/>
            </p:nvGrpSpPr>
            <p:grpSpPr>
              <a:xfrm>
                <a:off x="1929750" y="1485120"/>
                <a:ext cx="1111349" cy="554427"/>
                <a:chOff x="1929750" y="1468392"/>
                <a:chExt cx="1111349" cy="554427"/>
              </a:xfrm>
            </p:grpSpPr>
            <p:sp>
              <p:nvSpPr>
                <p:cNvPr id="332" name="Rounded Rectangular Callout 331"/>
                <p:cNvSpPr/>
                <p:nvPr/>
              </p:nvSpPr>
              <p:spPr>
                <a:xfrm>
                  <a:off x="1929750" y="1468392"/>
                  <a:ext cx="1111349" cy="554427"/>
                </a:xfrm>
                <a:prstGeom prst="wedgeRoundRectCallout">
                  <a:avLst>
                    <a:gd name="adj1" fmla="val 34688"/>
                    <a:gd name="adj2" fmla="val 93196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33" name="Group 332"/>
                <p:cNvGrpSpPr/>
                <p:nvPr/>
              </p:nvGrpSpPr>
              <p:grpSpPr>
                <a:xfrm>
                  <a:off x="2032391" y="1599173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334" name="Picture 333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35" name="Picture 334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36" name="Picture 335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121" name="Group 120"/>
            <p:cNvGrpSpPr/>
            <p:nvPr/>
          </p:nvGrpSpPr>
          <p:grpSpPr>
            <a:xfrm>
              <a:off x="1398150" y="3430468"/>
              <a:ext cx="1111349" cy="1586138"/>
              <a:chOff x="1953825" y="3430468"/>
              <a:chExt cx="1111349" cy="1586138"/>
            </a:xfrm>
          </p:grpSpPr>
          <p:grpSp>
            <p:nvGrpSpPr>
              <p:cNvPr id="321" name="Group 320"/>
              <p:cNvGrpSpPr/>
              <p:nvPr/>
            </p:nvGrpSpPr>
            <p:grpSpPr>
              <a:xfrm>
                <a:off x="2024486" y="4102206"/>
                <a:ext cx="938019" cy="914400"/>
                <a:chOff x="2024486" y="4102206"/>
                <a:chExt cx="938019" cy="914400"/>
              </a:xfrm>
            </p:grpSpPr>
            <p:pic>
              <p:nvPicPr>
                <p:cNvPr id="328" name="Picture 327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flipH="1">
                  <a:off x="2024486" y="4102206"/>
                  <a:ext cx="938019" cy="914400"/>
                </a:xfrm>
                <a:prstGeom prst="rect">
                  <a:avLst/>
                </a:prstGeom>
              </p:spPr>
            </p:pic>
            <p:pic>
              <p:nvPicPr>
                <p:cNvPr id="329" name="Picture 328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1106590">
                  <a:off x="2148920" y="4189402"/>
                  <a:ext cx="490538" cy="322898"/>
                </a:xfrm>
                <a:prstGeom prst="rect">
                  <a:avLst/>
                </a:prstGeom>
              </p:spPr>
            </p:pic>
          </p:grpSp>
          <p:grpSp>
            <p:nvGrpSpPr>
              <p:cNvPr id="322" name="Group 321"/>
              <p:cNvGrpSpPr/>
              <p:nvPr/>
            </p:nvGrpSpPr>
            <p:grpSpPr>
              <a:xfrm>
                <a:off x="1953825" y="3430468"/>
                <a:ext cx="1111349" cy="554427"/>
                <a:chOff x="1929750" y="3413740"/>
                <a:chExt cx="1111349" cy="554427"/>
              </a:xfrm>
            </p:grpSpPr>
            <p:sp>
              <p:nvSpPr>
                <p:cNvPr id="323" name="Rounded Rectangular Callout 322"/>
                <p:cNvSpPr/>
                <p:nvPr/>
              </p:nvSpPr>
              <p:spPr>
                <a:xfrm>
                  <a:off x="1929750" y="3413740"/>
                  <a:ext cx="1111349" cy="554427"/>
                </a:xfrm>
                <a:prstGeom prst="wedgeRoundRectCallout">
                  <a:avLst>
                    <a:gd name="adj1" fmla="val 19498"/>
                    <a:gd name="adj2" fmla="val 180734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24" name="Group 323"/>
                <p:cNvGrpSpPr/>
                <p:nvPr/>
              </p:nvGrpSpPr>
              <p:grpSpPr>
                <a:xfrm>
                  <a:off x="2032796" y="3544521"/>
                  <a:ext cx="905256" cy="301752"/>
                  <a:chOff x="2032391" y="1599173"/>
                  <a:chExt cx="905256" cy="301752"/>
                </a:xfrm>
              </p:grpSpPr>
              <p:pic>
                <p:nvPicPr>
                  <p:cNvPr id="325" name="Picture 324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334143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26" name="Picture 325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32391" y="1599173"/>
                    <a:ext cx="301752" cy="301752"/>
                  </a:xfrm>
                  <a:prstGeom prst="rect">
                    <a:avLst/>
                  </a:prstGeom>
                </p:spPr>
              </p:pic>
              <p:pic>
                <p:nvPicPr>
                  <p:cNvPr id="327" name="Picture 326"/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=""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635895" y="1599173"/>
                    <a:ext cx="301752" cy="301752"/>
                  </a:xfrm>
                  <a:prstGeom prst="rect">
                    <a:avLst/>
                  </a:prstGeom>
                </p:spPr>
              </p:pic>
            </p:grpSp>
          </p:grpSp>
        </p:grpSp>
        <p:cxnSp>
          <p:nvCxnSpPr>
            <p:cNvPr id="122" name="Straight Connector 121"/>
            <p:cNvCxnSpPr/>
            <p:nvPr/>
          </p:nvCxnSpPr>
          <p:spPr>
            <a:xfrm flipV="1">
              <a:off x="5030738" y="3571286"/>
              <a:ext cx="1828800" cy="445293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035136" y="2772522"/>
              <a:ext cx="1849925" cy="555037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5011688" y="3561249"/>
              <a:ext cx="1873373" cy="45533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grpSp>
          <p:nvGrpSpPr>
            <p:cNvPr id="125" name="Group 124"/>
            <p:cNvGrpSpPr/>
            <p:nvPr/>
          </p:nvGrpSpPr>
          <p:grpSpPr>
            <a:xfrm>
              <a:off x="6146877" y="1465447"/>
              <a:ext cx="1700045" cy="2570095"/>
              <a:chOff x="6146877" y="1465447"/>
              <a:chExt cx="1700045" cy="2570095"/>
            </a:xfrm>
          </p:grpSpPr>
          <p:sp>
            <p:nvSpPr>
              <p:cNvPr id="305" name="TextBox 304"/>
              <p:cNvSpPr txBox="1"/>
              <p:nvPr/>
            </p:nvSpPr>
            <p:spPr>
              <a:xfrm>
                <a:off x="6816194" y="3850876"/>
                <a:ext cx="831959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>
                    <a:solidFill>
                      <a:srgbClr val="1106E8"/>
                    </a:solidFill>
                  </a:rPr>
                  <a:t>Cradle Server</a:t>
                </a:r>
              </a:p>
            </p:txBody>
          </p:sp>
          <p:pic>
            <p:nvPicPr>
              <p:cNvPr id="307" name="Picture 306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882012" y="2247560"/>
                <a:ext cx="700324" cy="1538094"/>
              </a:xfrm>
              <a:prstGeom prst="rect">
                <a:avLst/>
              </a:prstGeom>
            </p:spPr>
          </p:pic>
          <p:grpSp>
            <p:nvGrpSpPr>
              <p:cNvPr id="309" name="Group 308"/>
              <p:cNvGrpSpPr/>
              <p:nvPr/>
            </p:nvGrpSpPr>
            <p:grpSpPr>
              <a:xfrm>
                <a:off x="6146877" y="2156008"/>
                <a:ext cx="533398" cy="472799"/>
                <a:chOff x="3557736" y="2158954"/>
                <a:chExt cx="533398" cy="472799"/>
              </a:xfrm>
            </p:grpSpPr>
            <p:sp>
              <p:nvSpPr>
                <p:cNvPr id="319" name="Rounded Rectangular Callout 318"/>
                <p:cNvSpPr/>
                <p:nvPr/>
              </p:nvSpPr>
              <p:spPr>
                <a:xfrm>
                  <a:off x="3557736" y="2158954"/>
                  <a:ext cx="533398" cy="472799"/>
                </a:xfrm>
                <a:prstGeom prst="wedgeRoundRectCallout">
                  <a:avLst>
                    <a:gd name="adj1" fmla="val 110656"/>
                    <a:gd name="adj2" fmla="val 40358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pic>
              <p:nvPicPr>
                <p:cNvPr id="320" name="Picture 319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72035" y="2253554"/>
                  <a:ext cx="301752" cy="301752"/>
                </a:xfrm>
                <a:prstGeom prst="rect">
                  <a:avLst/>
                </a:prstGeom>
              </p:spPr>
            </p:pic>
          </p:grpSp>
          <p:grpSp>
            <p:nvGrpSpPr>
              <p:cNvPr id="310" name="Group 309"/>
              <p:cNvGrpSpPr/>
              <p:nvPr/>
            </p:nvGrpSpPr>
            <p:grpSpPr>
              <a:xfrm>
                <a:off x="6470860" y="1465447"/>
                <a:ext cx="1376062" cy="621130"/>
                <a:chOff x="4635661" y="1463041"/>
                <a:chExt cx="1376062" cy="621130"/>
              </a:xfrm>
            </p:grpSpPr>
            <p:sp>
              <p:nvSpPr>
                <p:cNvPr id="311" name="Rounded Rectangular Callout 310"/>
                <p:cNvSpPr/>
                <p:nvPr/>
              </p:nvSpPr>
              <p:spPr>
                <a:xfrm>
                  <a:off x="4635661" y="1463041"/>
                  <a:ext cx="1376062" cy="621130"/>
                </a:xfrm>
                <a:prstGeom prst="wedgeRoundRectCallout">
                  <a:avLst>
                    <a:gd name="adj1" fmla="val 7495"/>
                    <a:gd name="adj2" fmla="val 108650"/>
                    <a:gd name="adj3" fmla="val 16667"/>
                  </a:avLst>
                </a:prstGeom>
                <a:solidFill>
                  <a:srgbClr val="D5FFFF">
                    <a:alpha val="90980"/>
                  </a:srgbClr>
                </a:solidFill>
                <a:ln w="12700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81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 anchorCtr="1"/>
                <a:lstStyle/>
                <a:p>
                  <a:endParaRPr lang="en-GB">
                    <a:solidFill>
                      <a:srgbClr val="B4FFFF"/>
                    </a:solidFill>
                  </a:endParaRPr>
                </a:p>
              </p:txBody>
            </p:sp>
            <p:grpSp>
              <p:nvGrpSpPr>
                <p:cNvPr id="312" name="Group 311"/>
                <p:cNvGrpSpPr/>
                <p:nvPr/>
              </p:nvGrpSpPr>
              <p:grpSpPr>
                <a:xfrm>
                  <a:off x="4743009" y="1558311"/>
                  <a:ext cx="1138168" cy="430591"/>
                  <a:chOff x="4860566" y="2064958"/>
                  <a:chExt cx="1138168" cy="430591"/>
                </a:xfrm>
              </p:grpSpPr>
              <p:sp>
                <p:nvSpPr>
                  <p:cNvPr id="313" name="Oval 312"/>
                  <p:cNvSpPr/>
                  <p:nvPr/>
                </p:nvSpPr>
                <p:spPr>
                  <a:xfrm>
                    <a:off x="5169405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CDS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sp>
                <p:nvSpPr>
                  <p:cNvPr id="314" name="Oval 313"/>
                  <p:cNvSpPr/>
                  <p:nvPr/>
                </p:nvSpPr>
                <p:spPr>
                  <a:xfrm>
                    <a:off x="5593727" y="2064959"/>
                    <a:ext cx="405007" cy="407237"/>
                  </a:xfrm>
                  <a:prstGeom prst="ellipse">
                    <a:avLst/>
                  </a:prstGeom>
                  <a:solidFill>
                    <a:srgbClr val="107FFC"/>
                  </a:solidFill>
                  <a:ln w="12700">
                    <a:solidFill>
                      <a:srgbClr val="107FFC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r>
                      <a:rPr lang="en-GB" sz="1100" b="1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CWS</a:t>
                    </a:r>
                    <a:endParaRPr lang="en-GB" b="1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  <p:grpSp>
                <p:nvGrpSpPr>
                  <p:cNvPr id="315" name="Group 314"/>
                  <p:cNvGrpSpPr>
                    <a:grpSpLocks noChangeAspect="1"/>
                  </p:cNvGrpSpPr>
                  <p:nvPr/>
                </p:nvGrpSpPr>
                <p:grpSpPr>
                  <a:xfrm>
                    <a:off x="4860566" y="2064958"/>
                    <a:ext cx="311552" cy="430591"/>
                    <a:chOff x="5740224" y="3164935"/>
                    <a:chExt cx="1143000" cy="1579723"/>
                  </a:xfrm>
                </p:grpSpPr>
                <p:pic>
                  <p:nvPicPr>
                    <p:cNvPr id="316" name="Picture 315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40224" y="3164935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7" name="Picture 316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6045024" y="3440241"/>
                      <a:ext cx="838200" cy="838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18" name="Picture 317"/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=""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5757222" y="3906458"/>
                      <a:ext cx="838200" cy="838200"/>
                    </a:xfrm>
                    <a:prstGeom prst="rect">
                      <a:avLst/>
                    </a:prstGeom>
                  </p:spPr>
                </p:pic>
              </p:grpSp>
            </p:grpSp>
          </p:grpSp>
        </p:grpSp>
        <p:grpSp>
          <p:nvGrpSpPr>
            <p:cNvPr id="126" name="Group 125"/>
            <p:cNvGrpSpPr/>
            <p:nvPr/>
          </p:nvGrpSpPr>
          <p:grpSpPr>
            <a:xfrm>
              <a:off x="3359025" y="3697762"/>
              <a:ext cx="1676111" cy="1168632"/>
              <a:chOff x="3359025" y="3697762"/>
              <a:chExt cx="1676111" cy="1168632"/>
            </a:xfrm>
          </p:grpSpPr>
          <p:grpSp>
            <p:nvGrpSpPr>
              <p:cNvPr id="217" name="Group 216"/>
              <p:cNvGrpSpPr/>
              <p:nvPr/>
            </p:nvGrpSpPr>
            <p:grpSpPr>
              <a:xfrm>
                <a:off x="3359025" y="3697762"/>
                <a:ext cx="1676111" cy="1030887"/>
                <a:chOff x="382170" y="2990850"/>
                <a:chExt cx="3809710" cy="2343150"/>
              </a:xfrm>
              <a:scene3d>
                <a:camera prst="perspectiveContrastingLeftFacing" fov="3300000">
                  <a:rot lat="924000" lon="3000000" rev="0"/>
                </a:camera>
                <a:lightRig rig="threePt" dir="t"/>
              </a:scene3d>
            </p:grpSpPr>
            <p:grpSp>
              <p:nvGrpSpPr>
                <p:cNvPr id="258" name="Group 257"/>
                <p:cNvGrpSpPr/>
                <p:nvPr/>
              </p:nvGrpSpPr>
              <p:grpSpPr>
                <a:xfrm>
                  <a:off x="382170" y="3933824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301" name="Rectangle 300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2" name="Rectangle 301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3" name="Rectangle 302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3" name="Group 272"/>
                <p:cNvGrpSpPr/>
                <p:nvPr/>
              </p:nvGrpSpPr>
              <p:grpSpPr>
                <a:xfrm>
                  <a:off x="382171" y="4405311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295" name="Rectangle 294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6" name="Rectangle 295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7" name="Rectangle 296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8" name="Rectangle 297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9" name="Rectangle 298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300" name="Rectangle 299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6" name="Group 275"/>
                <p:cNvGrpSpPr/>
                <p:nvPr/>
              </p:nvGrpSpPr>
              <p:grpSpPr>
                <a:xfrm>
                  <a:off x="382170" y="299085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90" name="Rectangle 289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2" name="Rectangle 291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3" name="Rectangle 292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94" name="Rectangle 293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7" name="Group 276"/>
                <p:cNvGrpSpPr/>
                <p:nvPr/>
              </p:nvGrpSpPr>
              <p:grpSpPr>
                <a:xfrm>
                  <a:off x="382171" y="3462337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284" name="Rectangle 283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5" name="Rectangle 284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6" name="Rectangle 285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7" name="Rectangle 286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8" name="Rectangle 287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9" name="Rectangle 288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278" name="Group 277"/>
                <p:cNvGrpSpPr/>
                <p:nvPr/>
              </p:nvGrpSpPr>
              <p:grpSpPr>
                <a:xfrm>
                  <a:off x="382170" y="487680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79" name="Rectangle 278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0" name="Rectangle 279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1" name="Rectangle 280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2" name="Rectangle 281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83" name="Rectangle 282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</p:grpSp>
          <p:sp>
            <p:nvSpPr>
              <p:cNvPr id="218" name="TextBox 217"/>
              <p:cNvSpPr txBox="1"/>
              <p:nvPr/>
            </p:nvSpPr>
            <p:spPr>
              <a:xfrm>
                <a:off x="3710574" y="4681728"/>
                <a:ext cx="48596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Firewall</a:t>
                </a:r>
              </a:p>
            </p:txBody>
          </p:sp>
        </p:grpSp>
        <p:grpSp>
          <p:nvGrpSpPr>
            <p:cNvPr id="127" name="Group 126"/>
            <p:cNvGrpSpPr/>
            <p:nvPr/>
          </p:nvGrpSpPr>
          <p:grpSpPr>
            <a:xfrm>
              <a:off x="3359025" y="2128192"/>
              <a:ext cx="1676111" cy="1172980"/>
              <a:chOff x="3359025" y="2128192"/>
              <a:chExt cx="1676111" cy="1172980"/>
            </a:xfrm>
          </p:grpSpPr>
          <p:grpSp>
            <p:nvGrpSpPr>
              <p:cNvPr id="136" name="Group 135"/>
              <p:cNvGrpSpPr/>
              <p:nvPr/>
            </p:nvGrpSpPr>
            <p:grpSpPr>
              <a:xfrm>
                <a:off x="3359025" y="2128192"/>
                <a:ext cx="1676111" cy="1030887"/>
                <a:chOff x="382170" y="2990850"/>
                <a:chExt cx="3809710" cy="2343150"/>
              </a:xfrm>
              <a:scene3d>
                <a:camera prst="perspectiveContrastingLeftFacing" fov="3300000">
                  <a:rot lat="924000" lon="3000000" rev="0"/>
                </a:camera>
                <a:lightRig rig="threePt" dir="t"/>
              </a:scene3d>
            </p:grpSpPr>
            <p:grpSp>
              <p:nvGrpSpPr>
                <p:cNvPr id="138" name="Group 137"/>
                <p:cNvGrpSpPr/>
                <p:nvPr/>
              </p:nvGrpSpPr>
              <p:grpSpPr>
                <a:xfrm>
                  <a:off x="382170" y="3933824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209" name="Rectangle 208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0" name="Rectangle 209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1" name="Rectangle 210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216" name="Rectangle 215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39" name="Group 138"/>
                <p:cNvGrpSpPr/>
                <p:nvPr/>
              </p:nvGrpSpPr>
              <p:grpSpPr>
                <a:xfrm>
                  <a:off x="382171" y="4405311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161" name="Rectangle 160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2" name="Rectangle 161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3" name="Rectangle 162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4" name="Rectangle 163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6" name="Rectangle 165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86" name="Rectangle 185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0" name="Group 139"/>
                <p:cNvGrpSpPr/>
                <p:nvPr/>
              </p:nvGrpSpPr>
              <p:grpSpPr>
                <a:xfrm>
                  <a:off x="382170" y="299085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154" name="Rectangle 153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9" name="Rectangle 158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1" name="Group 140"/>
                <p:cNvGrpSpPr/>
                <p:nvPr/>
              </p:nvGrpSpPr>
              <p:grpSpPr>
                <a:xfrm>
                  <a:off x="382171" y="3462337"/>
                  <a:ext cx="3809709" cy="457200"/>
                  <a:chOff x="380706" y="4553811"/>
                  <a:chExt cx="3809709" cy="457200"/>
                </a:xfrm>
              </p:grpSpPr>
              <p:sp>
                <p:nvSpPr>
                  <p:cNvPr id="148" name="Rectangle 147"/>
                  <p:cNvSpPr/>
                  <p:nvPr/>
                </p:nvSpPr>
                <p:spPr>
                  <a:xfrm>
                    <a:off x="1524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9" name="Rectangle 148"/>
                  <p:cNvSpPr/>
                  <p:nvPr/>
                </p:nvSpPr>
                <p:spPr>
                  <a:xfrm>
                    <a:off x="2286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>
                  <a:xfrm>
                    <a:off x="3048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1" name="Rectangle 150"/>
                  <p:cNvSpPr/>
                  <p:nvPr/>
                </p:nvSpPr>
                <p:spPr>
                  <a:xfrm>
                    <a:off x="380706" y="4553811"/>
                    <a:ext cx="381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762000" y="4553811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53" name="Rectangle 152"/>
                  <p:cNvSpPr/>
                  <p:nvPr/>
                </p:nvSpPr>
                <p:spPr>
                  <a:xfrm>
                    <a:off x="3810878" y="4553811"/>
                    <a:ext cx="379537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  <p:grpSp>
              <p:nvGrpSpPr>
                <p:cNvPr id="142" name="Group 141"/>
                <p:cNvGrpSpPr/>
                <p:nvPr/>
              </p:nvGrpSpPr>
              <p:grpSpPr>
                <a:xfrm>
                  <a:off x="382170" y="4876800"/>
                  <a:ext cx="3809710" cy="457200"/>
                  <a:chOff x="380706" y="4038600"/>
                  <a:chExt cx="3809710" cy="457200"/>
                </a:xfrm>
              </p:grpSpPr>
              <p:sp>
                <p:nvSpPr>
                  <p:cNvPr id="143" name="Rectangle 142"/>
                  <p:cNvSpPr/>
                  <p:nvPr/>
                </p:nvSpPr>
                <p:spPr>
                  <a:xfrm>
                    <a:off x="1905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>
                    <a:off x="2667001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5" name="Rectangle 144"/>
                  <p:cNvSpPr/>
                  <p:nvPr/>
                </p:nvSpPr>
                <p:spPr>
                  <a:xfrm>
                    <a:off x="342841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6" name="Rectangle 145"/>
                  <p:cNvSpPr/>
                  <p:nvPr/>
                </p:nvSpPr>
                <p:spPr>
                  <a:xfrm>
                    <a:off x="380706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  <p:sp>
                <p:nvSpPr>
                  <p:cNvPr id="147" name="Rectangle 146"/>
                  <p:cNvSpPr/>
                  <p:nvPr/>
                </p:nvSpPr>
                <p:spPr>
                  <a:xfrm>
                    <a:off x="1143000" y="4038600"/>
                    <a:ext cx="762000" cy="457200"/>
                  </a:xfrm>
                  <a:prstGeom prst="rect">
                    <a:avLst/>
                  </a:prstGeom>
                  <a:solidFill>
                    <a:srgbClr val="B8B8C0"/>
                  </a:solidFill>
                  <a:ln w="12700">
                    <a:solidFill>
                      <a:schemeClr val="bg1">
                        <a:lumMod val="85000"/>
                      </a:schemeClr>
                    </a:solidFill>
                  </a:ln>
                  <a:sp3d extrusionH="254000" prstMaterial="metal">
                    <a:bevelT w="38100" h="38100"/>
                    <a:bevelB w="38100" h="38100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endParaRPr lang="en-GB">
                      <a:solidFill>
                        <a:srgbClr val="B8B8C0"/>
                      </a:solidFill>
                    </a:endParaRPr>
                  </a:p>
                </p:txBody>
              </p:sp>
            </p:grpSp>
          </p:grpSp>
          <p:sp>
            <p:nvSpPr>
              <p:cNvPr id="137" name="TextBox 136"/>
              <p:cNvSpPr txBox="1"/>
              <p:nvPr/>
            </p:nvSpPr>
            <p:spPr>
              <a:xfrm>
                <a:off x="3710574" y="3116506"/>
                <a:ext cx="48596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200" dirty="0" smtClean="0"/>
                  <a:t>Firewall</a:t>
                </a:r>
              </a:p>
            </p:txBody>
          </p:sp>
        </p:grpSp>
        <p:cxnSp>
          <p:nvCxnSpPr>
            <p:cNvPr id="128" name="Straight Connector 127"/>
            <p:cNvCxnSpPr/>
            <p:nvPr/>
          </p:nvCxnSpPr>
          <p:spPr>
            <a:xfrm flipV="1">
              <a:off x="2391507" y="2600640"/>
              <a:ext cx="1929618" cy="0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V="1">
              <a:off x="2442319" y="4185648"/>
              <a:ext cx="1833562" cy="538752"/>
            </a:xfrm>
            <a:prstGeom prst="line">
              <a:avLst/>
            </a:prstGeom>
            <a:solidFill>
              <a:srgbClr val="E60A0A"/>
            </a:solidFill>
            <a:ln w="88900" cap="rnd">
              <a:solidFill>
                <a:srgbClr val="107FF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>
              <a:off x="2391507" y="4175358"/>
              <a:ext cx="1929618" cy="565454"/>
            </a:xfrm>
            <a:prstGeom prst="line">
              <a:avLst/>
            </a:prstGeom>
            <a:solidFill>
              <a:srgbClr val="00CC00"/>
            </a:solidFill>
            <a:ln w="12700">
              <a:solidFill>
                <a:srgbClr val="00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92433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layout</Template>
  <TotalTime>112</TotalTime>
  <Words>586</Words>
  <Application>Microsoft Office PowerPoint</Application>
  <PresentationFormat>On-screen Show (4:3)</PresentationFormat>
  <Paragraphs>188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layout</vt:lpstr>
      <vt:lpstr>Cradle Installation</vt:lpstr>
      <vt:lpstr>Contents</vt:lpstr>
      <vt:lpstr>Software Components 1</vt:lpstr>
      <vt:lpstr>Single-User Installation 2</vt:lpstr>
      <vt:lpstr>Local Network – Local Clients 3</vt:lpstr>
      <vt:lpstr>Local Network – Local Clients: 2</vt:lpstr>
      <vt:lpstr>Local Network – Centralized Clients 4</vt:lpstr>
      <vt:lpstr>Local Network – Centralized Clients: 2</vt:lpstr>
      <vt:lpstr>Remote Users – Remote Clients 5</vt:lpstr>
      <vt:lpstr>Remote Users – Remote Clients: 2</vt:lpstr>
      <vt:lpstr>Remote Users – Centralized Clients 6</vt:lpstr>
      <vt:lpstr>Remote Users – Centralized Clients: 2</vt:lpstr>
      <vt:lpstr>Direct Web Connections 7</vt:lpstr>
      <vt:lpstr>Direct Web Connections: 2</vt:lpstr>
      <vt:lpstr>Using Proxy Servers 8</vt:lpstr>
      <vt:lpstr>Direct Web Connections: 2</vt:lpstr>
      <vt:lpstr>Slide 16</vt:lpstr>
    </vt:vector>
  </TitlesOfParts>
  <Company>Structured Software Systems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Cradle Installation</dc:title>
  <dc:creator>Mark G. Walker</dc:creator>
  <cp:lastModifiedBy>Jan Lamb</cp:lastModifiedBy>
  <cp:revision>16</cp:revision>
  <dcterms:created xsi:type="dcterms:W3CDTF">2015-10-09T21:15:27Z</dcterms:created>
  <dcterms:modified xsi:type="dcterms:W3CDTF">2023-01-27T10:46:10Z</dcterms:modified>
</cp:coreProperties>
</file>