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1"/>
  </p:sldMasterIdLst>
  <p:notesMasterIdLst>
    <p:notesMasterId r:id="rId25"/>
  </p:notesMasterIdLst>
  <p:handoutMasterIdLst>
    <p:handoutMasterId r:id="rId26"/>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5" r:id="rId19"/>
    <p:sldId id="276" r:id="rId20"/>
    <p:sldId id="277" r:id="rId21"/>
    <p:sldId id="278" r:id="rId22"/>
    <p:sldId id="279" r:id="rId23"/>
    <p:sldId id="280"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FFFAF"/>
    <a:srgbClr val="D1FFFF"/>
    <a:srgbClr val="E60A0A"/>
    <a:srgbClr val="1106E8"/>
    <a:srgbClr val="0A0AB2"/>
    <a:srgbClr val="7DFF7D"/>
    <a:srgbClr val="00CC00"/>
    <a:srgbClr val="107FFC"/>
    <a:srgbClr val="FFB625"/>
    <a:srgbClr val="5959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934" autoAdjust="0"/>
    <p:restoredTop sz="94660"/>
  </p:normalViewPr>
  <p:slideViewPr>
    <p:cSldViewPr>
      <p:cViewPr varScale="1">
        <p:scale>
          <a:sx n="99" d="100"/>
          <a:sy n="99" d="100"/>
        </p:scale>
        <p:origin x="-360" y="-9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102" d="100"/>
          <a:sy n="102" d="100"/>
        </p:scale>
        <p:origin x="-2514"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8" Type="http://schemas.openxmlformats.org/officeDocument/2006/relationships/image" Target="../media/image12.emf"/><Relationship Id="rId3" Type="http://schemas.openxmlformats.org/officeDocument/2006/relationships/image" Target="../media/image7.emf"/><Relationship Id="rId7" Type="http://schemas.openxmlformats.org/officeDocument/2006/relationships/image" Target="../media/image11.emf"/><Relationship Id="rId2" Type="http://schemas.openxmlformats.org/officeDocument/2006/relationships/image" Target="../media/image6.emf"/><Relationship Id="rId1" Type="http://schemas.openxmlformats.org/officeDocument/2006/relationships/image" Target="../media/image5.emf"/><Relationship Id="rId6" Type="http://schemas.openxmlformats.org/officeDocument/2006/relationships/image" Target="../media/image10.emf"/><Relationship Id="rId5" Type="http://schemas.openxmlformats.org/officeDocument/2006/relationships/image" Target="../media/image9.emf"/><Relationship Id="rId4" Type="http://schemas.openxmlformats.org/officeDocument/2006/relationships/image" Target="../media/image8.e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0.emf"/><Relationship Id="rId7" Type="http://schemas.openxmlformats.org/officeDocument/2006/relationships/image" Target="../media/image54.emf"/><Relationship Id="rId2" Type="http://schemas.openxmlformats.org/officeDocument/2006/relationships/image" Target="../media/image49.emf"/><Relationship Id="rId1" Type="http://schemas.openxmlformats.org/officeDocument/2006/relationships/image" Target="../media/image48.emf"/><Relationship Id="rId6" Type="http://schemas.openxmlformats.org/officeDocument/2006/relationships/image" Target="../media/image53.emf"/><Relationship Id="rId5" Type="http://schemas.openxmlformats.org/officeDocument/2006/relationships/image" Target="../media/image52.emf"/><Relationship Id="rId4" Type="http://schemas.openxmlformats.org/officeDocument/2006/relationships/image" Target="../media/image5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GB" dirty="0" smtClean="0"/>
              <a:t>3SL</a:t>
            </a:r>
            <a:endParaRPr lang="en-GB"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r>
              <a:rPr lang="en-GB" altLang="en-US" dirty="0" smtClean="0"/>
              <a:t>www.threesl.com</a:t>
            </a:r>
            <a:endParaRPr lang="en-GB" alt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en-GB" altLang="en-US" dirty="0" smtClean="0"/>
              <a:t>RR011/06: April 2016</a:t>
            </a:r>
            <a:endParaRPr lang="en-GB" alt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94157B6-9D33-4E76-9F7F-FB4A840A935E}" type="slidenum">
              <a:rPr lang="en-GB" smtClean="0"/>
              <a:t>‹#›</a:t>
            </a:fld>
            <a:endParaRPr lang="en-GB"/>
          </a:p>
        </p:txBody>
      </p:sp>
    </p:spTree>
    <p:extLst>
      <p:ext uri="{BB962C8B-B14F-4D97-AF65-F5344CB8AC3E}">
        <p14:creationId xmlns:p14="http://schemas.microsoft.com/office/powerpoint/2010/main" val="15908391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GB" dirty="0" smtClean="0"/>
              <a:t>3SL</a:t>
            </a:r>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r>
              <a:rPr lang="en-GB" dirty="0" smtClean="0"/>
              <a:t>www.threesl.com</a:t>
            </a:r>
            <a:endParaRPr lang="en-GB"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en-GB" altLang="en-US" dirty="0" smtClean="0"/>
              <a:t>RR011/06: April 2016</a:t>
            </a: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D5E3366-9D77-45E2-936F-22F8B8D43854}" type="slidenum">
              <a:rPr lang="en-GB" smtClean="0"/>
              <a:t>‹#›</a:t>
            </a:fld>
            <a:endParaRPr lang="en-GB"/>
          </a:p>
        </p:txBody>
      </p:sp>
    </p:spTree>
    <p:extLst>
      <p:ext uri="{BB962C8B-B14F-4D97-AF65-F5344CB8AC3E}">
        <p14:creationId xmlns:p14="http://schemas.microsoft.com/office/powerpoint/2010/main" val="5415431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1028" name="Picture 4"/>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086600" y="4041648"/>
            <a:ext cx="2044598" cy="166420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457200" y="2977798"/>
            <a:ext cx="8229600" cy="553998"/>
          </a:xfrm>
          <a:noFill/>
        </p:spPr>
        <p:txBody>
          <a:bodyPr wrap="square" lIns="0" tIns="0" rIns="91440" bIns="0" anchor="b" anchorCtr="0">
            <a:spAutoFit/>
          </a:bodyPr>
          <a:lstStyle>
            <a:lvl1pPr algn="l">
              <a:defRPr sz="3600"/>
            </a:lvl1pPr>
          </a:lstStyle>
          <a:p>
            <a:r>
              <a:rPr lang="en-US" smtClean="0"/>
              <a:t>Click to edit Master title style</a:t>
            </a:r>
            <a:endParaRPr lang="en-GB" dirty="0"/>
          </a:p>
        </p:txBody>
      </p:sp>
      <p:sp>
        <p:nvSpPr>
          <p:cNvPr id="3" name="Subtitle 2"/>
          <p:cNvSpPr>
            <a:spLocks noGrp="1"/>
          </p:cNvSpPr>
          <p:nvPr>
            <p:ph type="subTitle" idx="1"/>
          </p:nvPr>
        </p:nvSpPr>
        <p:spPr>
          <a:xfrm>
            <a:off x="457199" y="3531373"/>
            <a:ext cx="8229600" cy="307777"/>
          </a:xfrm>
          <a:noFill/>
        </p:spPr>
        <p:txBody>
          <a:bodyPr wrap="square" lIns="0" tIns="0" rIns="91440" bIns="0">
            <a:spAutoFit/>
          </a:bodyPr>
          <a:lstStyle>
            <a:lvl1pPr marL="0" indent="0" algn="l">
              <a:buNone/>
              <a:defRPr sz="2000">
                <a:solidFill>
                  <a:srgbClr val="595959"/>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pic>
        <p:nvPicPr>
          <p:cNvPr id="43" name="Picture 3" descr="D:\images\issued\Logos\Logo Medium.gif"/>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641778" y="457200"/>
            <a:ext cx="1026986" cy="540519"/>
          </a:xfrm>
          <a:prstGeom prst="rect">
            <a:avLst/>
          </a:prstGeom>
          <a:noFill/>
          <a:extLst>
            <a:ext uri="{909E8E84-426E-40DD-AFC4-6F175D3DCCD1}">
              <a14:hiddenFill xmlns:a14="http://schemas.microsoft.com/office/drawing/2010/main">
                <a:solidFill>
                  <a:srgbClr val="FFFFFF"/>
                </a:solidFill>
              </a14:hiddenFill>
            </a:ext>
          </a:extLst>
        </p:spPr>
      </p:pic>
      <p:sp>
        <p:nvSpPr>
          <p:cNvPr id="45" name="Rectangle 44"/>
          <p:cNvSpPr/>
          <p:nvPr userDrawn="1"/>
        </p:nvSpPr>
        <p:spPr>
          <a:xfrm>
            <a:off x="0" y="5715000"/>
            <a:ext cx="9144000" cy="1143000"/>
          </a:xfrm>
          <a:prstGeom prst="rect">
            <a:avLst/>
          </a:prstGeom>
          <a:solidFill>
            <a:schemeClr val="tx1">
              <a:lumMod val="65000"/>
              <a:lumOff val="35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endParaRPr lang="en-GB" sz="1000" dirty="0">
              <a:solidFill>
                <a:prstClr val="white"/>
              </a:solidFill>
            </a:endParaRPr>
          </a:p>
        </p:txBody>
      </p:sp>
      <p:cxnSp>
        <p:nvCxnSpPr>
          <p:cNvPr id="46" name="Straight Connector 45"/>
          <p:cNvCxnSpPr/>
          <p:nvPr userDrawn="1"/>
        </p:nvCxnSpPr>
        <p:spPr>
          <a:xfrm>
            <a:off x="0" y="5718976"/>
            <a:ext cx="9144000" cy="0"/>
          </a:xfrm>
          <a:prstGeom prst="line">
            <a:avLst/>
          </a:prstGeom>
          <a:solidFill>
            <a:srgbClr val="FF6600"/>
          </a:solidFill>
          <a:ln w="38100">
            <a:solidFill>
              <a:srgbClr val="FF6600"/>
            </a:solidFill>
          </a:ln>
        </p:spPr>
        <p:style>
          <a:lnRef idx="2">
            <a:schemeClr val="accent1">
              <a:shade val="50000"/>
            </a:schemeClr>
          </a:lnRef>
          <a:fillRef idx="1">
            <a:schemeClr val="accent1"/>
          </a:fillRef>
          <a:effectRef idx="0">
            <a:schemeClr val="accent1"/>
          </a:effectRef>
          <a:fontRef idx="minor">
            <a:schemeClr val="lt1"/>
          </a:fontRef>
        </p:style>
      </p:cxnSp>
      <p:sp>
        <p:nvSpPr>
          <p:cNvPr id="7" name="TextBox 6"/>
          <p:cNvSpPr txBox="1"/>
          <p:nvPr userDrawn="1"/>
        </p:nvSpPr>
        <p:spPr>
          <a:xfrm>
            <a:off x="7086600" y="5840352"/>
            <a:ext cx="1582164" cy="861774"/>
          </a:xfrm>
          <a:prstGeom prst="rect">
            <a:avLst/>
          </a:prstGeom>
          <a:noFill/>
        </p:spPr>
        <p:txBody>
          <a:bodyPr wrap="none" lIns="0" tIns="0" rIns="0" bIns="0" rtlCol="0">
            <a:spAutoFit/>
          </a:bodyPr>
          <a:lstStyle/>
          <a:p>
            <a:pPr algn="r"/>
            <a:r>
              <a:rPr lang="en-GB" sz="800" b="0" i="0" u="none" strike="noStrike" kern="1200" baseline="0" dirty="0" smtClean="0">
                <a:solidFill>
                  <a:srgbClr val="FFFFFF"/>
                </a:solidFill>
                <a:latin typeface="+mn-lt"/>
                <a:ea typeface="+mn-ea"/>
                <a:cs typeface="+mn-cs"/>
              </a:rPr>
              <a:t>Structured Software Systems Ltd (3SL)</a:t>
            </a:r>
          </a:p>
          <a:p>
            <a:pPr algn="r"/>
            <a:r>
              <a:rPr lang="en-GB" sz="800" b="0" i="0" u="none" strike="noStrike" kern="1200" baseline="0" dirty="0" smtClean="0">
                <a:solidFill>
                  <a:srgbClr val="FFFFFF"/>
                </a:solidFill>
                <a:latin typeface="+mn-lt"/>
                <a:ea typeface="+mn-ea"/>
                <a:cs typeface="+mn-cs"/>
              </a:rPr>
              <a:t>Suite 2, 22a Duke Street</a:t>
            </a:r>
          </a:p>
          <a:p>
            <a:pPr algn="r"/>
            <a:r>
              <a:rPr lang="en-GB" sz="800" b="0" i="0" u="none" strike="noStrike" kern="1200" baseline="0" dirty="0" smtClean="0">
                <a:solidFill>
                  <a:srgbClr val="FFFFFF"/>
                </a:solidFill>
                <a:latin typeface="+mn-lt"/>
                <a:ea typeface="+mn-ea"/>
                <a:cs typeface="+mn-cs"/>
              </a:rPr>
              <a:t>Barrow-in-Furness</a:t>
            </a:r>
          </a:p>
          <a:p>
            <a:pPr algn="r"/>
            <a:r>
              <a:rPr lang="en-GB" sz="800" b="0" i="0" u="none" strike="noStrike" kern="1200" baseline="0" dirty="0" smtClean="0">
                <a:solidFill>
                  <a:srgbClr val="FFFFFF"/>
                </a:solidFill>
                <a:latin typeface="+mn-lt"/>
                <a:ea typeface="+mn-ea"/>
                <a:cs typeface="+mn-cs"/>
              </a:rPr>
              <a:t>Cumbria LA14 1HH, UK</a:t>
            </a:r>
          </a:p>
          <a:p>
            <a:pPr algn="r"/>
            <a:r>
              <a:rPr lang="de-DE" sz="800" b="0" i="0" u="none" strike="noStrike" kern="1200" baseline="0" dirty="0" smtClean="0">
                <a:solidFill>
                  <a:srgbClr val="FFFFFF"/>
                </a:solidFill>
                <a:latin typeface="+mn-lt"/>
                <a:ea typeface="+mn-ea"/>
                <a:cs typeface="+mn-cs"/>
              </a:rPr>
              <a:t>Tel: +44 (0) 1229 838867</a:t>
            </a:r>
          </a:p>
          <a:p>
            <a:pPr algn="r"/>
            <a:r>
              <a:rPr lang="fr-FR" sz="800" b="0" i="0" u="none" strike="noStrike" kern="1200" baseline="0" dirty="0" smtClean="0">
                <a:solidFill>
                  <a:srgbClr val="FFFFFF"/>
                </a:solidFill>
                <a:latin typeface="+mn-lt"/>
                <a:ea typeface="+mn-ea"/>
                <a:cs typeface="+mn-cs"/>
              </a:rPr>
              <a:t>Fax: +44 (0) 1229 870096</a:t>
            </a:r>
          </a:p>
          <a:p>
            <a:pPr algn="r"/>
            <a:r>
              <a:rPr lang="nl-NL" sz="800" b="0" i="0" u="none" strike="noStrike" kern="1200" baseline="0" dirty="0" smtClean="0">
                <a:solidFill>
                  <a:srgbClr val="FFFFFF"/>
                </a:solidFill>
                <a:latin typeface="+mn-lt"/>
                <a:ea typeface="+mn-ea"/>
                <a:cs typeface="+mn-cs"/>
              </a:rPr>
              <a:t>Regd: 2153654 VAT: GB 473 2757 28</a:t>
            </a:r>
          </a:p>
        </p:txBody>
      </p:sp>
      <p:sp>
        <p:nvSpPr>
          <p:cNvPr id="8" name="TextBox 7"/>
          <p:cNvSpPr txBox="1"/>
          <p:nvPr userDrawn="1"/>
        </p:nvSpPr>
        <p:spPr>
          <a:xfrm>
            <a:off x="5359423" y="5840352"/>
            <a:ext cx="1455527" cy="861774"/>
          </a:xfrm>
          <a:prstGeom prst="rect">
            <a:avLst/>
          </a:prstGeom>
          <a:noFill/>
        </p:spPr>
        <p:txBody>
          <a:bodyPr wrap="none" lIns="0" tIns="0" rIns="0" bIns="0" rtlCol="0">
            <a:spAutoFit/>
          </a:bodyPr>
          <a:lstStyle/>
          <a:p>
            <a:pPr algn="r"/>
            <a:r>
              <a:rPr lang="en-GB" sz="800" b="0" i="0" u="none" strike="noStrike" kern="1200" baseline="0" dirty="0" smtClean="0">
                <a:solidFill>
                  <a:srgbClr val="FFFFFF"/>
                </a:solidFill>
                <a:latin typeface="+mn-lt"/>
                <a:ea typeface="+mn-ea"/>
                <a:cs typeface="+mn-cs"/>
              </a:rPr>
              <a:t>3SL Incorporated</a:t>
            </a:r>
          </a:p>
          <a:p>
            <a:pPr algn="r"/>
            <a:r>
              <a:rPr lang="en-GB" sz="800" b="0" i="0" u="none" strike="noStrike" kern="1200" baseline="0" dirty="0" smtClean="0">
                <a:solidFill>
                  <a:srgbClr val="FFFFFF"/>
                </a:solidFill>
                <a:latin typeface="+mn-lt"/>
                <a:ea typeface="+mn-ea"/>
                <a:cs typeface="+mn-cs"/>
              </a:rPr>
              <a:t>Suite 123, 1500 Perimeter Parkway</a:t>
            </a:r>
          </a:p>
          <a:p>
            <a:pPr algn="r"/>
            <a:r>
              <a:rPr lang="en-GB" sz="800" b="0" i="0" u="none" strike="noStrike" kern="1200" baseline="0" dirty="0" smtClean="0">
                <a:solidFill>
                  <a:srgbClr val="FFFFFF"/>
                </a:solidFill>
                <a:latin typeface="+mn-lt"/>
                <a:ea typeface="+mn-ea"/>
                <a:cs typeface="+mn-cs"/>
              </a:rPr>
              <a:t>Huntsville</a:t>
            </a:r>
          </a:p>
          <a:p>
            <a:pPr algn="r"/>
            <a:r>
              <a:rPr lang="en-GB" sz="800" b="0" i="0" u="none" strike="noStrike" kern="1200" baseline="0" dirty="0" smtClean="0">
                <a:solidFill>
                  <a:srgbClr val="FFFFFF"/>
                </a:solidFill>
                <a:latin typeface="+mn-lt"/>
                <a:ea typeface="+mn-ea"/>
                <a:cs typeface="+mn-cs"/>
              </a:rPr>
              <a:t>Alabama 35806, US</a:t>
            </a:r>
          </a:p>
          <a:p>
            <a:pPr algn="r"/>
            <a:r>
              <a:rPr lang="de-DE" sz="800" b="0" i="0" u="none" strike="noStrike" kern="1200" baseline="0" dirty="0" smtClean="0">
                <a:solidFill>
                  <a:srgbClr val="FFFFFF"/>
                </a:solidFill>
                <a:latin typeface="+mn-lt"/>
                <a:ea typeface="+mn-ea"/>
                <a:cs typeface="+mn-cs"/>
              </a:rPr>
              <a:t>Tel: +1 256 971 9500</a:t>
            </a:r>
          </a:p>
          <a:p>
            <a:pPr algn="r"/>
            <a:r>
              <a:rPr lang="fr-FR" sz="800" b="0" i="0" u="none" strike="noStrike" kern="1200" baseline="0" dirty="0" smtClean="0">
                <a:solidFill>
                  <a:srgbClr val="FFFFFF"/>
                </a:solidFill>
                <a:latin typeface="+mn-lt"/>
                <a:ea typeface="+mn-ea"/>
                <a:cs typeface="+mn-cs"/>
              </a:rPr>
              <a:t>Fax: +1 256 971 9800</a:t>
            </a:r>
          </a:p>
          <a:p>
            <a:pPr algn="r"/>
            <a:r>
              <a:rPr lang="en-GB" sz="800" b="0" i="0" u="none" strike="noStrike" kern="1200" baseline="0" dirty="0" smtClean="0">
                <a:solidFill>
                  <a:srgbClr val="FFFFFF"/>
                </a:solidFill>
                <a:latin typeface="+mn-lt"/>
                <a:ea typeface="+mn-ea"/>
                <a:cs typeface="+mn-cs"/>
              </a:rPr>
              <a:t>DUNS: 040577129</a:t>
            </a:r>
          </a:p>
        </p:txBody>
      </p:sp>
      <p:sp>
        <p:nvSpPr>
          <p:cNvPr id="9" name="TextBox 8"/>
          <p:cNvSpPr txBox="1"/>
          <p:nvPr userDrawn="1"/>
        </p:nvSpPr>
        <p:spPr>
          <a:xfrm>
            <a:off x="457200" y="5840352"/>
            <a:ext cx="3685304" cy="369332"/>
          </a:xfrm>
          <a:prstGeom prst="rect">
            <a:avLst/>
          </a:prstGeom>
          <a:noFill/>
        </p:spPr>
        <p:txBody>
          <a:bodyPr wrap="none" lIns="0" tIns="0" rIns="0" bIns="0" rtlCol="0">
            <a:spAutoFit/>
          </a:bodyPr>
          <a:lstStyle/>
          <a:p>
            <a:r>
              <a:rPr lang="en-GB" sz="800" b="0" i="0" u="none" strike="noStrike" kern="1200" baseline="0" dirty="0" smtClean="0">
                <a:solidFill>
                  <a:srgbClr val="FFFFFF"/>
                </a:solidFill>
                <a:latin typeface="+mn-lt"/>
                <a:ea typeface="+mn-ea"/>
                <a:cs typeface="+mn-cs"/>
              </a:rPr>
              <a:t>© 2016 3SL. All rights reserved.</a:t>
            </a:r>
          </a:p>
          <a:p>
            <a:r>
              <a:rPr lang="en-GB" sz="800" b="0" i="0" u="none" strike="noStrike" kern="1200" baseline="0" dirty="0" smtClean="0">
                <a:solidFill>
                  <a:srgbClr val="FFFFFF"/>
                </a:solidFill>
                <a:latin typeface="+mn-lt"/>
                <a:ea typeface="+mn-ea"/>
                <a:cs typeface="+mn-cs"/>
              </a:rPr>
              <a:t>Cradle is a registered trademark of 3SL in the UK and other countries. All rights reserved.</a:t>
            </a:r>
          </a:p>
          <a:p>
            <a:r>
              <a:rPr lang="en-GB" sz="800" b="0" i="0" u="none" strike="noStrike" kern="1200" baseline="0" dirty="0" smtClean="0">
                <a:solidFill>
                  <a:srgbClr val="FFFFFF"/>
                </a:solidFill>
                <a:latin typeface="+mn-lt"/>
                <a:ea typeface="+mn-ea"/>
                <a:cs typeface="+mn-cs"/>
              </a:rPr>
              <a:t>All other trademarks are the property of their respective owners.</a:t>
            </a:r>
          </a:p>
        </p:txBody>
      </p:sp>
      <p:sp>
        <p:nvSpPr>
          <p:cNvPr id="47" name="TextBox 46"/>
          <p:cNvSpPr txBox="1"/>
          <p:nvPr userDrawn="1"/>
        </p:nvSpPr>
        <p:spPr>
          <a:xfrm>
            <a:off x="457200" y="6332794"/>
            <a:ext cx="1069203" cy="369332"/>
          </a:xfrm>
          <a:prstGeom prst="rect">
            <a:avLst/>
          </a:prstGeom>
          <a:noFill/>
        </p:spPr>
        <p:txBody>
          <a:bodyPr wrap="none" lIns="0" tIns="0" rIns="0" bIns="0" rtlCol="0">
            <a:spAutoFit/>
          </a:bodyPr>
          <a:lstStyle/>
          <a:p>
            <a:r>
              <a:rPr lang="en-GB" sz="800" b="0" i="0" u="none" strike="noStrike" kern="1200" baseline="0" dirty="0" smtClean="0">
                <a:solidFill>
                  <a:srgbClr val="FFFFFF"/>
                </a:solidFill>
                <a:latin typeface="+mn-lt"/>
                <a:ea typeface="+mn-ea"/>
                <a:cs typeface="+mn-cs"/>
              </a:rPr>
              <a:t>http://www.threesl.com</a:t>
            </a:r>
          </a:p>
          <a:p>
            <a:r>
              <a:rPr lang="en-GB" sz="800" b="0" i="0" u="none" strike="noStrike" kern="1200" baseline="0" dirty="0" smtClean="0">
                <a:solidFill>
                  <a:srgbClr val="FFFFFF"/>
                </a:solidFill>
                <a:latin typeface="+mn-lt"/>
                <a:ea typeface="+mn-ea"/>
                <a:cs typeface="+mn-cs"/>
              </a:rPr>
              <a:t>salesdetails@threesl.com</a:t>
            </a:r>
          </a:p>
          <a:p>
            <a:r>
              <a:rPr lang="en-GB" sz="800" b="0" i="0" u="none" strike="noStrike" kern="1200" baseline="0" dirty="0" smtClean="0">
                <a:solidFill>
                  <a:srgbClr val="FFFFFF"/>
                </a:solidFill>
                <a:latin typeface="+mn-lt"/>
                <a:ea typeface="+mn-ea"/>
                <a:cs typeface="+mn-cs"/>
              </a:rPr>
              <a:t>support@threesl.com</a:t>
            </a:r>
          </a:p>
        </p:txBody>
      </p:sp>
      <p:cxnSp>
        <p:nvCxnSpPr>
          <p:cNvPr id="74" name="Straight Connector 73"/>
          <p:cNvCxnSpPr/>
          <p:nvPr userDrawn="1"/>
        </p:nvCxnSpPr>
        <p:spPr>
          <a:xfrm>
            <a:off x="457200" y="3899535"/>
            <a:ext cx="5486400" cy="0"/>
          </a:xfrm>
          <a:prstGeom prst="line">
            <a:avLst/>
          </a:prstGeom>
          <a:solidFill>
            <a:srgbClr val="107FFC"/>
          </a:solidFill>
          <a:ln w="38100">
            <a:solidFill>
              <a:srgbClr val="107FFC"/>
            </a:solidFill>
          </a:ln>
        </p:spPr>
        <p:style>
          <a:lnRef idx="2">
            <a:schemeClr val="accent1">
              <a:shade val="50000"/>
            </a:schemeClr>
          </a:lnRef>
          <a:fillRef idx="1">
            <a:schemeClr val="accent1"/>
          </a:fillRef>
          <a:effectRef idx="0">
            <a:schemeClr val="accent1"/>
          </a:effectRef>
          <a:fontRef idx="minor">
            <a:schemeClr val="lt1"/>
          </a:fontRef>
        </p:style>
      </p:cxnSp>
      <p:grpSp>
        <p:nvGrpSpPr>
          <p:cNvPr id="5" name="Group 4"/>
          <p:cNvGrpSpPr/>
          <p:nvPr userDrawn="1"/>
        </p:nvGrpSpPr>
        <p:grpSpPr>
          <a:xfrm>
            <a:off x="-6994" y="-169"/>
            <a:ext cx="4502954" cy="2256248"/>
            <a:chOff x="-6994" y="-169"/>
            <a:chExt cx="4502954" cy="2256248"/>
          </a:xfrm>
        </p:grpSpPr>
        <p:pic>
          <p:nvPicPr>
            <p:cNvPr id="1026" name="Picture 2"/>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994" y="-169"/>
              <a:ext cx="4502954" cy="22562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228601" y="228600"/>
              <a:ext cx="901996" cy="16110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61" name="Group 60"/>
            <p:cNvGrpSpPr/>
            <p:nvPr userDrawn="1"/>
          </p:nvGrpSpPr>
          <p:grpSpPr>
            <a:xfrm>
              <a:off x="1124712" y="285441"/>
              <a:ext cx="1936428" cy="875270"/>
              <a:chOff x="1124712" y="285441"/>
              <a:chExt cx="1936428" cy="875270"/>
            </a:xfrm>
          </p:grpSpPr>
          <p:sp>
            <p:nvSpPr>
              <p:cNvPr id="57" name="TextBox 56"/>
              <p:cNvSpPr txBox="1"/>
              <p:nvPr userDrawn="1"/>
            </p:nvSpPr>
            <p:spPr>
              <a:xfrm>
                <a:off x="1124712" y="285441"/>
                <a:ext cx="1936428" cy="830997"/>
              </a:xfrm>
              <a:prstGeom prst="rect">
                <a:avLst/>
              </a:prstGeom>
              <a:noFill/>
            </p:spPr>
            <p:txBody>
              <a:bodyPr wrap="none" lIns="0" tIns="0" rIns="0" bIns="0" rtlCol="0">
                <a:spAutoFit/>
              </a:bodyPr>
              <a:lstStyle/>
              <a:p>
                <a:r>
                  <a:rPr lang="en-GB" sz="3600" b="1" kern="1200" dirty="0" smtClean="0">
                    <a:solidFill>
                      <a:srgbClr val="0A0AB2"/>
                    </a:solidFill>
                    <a:latin typeface="Helvetica" pitchFamily="34" charset="0"/>
                    <a:ea typeface="+mn-ea"/>
                    <a:cs typeface="Tahoma" panose="020B0604030504040204" pitchFamily="34" charset="0"/>
                  </a:rPr>
                  <a:t>Cradle-</a:t>
                </a:r>
                <a:r>
                  <a:rPr lang="en-GB" sz="5400" b="1" i="1" kern="1200" dirty="0" smtClean="0">
                    <a:solidFill>
                      <a:srgbClr val="0A0AB2"/>
                    </a:solidFill>
                    <a:latin typeface="Times New Roman" panose="02020603050405020304" pitchFamily="18" charset="0"/>
                    <a:ea typeface="+mn-ea"/>
                    <a:cs typeface="Times New Roman" panose="02020603050405020304" pitchFamily="18" charset="0"/>
                  </a:rPr>
                  <a:t>7</a:t>
                </a:r>
              </a:p>
            </p:txBody>
          </p:sp>
          <p:sp>
            <p:nvSpPr>
              <p:cNvPr id="4" name="Rectangle 3"/>
              <p:cNvSpPr/>
              <p:nvPr userDrawn="1"/>
            </p:nvSpPr>
            <p:spPr>
              <a:xfrm>
                <a:off x="1124712" y="991434"/>
                <a:ext cx="1559722" cy="169277"/>
              </a:xfrm>
              <a:prstGeom prst="rect">
                <a:avLst/>
              </a:prstGeom>
            </p:spPr>
            <p:txBody>
              <a:bodyPr wrap="none" lIns="0" tIns="0" rIns="0" bIns="0">
                <a:spAutoFit/>
              </a:bodyPr>
              <a:lstStyle/>
              <a:p>
                <a:r>
                  <a:rPr lang="en-GB" sz="1100" b="0" i="1" kern="1200" dirty="0" smtClean="0">
                    <a:solidFill>
                      <a:srgbClr val="0A0AB2"/>
                    </a:solidFill>
                    <a:latin typeface="Times New Roman" panose="02020603050405020304" pitchFamily="18" charset="0"/>
                    <a:ea typeface="+mn-ea"/>
                    <a:cs typeface="Times New Roman" panose="02020603050405020304" pitchFamily="18" charset="0"/>
                  </a:rPr>
                  <a:t>From concept to creation…</a:t>
                </a:r>
                <a:endParaRPr lang="en-GB" sz="1100" b="0" i="1" kern="1200" dirty="0">
                  <a:solidFill>
                    <a:srgbClr val="0A0AB2"/>
                  </a:solidFill>
                  <a:latin typeface="Times New Roman" panose="02020603050405020304" pitchFamily="18" charset="0"/>
                  <a:ea typeface="+mn-ea"/>
                  <a:cs typeface="Times New Roman" panose="02020603050405020304" pitchFamily="18" charset="0"/>
                </a:endParaRPr>
              </a:p>
            </p:txBody>
          </p:sp>
        </p:grpSp>
      </p:grpSp>
    </p:spTree>
    <p:extLst>
      <p:ext uri="{BB962C8B-B14F-4D97-AF65-F5344CB8AC3E}">
        <p14:creationId xmlns:p14="http://schemas.microsoft.com/office/powerpoint/2010/main" val="396697738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
        <p:nvSpPr>
          <p:cNvPr id="3" name="Content Placeholder 2"/>
          <p:cNvSpPr>
            <a:spLocks noGrp="1"/>
          </p:cNvSpPr>
          <p:nvPr>
            <p:ph idx="1"/>
          </p:nvPr>
        </p:nvSpPr>
        <p:spPr/>
        <p:txBody>
          <a:bodyPr/>
          <a:lstStyle>
            <a:lvl2pPr marL="457200" indent="-457200">
              <a:buFont typeface="Arial" panose="020B0604020202020204" pitchFamily="34" charset="0"/>
              <a:buChar char="•"/>
              <a:tabLst>
                <a:tab pos="914400" algn="l"/>
                <a:tab pos="1828800" algn="l"/>
                <a:tab pos="2743200" algn="l"/>
                <a:tab pos="3657600" algn="l"/>
                <a:tab pos="4572000" algn="l"/>
                <a:tab pos="8229600" algn="r"/>
              </a:tabLst>
              <a:defRPr/>
            </a:lvl2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cxnSp>
        <p:nvCxnSpPr>
          <p:cNvPr id="7" name="Straight Connector 6"/>
          <p:cNvCxnSpPr/>
          <p:nvPr userDrawn="1"/>
        </p:nvCxnSpPr>
        <p:spPr>
          <a:xfrm>
            <a:off x="457200" y="914400"/>
            <a:ext cx="8229600" cy="0"/>
          </a:xfrm>
          <a:prstGeom prst="line">
            <a:avLst/>
          </a:prstGeom>
          <a:solidFill>
            <a:srgbClr val="107FFC"/>
          </a:solidFill>
          <a:ln w="25400">
            <a:solidFill>
              <a:srgbClr val="107FFC"/>
            </a:solidFill>
          </a:ln>
        </p:spPr>
        <p:style>
          <a:lnRef idx="2">
            <a:schemeClr val="accent1">
              <a:shade val="50000"/>
            </a:schemeClr>
          </a:lnRef>
          <a:fillRef idx="1">
            <a:schemeClr val="accent1"/>
          </a:fillRef>
          <a:effectRef idx="0">
            <a:schemeClr val="accent1"/>
          </a:effectRef>
          <a:fontRef idx="minor">
            <a:schemeClr val="lt1"/>
          </a:fontRef>
        </p:style>
      </p:cxnSp>
      <p:cxnSp>
        <p:nvCxnSpPr>
          <p:cNvPr id="8" name="Straight Connector 7"/>
          <p:cNvCxnSpPr/>
          <p:nvPr userDrawn="1"/>
        </p:nvCxnSpPr>
        <p:spPr>
          <a:xfrm>
            <a:off x="457200" y="6324600"/>
            <a:ext cx="8229600" cy="0"/>
          </a:xfrm>
          <a:prstGeom prst="line">
            <a:avLst/>
          </a:prstGeom>
          <a:solidFill>
            <a:srgbClr val="107FFC"/>
          </a:solidFill>
          <a:ln w="12700">
            <a:solidFill>
              <a:srgbClr val="107FFC"/>
            </a:solidFill>
          </a:ln>
        </p:spPr>
        <p:style>
          <a:lnRef idx="2">
            <a:schemeClr val="accent1">
              <a:shade val="50000"/>
            </a:schemeClr>
          </a:lnRef>
          <a:fillRef idx="1">
            <a:schemeClr val="accent1"/>
          </a:fillRef>
          <a:effectRef idx="0">
            <a:schemeClr val="accent1"/>
          </a:effectRef>
          <a:fontRef idx="minor">
            <a:schemeClr val="lt1"/>
          </a:fontRef>
        </p:style>
      </p:cxnSp>
      <p:sp>
        <p:nvSpPr>
          <p:cNvPr id="9" name="Rectangle 8"/>
          <p:cNvSpPr/>
          <p:nvPr userDrawn="1"/>
        </p:nvSpPr>
        <p:spPr>
          <a:xfrm>
            <a:off x="8305800" y="6324600"/>
            <a:ext cx="381000" cy="228600"/>
          </a:xfrm>
          <a:prstGeom prst="rect">
            <a:avLst/>
          </a:prstGeom>
          <a:solidFill>
            <a:srgbClr val="107FFC"/>
          </a:solidFill>
          <a:ln w="12700">
            <a:solidFill>
              <a:srgbClr val="107F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lvl="0"/>
            <a:fld id="{8CE93FF9-21D9-4646-8DC4-EC55FADB4583}" type="slidenum">
              <a:rPr lang="en-GB" sz="1200" smtClean="0">
                <a:solidFill>
                  <a:schemeClr val="bg1"/>
                </a:solidFill>
              </a:rPr>
              <a:t>‹#›</a:t>
            </a:fld>
            <a:endParaRPr lang="en-GB" sz="1000" dirty="0">
              <a:solidFill>
                <a:schemeClr val="bg1"/>
              </a:solidFill>
            </a:endParaRPr>
          </a:p>
        </p:txBody>
      </p:sp>
      <p:sp>
        <p:nvSpPr>
          <p:cNvPr id="10" name="Rectangle 9"/>
          <p:cNvSpPr/>
          <p:nvPr userDrawn="1"/>
        </p:nvSpPr>
        <p:spPr>
          <a:xfrm>
            <a:off x="443713" y="6329218"/>
            <a:ext cx="1206421" cy="246221"/>
          </a:xfrm>
          <a:prstGeom prst="rect">
            <a:avLst/>
          </a:prstGeom>
        </p:spPr>
        <p:txBody>
          <a:bodyPr wrap="none" lIns="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b="0" kern="1200" dirty="0" smtClean="0">
                <a:solidFill>
                  <a:srgbClr val="0A0AB2"/>
                </a:solidFill>
                <a:latin typeface="+mn-lt"/>
                <a:ea typeface="+mn-ea"/>
                <a:cs typeface="+mn-cs"/>
              </a:rPr>
              <a:t>RR011/06: April 2016</a:t>
            </a:r>
          </a:p>
        </p:txBody>
      </p:sp>
    </p:spTree>
    <p:extLst>
      <p:ext uri="{BB962C8B-B14F-4D97-AF65-F5344CB8AC3E}">
        <p14:creationId xmlns:p14="http://schemas.microsoft.com/office/powerpoint/2010/main" val="138782233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mpty">
    <p:spTree>
      <p:nvGrpSpPr>
        <p:cNvPr id="1" name=""/>
        <p:cNvGrpSpPr/>
        <p:nvPr/>
      </p:nvGrpSpPr>
      <p:grpSpPr>
        <a:xfrm>
          <a:off x="0" y="0"/>
          <a:ext cx="0" cy="0"/>
          <a:chOff x="0" y="0"/>
          <a:chExt cx="0" cy="0"/>
        </a:xfrm>
      </p:grpSpPr>
      <p:cxnSp>
        <p:nvCxnSpPr>
          <p:cNvPr id="6" name="Straight Connector 5"/>
          <p:cNvCxnSpPr/>
          <p:nvPr userDrawn="1"/>
        </p:nvCxnSpPr>
        <p:spPr>
          <a:xfrm>
            <a:off x="457200" y="6324600"/>
            <a:ext cx="8229600" cy="0"/>
          </a:xfrm>
          <a:prstGeom prst="line">
            <a:avLst/>
          </a:prstGeom>
          <a:solidFill>
            <a:srgbClr val="107FFC"/>
          </a:solidFill>
          <a:ln w="12700">
            <a:solidFill>
              <a:srgbClr val="107FFC"/>
            </a:solidFill>
          </a:ln>
        </p:spPr>
        <p:style>
          <a:lnRef idx="2">
            <a:schemeClr val="accent1">
              <a:shade val="50000"/>
            </a:schemeClr>
          </a:lnRef>
          <a:fillRef idx="1">
            <a:schemeClr val="accent1"/>
          </a:fillRef>
          <a:effectRef idx="0">
            <a:schemeClr val="accent1"/>
          </a:effectRef>
          <a:fontRef idx="minor">
            <a:schemeClr val="lt1"/>
          </a:fontRef>
        </p:style>
      </p:cxnSp>
      <p:sp>
        <p:nvSpPr>
          <p:cNvPr id="7" name="Rectangle 6"/>
          <p:cNvSpPr/>
          <p:nvPr userDrawn="1"/>
        </p:nvSpPr>
        <p:spPr>
          <a:xfrm>
            <a:off x="8305800" y="6324600"/>
            <a:ext cx="381000" cy="228600"/>
          </a:xfrm>
          <a:prstGeom prst="rect">
            <a:avLst/>
          </a:prstGeom>
          <a:solidFill>
            <a:srgbClr val="107FFC"/>
          </a:solidFill>
          <a:ln w="12700">
            <a:solidFill>
              <a:srgbClr val="107F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lvl="0"/>
            <a:fld id="{8CE93FF9-21D9-4646-8DC4-EC55FADB4583}" type="slidenum">
              <a:rPr lang="en-GB" sz="1200" smtClean="0">
                <a:solidFill>
                  <a:schemeClr val="bg1"/>
                </a:solidFill>
              </a:rPr>
              <a:t>‹#›</a:t>
            </a:fld>
            <a:endParaRPr lang="en-GB" sz="1000" dirty="0">
              <a:solidFill>
                <a:schemeClr val="bg1"/>
              </a:solidFill>
            </a:endParaRPr>
          </a:p>
        </p:txBody>
      </p:sp>
      <p:sp>
        <p:nvSpPr>
          <p:cNvPr id="8" name="Rectangle 7"/>
          <p:cNvSpPr/>
          <p:nvPr userDrawn="1"/>
        </p:nvSpPr>
        <p:spPr>
          <a:xfrm>
            <a:off x="443713" y="6329218"/>
            <a:ext cx="1206421" cy="246221"/>
          </a:xfrm>
          <a:prstGeom prst="rect">
            <a:avLst/>
          </a:prstGeom>
        </p:spPr>
        <p:txBody>
          <a:bodyPr wrap="none" lIns="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b="0" kern="1200" dirty="0" smtClean="0">
                <a:solidFill>
                  <a:srgbClr val="0A0AB2"/>
                </a:solidFill>
                <a:latin typeface="+mn-lt"/>
                <a:ea typeface="+mn-ea"/>
                <a:cs typeface="+mn-cs"/>
              </a:rPr>
              <a:t>RR011/06: April 2016</a:t>
            </a:r>
          </a:p>
        </p:txBody>
      </p:sp>
    </p:spTree>
    <p:extLst>
      <p:ext uri="{BB962C8B-B14F-4D97-AF65-F5344CB8AC3E}">
        <p14:creationId xmlns:p14="http://schemas.microsoft.com/office/powerpoint/2010/main" val="163943890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754661213"/>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pic>
        <p:nvPicPr>
          <p:cNvPr id="86" name="Picture 4"/>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086600" y="4041648"/>
            <a:ext cx="2044598" cy="166420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5" name="Rectangle 44"/>
          <p:cNvSpPr/>
          <p:nvPr userDrawn="1"/>
        </p:nvSpPr>
        <p:spPr>
          <a:xfrm>
            <a:off x="0" y="5715000"/>
            <a:ext cx="9144000" cy="1143000"/>
          </a:xfrm>
          <a:prstGeom prst="rect">
            <a:avLst/>
          </a:prstGeom>
          <a:solidFill>
            <a:schemeClr val="tx1">
              <a:lumMod val="65000"/>
              <a:lumOff val="35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endParaRPr lang="en-GB" sz="1000" dirty="0">
              <a:solidFill>
                <a:prstClr val="white"/>
              </a:solidFill>
            </a:endParaRPr>
          </a:p>
        </p:txBody>
      </p:sp>
      <p:cxnSp>
        <p:nvCxnSpPr>
          <p:cNvPr id="46" name="Straight Connector 45"/>
          <p:cNvCxnSpPr/>
          <p:nvPr userDrawn="1"/>
        </p:nvCxnSpPr>
        <p:spPr>
          <a:xfrm>
            <a:off x="0" y="5718976"/>
            <a:ext cx="9144000" cy="0"/>
          </a:xfrm>
          <a:prstGeom prst="line">
            <a:avLst/>
          </a:prstGeom>
          <a:solidFill>
            <a:srgbClr val="FF6600"/>
          </a:solidFill>
          <a:ln w="38100">
            <a:solidFill>
              <a:srgbClr val="FF6600"/>
            </a:solidFill>
          </a:ln>
        </p:spPr>
        <p:style>
          <a:lnRef idx="2">
            <a:schemeClr val="accent1">
              <a:shade val="50000"/>
            </a:schemeClr>
          </a:lnRef>
          <a:fillRef idx="1">
            <a:schemeClr val="accent1"/>
          </a:fillRef>
          <a:effectRef idx="0">
            <a:schemeClr val="accent1"/>
          </a:effectRef>
          <a:fontRef idx="minor">
            <a:schemeClr val="lt1"/>
          </a:fontRef>
        </p:style>
      </p:cxnSp>
      <p:sp>
        <p:nvSpPr>
          <p:cNvPr id="7" name="TextBox 6"/>
          <p:cNvSpPr txBox="1"/>
          <p:nvPr userDrawn="1"/>
        </p:nvSpPr>
        <p:spPr>
          <a:xfrm>
            <a:off x="7086600" y="5840352"/>
            <a:ext cx="1582164" cy="861774"/>
          </a:xfrm>
          <a:prstGeom prst="rect">
            <a:avLst/>
          </a:prstGeom>
          <a:noFill/>
        </p:spPr>
        <p:txBody>
          <a:bodyPr wrap="none" lIns="0" tIns="0" rIns="0" bIns="0" rtlCol="0">
            <a:spAutoFit/>
          </a:bodyPr>
          <a:lstStyle/>
          <a:p>
            <a:pPr algn="r"/>
            <a:r>
              <a:rPr lang="en-GB" sz="800" b="0" i="0" u="none" strike="noStrike" kern="1200" baseline="0" dirty="0" smtClean="0">
                <a:solidFill>
                  <a:srgbClr val="FFFFFF"/>
                </a:solidFill>
                <a:latin typeface="+mn-lt"/>
                <a:ea typeface="+mn-ea"/>
                <a:cs typeface="+mn-cs"/>
              </a:rPr>
              <a:t>Structured Software Systems Ltd (3SL)</a:t>
            </a:r>
          </a:p>
          <a:p>
            <a:pPr algn="r"/>
            <a:r>
              <a:rPr lang="en-GB" sz="800" b="0" i="0" u="none" strike="noStrike" kern="1200" baseline="0" dirty="0" smtClean="0">
                <a:solidFill>
                  <a:srgbClr val="FFFFFF"/>
                </a:solidFill>
                <a:latin typeface="+mn-lt"/>
                <a:ea typeface="+mn-ea"/>
                <a:cs typeface="+mn-cs"/>
              </a:rPr>
              <a:t>Suite 2, 22a Duke Street</a:t>
            </a:r>
          </a:p>
          <a:p>
            <a:pPr algn="r"/>
            <a:r>
              <a:rPr lang="en-GB" sz="800" b="0" i="0" u="none" strike="noStrike" kern="1200" baseline="0" dirty="0" smtClean="0">
                <a:solidFill>
                  <a:srgbClr val="FFFFFF"/>
                </a:solidFill>
                <a:latin typeface="+mn-lt"/>
                <a:ea typeface="+mn-ea"/>
                <a:cs typeface="+mn-cs"/>
              </a:rPr>
              <a:t>Barrow-in-Furness</a:t>
            </a:r>
          </a:p>
          <a:p>
            <a:pPr algn="r"/>
            <a:r>
              <a:rPr lang="en-GB" sz="800" b="0" i="0" u="none" strike="noStrike" kern="1200" baseline="0" dirty="0" smtClean="0">
                <a:solidFill>
                  <a:srgbClr val="FFFFFF"/>
                </a:solidFill>
                <a:latin typeface="+mn-lt"/>
                <a:ea typeface="+mn-ea"/>
                <a:cs typeface="+mn-cs"/>
              </a:rPr>
              <a:t>Cumbria LA14 1HH, UK</a:t>
            </a:r>
          </a:p>
          <a:p>
            <a:pPr algn="r"/>
            <a:r>
              <a:rPr lang="de-DE" sz="800" b="0" i="0" u="none" strike="noStrike" kern="1200" baseline="0" dirty="0" smtClean="0">
                <a:solidFill>
                  <a:srgbClr val="FFFFFF"/>
                </a:solidFill>
                <a:latin typeface="+mn-lt"/>
                <a:ea typeface="+mn-ea"/>
                <a:cs typeface="+mn-cs"/>
              </a:rPr>
              <a:t>Tel: +44 (0) 1229 838867</a:t>
            </a:r>
          </a:p>
          <a:p>
            <a:pPr algn="r"/>
            <a:r>
              <a:rPr lang="fr-FR" sz="800" b="0" i="0" u="none" strike="noStrike" kern="1200" baseline="0" dirty="0" smtClean="0">
                <a:solidFill>
                  <a:srgbClr val="FFFFFF"/>
                </a:solidFill>
                <a:latin typeface="+mn-lt"/>
                <a:ea typeface="+mn-ea"/>
                <a:cs typeface="+mn-cs"/>
              </a:rPr>
              <a:t>Fax: +44 (0) 1229 870096</a:t>
            </a:r>
          </a:p>
          <a:p>
            <a:pPr algn="r"/>
            <a:r>
              <a:rPr lang="nl-NL" sz="800" b="0" i="0" u="none" strike="noStrike" kern="1200" baseline="0" dirty="0" smtClean="0">
                <a:solidFill>
                  <a:srgbClr val="FFFFFF"/>
                </a:solidFill>
                <a:latin typeface="+mn-lt"/>
                <a:ea typeface="+mn-ea"/>
                <a:cs typeface="+mn-cs"/>
              </a:rPr>
              <a:t>Regd: 2153654 VAT: GB 473 2757 28</a:t>
            </a:r>
          </a:p>
        </p:txBody>
      </p:sp>
      <p:sp>
        <p:nvSpPr>
          <p:cNvPr id="8" name="TextBox 7"/>
          <p:cNvSpPr txBox="1"/>
          <p:nvPr userDrawn="1"/>
        </p:nvSpPr>
        <p:spPr>
          <a:xfrm>
            <a:off x="5359423" y="5840352"/>
            <a:ext cx="1455527" cy="861774"/>
          </a:xfrm>
          <a:prstGeom prst="rect">
            <a:avLst/>
          </a:prstGeom>
          <a:noFill/>
        </p:spPr>
        <p:txBody>
          <a:bodyPr wrap="none" lIns="0" tIns="0" rIns="0" bIns="0" rtlCol="0">
            <a:spAutoFit/>
          </a:bodyPr>
          <a:lstStyle/>
          <a:p>
            <a:pPr algn="r"/>
            <a:r>
              <a:rPr lang="en-GB" sz="800" b="0" i="0" u="none" strike="noStrike" kern="1200" baseline="0" dirty="0" smtClean="0">
                <a:solidFill>
                  <a:srgbClr val="FFFFFF"/>
                </a:solidFill>
                <a:latin typeface="+mn-lt"/>
                <a:ea typeface="+mn-ea"/>
                <a:cs typeface="+mn-cs"/>
              </a:rPr>
              <a:t>3SL Incorporated</a:t>
            </a:r>
          </a:p>
          <a:p>
            <a:pPr algn="r"/>
            <a:r>
              <a:rPr lang="en-GB" sz="800" b="0" i="0" u="none" strike="noStrike" kern="1200" baseline="0" dirty="0" smtClean="0">
                <a:solidFill>
                  <a:srgbClr val="FFFFFF"/>
                </a:solidFill>
                <a:latin typeface="+mn-lt"/>
                <a:ea typeface="+mn-ea"/>
                <a:cs typeface="+mn-cs"/>
              </a:rPr>
              <a:t>Suite 123, 1500 Perimeter Parkway</a:t>
            </a:r>
          </a:p>
          <a:p>
            <a:pPr algn="r"/>
            <a:r>
              <a:rPr lang="en-GB" sz="800" b="0" i="0" u="none" strike="noStrike" kern="1200" baseline="0" dirty="0" smtClean="0">
                <a:solidFill>
                  <a:srgbClr val="FFFFFF"/>
                </a:solidFill>
                <a:latin typeface="+mn-lt"/>
                <a:ea typeface="+mn-ea"/>
                <a:cs typeface="+mn-cs"/>
              </a:rPr>
              <a:t>Huntsville</a:t>
            </a:r>
          </a:p>
          <a:p>
            <a:pPr algn="r"/>
            <a:r>
              <a:rPr lang="en-GB" sz="800" b="0" i="0" u="none" strike="noStrike" kern="1200" baseline="0" dirty="0" smtClean="0">
                <a:solidFill>
                  <a:srgbClr val="FFFFFF"/>
                </a:solidFill>
                <a:latin typeface="+mn-lt"/>
                <a:ea typeface="+mn-ea"/>
                <a:cs typeface="+mn-cs"/>
              </a:rPr>
              <a:t>Alabama 35806, US</a:t>
            </a:r>
          </a:p>
          <a:p>
            <a:pPr algn="r"/>
            <a:r>
              <a:rPr lang="de-DE" sz="800" b="0" i="0" u="none" strike="noStrike" kern="1200" baseline="0" dirty="0" smtClean="0">
                <a:solidFill>
                  <a:srgbClr val="FFFFFF"/>
                </a:solidFill>
                <a:latin typeface="+mn-lt"/>
                <a:ea typeface="+mn-ea"/>
                <a:cs typeface="+mn-cs"/>
              </a:rPr>
              <a:t>Tel: +1 256 971 9500</a:t>
            </a:r>
          </a:p>
          <a:p>
            <a:pPr algn="r"/>
            <a:r>
              <a:rPr lang="fr-FR" sz="800" b="0" i="0" u="none" strike="noStrike" kern="1200" baseline="0" dirty="0" smtClean="0">
                <a:solidFill>
                  <a:srgbClr val="FFFFFF"/>
                </a:solidFill>
                <a:latin typeface="+mn-lt"/>
                <a:ea typeface="+mn-ea"/>
                <a:cs typeface="+mn-cs"/>
              </a:rPr>
              <a:t>Fax: +1 256 971 9800</a:t>
            </a:r>
          </a:p>
          <a:p>
            <a:pPr algn="r"/>
            <a:r>
              <a:rPr lang="en-GB" sz="800" b="0" i="0" u="none" strike="noStrike" kern="1200" baseline="0" dirty="0" smtClean="0">
                <a:solidFill>
                  <a:srgbClr val="FFFFFF"/>
                </a:solidFill>
                <a:latin typeface="+mn-lt"/>
                <a:ea typeface="+mn-ea"/>
                <a:cs typeface="+mn-cs"/>
              </a:rPr>
              <a:t>DUNS: 040577129</a:t>
            </a:r>
          </a:p>
        </p:txBody>
      </p:sp>
      <p:sp>
        <p:nvSpPr>
          <p:cNvPr id="9" name="TextBox 8"/>
          <p:cNvSpPr txBox="1"/>
          <p:nvPr userDrawn="1"/>
        </p:nvSpPr>
        <p:spPr>
          <a:xfrm>
            <a:off x="457200" y="5840352"/>
            <a:ext cx="3685304" cy="369332"/>
          </a:xfrm>
          <a:prstGeom prst="rect">
            <a:avLst/>
          </a:prstGeom>
          <a:noFill/>
        </p:spPr>
        <p:txBody>
          <a:bodyPr wrap="none" lIns="0" tIns="0" rIns="0" bIns="0" rtlCol="0">
            <a:spAutoFit/>
          </a:bodyPr>
          <a:lstStyle/>
          <a:p>
            <a:r>
              <a:rPr lang="en-GB" sz="800" b="0" i="0" u="none" strike="noStrike" kern="1200" baseline="0" dirty="0" smtClean="0">
                <a:solidFill>
                  <a:srgbClr val="FFFFFF"/>
                </a:solidFill>
                <a:latin typeface="+mn-lt"/>
                <a:ea typeface="+mn-ea"/>
                <a:cs typeface="+mn-cs"/>
              </a:rPr>
              <a:t>© 2016 3SL. All rights reserved.</a:t>
            </a:r>
          </a:p>
          <a:p>
            <a:r>
              <a:rPr lang="en-GB" sz="800" b="0" i="0" u="none" strike="noStrike" kern="1200" baseline="0" dirty="0" smtClean="0">
                <a:solidFill>
                  <a:srgbClr val="FFFFFF"/>
                </a:solidFill>
                <a:latin typeface="+mn-lt"/>
                <a:ea typeface="+mn-ea"/>
                <a:cs typeface="+mn-cs"/>
              </a:rPr>
              <a:t>Cradle is a registered trademark of 3SL in the UK and other countries. All rights reserved.</a:t>
            </a:r>
          </a:p>
          <a:p>
            <a:r>
              <a:rPr lang="en-GB" sz="800" b="0" i="0" u="none" strike="noStrike" kern="1200" baseline="0" dirty="0" smtClean="0">
                <a:solidFill>
                  <a:srgbClr val="FFFFFF"/>
                </a:solidFill>
                <a:latin typeface="+mn-lt"/>
                <a:ea typeface="+mn-ea"/>
                <a:cs typeface="+mn-cs"/>
              </a:rPr>
              <a:t>All other trademarks are the property of their respective owners.</a:t>
            </a:r>
          </a:p>
        </p:txBody>
      </p:sp>
      <p:sp>
        <p:nvSpPr>
          <p:cNvPr id="47" name="TextBox 46"/>
          <p:cNvSpPr txBox="1"/>
          <p:nvPr userDrawn="1"/>
        </p:nvSpPr>
        <p:spPr>
          <a:xfrm>
            <a:off x="457200" y="6332794"/>
            <a:ext cx="1069203" cy="369332"/>
          </a:xfrm>
          <a:prstGeom prst="rect">
            <a:avLst/>
          </a:prstGeom>
          <a:noFill/>
        </p:spPr>
        <p:txBody>
          <a:bodyPr wrap="none" lIns="0" tIns="0" rIns="0" bIns="0" rtlCol="0">
            <a:spAutoFit/>
          </a:bodyPr>
          <a:lstStyle/>
          <a:p>
            <a:r>
              <a:rPr lang="en-GB" sz="800" b="0" i="0" u="none" strike="noStrike" kern="1200" baseline="0" dirty="0" smtClean="0">
                <a:solidFill>
                  <a:srgbClr val="FFFFFF"/>
                </a:solidFill>
                <a:latin typeface="+mn-lt"/>
                <a:ea typeface="+mn-ea"/>
                <a:cs typeface="+mn-cs"/>
              </a:rPr>
              <a:t>http://www.threesl.com</a:t>
            </a:r>
          </a:p>
          <a:p>
            <a:r>
              <a:rPr lang="en-GB" sz="800" b="0" i="0" u="none" strike="noStrike" kern="1200" baseline="0" dirty="0" smtClean="0">
                <a:solidFill>
                  <a:srgbClr val="FFFFFF"/>
                </a:solidFill>
                <a:latin typeface="+mn-lt"/>
                <a:ea typeface="+mn-ea"/>
                <a:cs typeface="+mn-cs"/>
              </a:rPr>
              <a:t>salesdetails@threesl.com</a:t>
            </a:r>
          </a:p>
          <a:p>
            <a:r>
              <a:rPr lang="en-GB" sz="800" b="0" i="0" u="none" strike="noStrike" kern="1200" baseline="0" dirty="0" smtClean="0">
                <a:solidFill>
                  <a:srgbClr val="FFFFFF"/>
                </a:solidFill>
                <a:latin typeface="+mn-lt"/>
                <a:ea typeface="+mn-ea"/>
                <a:cs typeface="+mn-cs"/>
              </a:rPr>
              <a:t>support@threesl.com</a:t>
            </a:r>
          </a:p>
        </p:txBody>
      </p:sp>
      <p:pic>
        <p:nvPicPr>
          <p:cNvPr id="92" name="Picture 3" descr="D:\images\issued\Logos\Logo Medium.gif"/>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641778" y="457200"/>
            <a:ext cx="1026986" cy="540519"/>
          </a:xfrm>
          <a:prstGeom prst="rect">
            <a:avLst/>
          </a:prstGeom>
          <a:noFill/>
          <a:extLst>
            <a:ext uri="{909E8E84-426E-40DD-AFC4-6F175D3DCCD1}">
              <a14:hiddenFill xmlns:a14="http://schemas.microsoft.com/office/drawing/2010/main">
                <a:solidFill>
                  <a:srgbClr val="FFFFFF"/>
                </a:solidFill>
              </a14:hiddenFill>
            </a:ext>
          </a:extLst>
        </p:spPr>
      </p:pic>
      <p:grpSp>
        <p:nvGrpSpPr>
          <p:cNvPr id="80" name="Group 79"/>
          <p:cNvGrpSpPr/>
          <p:nvPr userDrawn="1"/>
        </p:nvGrpSpPr>
        <p:grpSpPr>
          <a:xfrm>
            <a:off x="-6994" y="-169"/>
            <a:ext cx="4502954" cy="2256248"/>
            <a:chOff x="-6994" y="-169"/>
            <a:chExt cx="4502954" cy="2256248"/>
          </a:xfrm>
        </p:grpSpPr>
        <p:pic>
          <p:nvPicPr>
            <p:cNvPr id="81" name="Picture 2"/>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994" y="-169"/>
              <a:ext cx="4502954" cy="22562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2" name="Picture 3"/>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228601" y="228600"/>
              <a:ext cx="901996" cy="16110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83" name="Group 82"/>
            <p:cNvGrpSpPr/>
            <p:nvPr userDrawn="1"/>
          </p:nvGrpSpPr>
          <p:grpSpPr>
            <a:xfrm>
              <a:off x="1124712" y="285441"/>
              <a:ext cx="1936428" cy="875270"/>
              <a:chOff x="1124712" y="285441"/>
              <a:chExt cx="1936428" cy="875270"/>
            </a:xfrm>
          </p:grpSpPr>
          <p:sp>
            <p:nvSpPr>
              <p:cNvPr id="84" name="TextBox 83"/>
              <p:cNvSpPr txBox="1"/>
              <p:nvPr userDrawn="1"/>
            </p:nvSpPr>
            <p:spPr>
              <a:xfrm>
                <a:off x="1124712" y="285441"/>
                <a:ext cx="1936428" cy="830997"/>
              </a:xfrm>
              <a:prstGeom prst="rect">
                <a:avLst/>
              </a:prstGeom>
              <a:noFill/>
            </p:spPr>
            <p:txBody>
              <a:bodyPr wrap="none" lIns="0" tIns="0" rIns="0" bIns="0" rtlCol="0">
                <a:spAutoFit/>
              </a:bodyPr>
              <a:lstStyle/>
              <a:p>
                <a:r>
                  <a:rPr lang="en-GB" sz="3600" b="1" kern="1200" dirty="0" smtClean="0">
                    <a:solidFill>
                      <a:srgbClr val="0A0AB2"/>
                    </a:solidFill>
                    <a:latin typeface="Helvetica" pitchFamily="34" charset="0"/>
                    <a:ea typeface="+mn-ea"/>
                    <a:cs typeface="Tahoma" panose="020B0604030504040204" pitchFamily="34" charset="0"/>
                  </a:rPr>
                  <a:t>Cradle-</a:t>
                </a:r>
                <a:r>
                  <a:rPr lang="en-GB" sz="5400" b="1" i="1" kern="1200" dirty="0" smtClean="0">
                    <a:solidFill>
                      <a:srgbClr val="0A0AB2"/>
                    </a:solidFill>
                    <a:latin typeface="Times New Roman" panose="02020603050405020304" pitchFamily="18" charset="0"/>
                    <a:ea typeface="+mn-ea"/>
                    <a:cs typeface="Times New Roman" panose="02020603050405020304" pitchFamily="18" charset="0"/>
                  </a:rPr>
                  <a:t>7</a:t>
                </a:r>
              </a:p>
            </p:txBody>
          </p:sp>
          <p:sp>
            <p:nvSpPr>
              <p:cNvPr id="85" name="Rectangle 84"/>
              <p:cNvSpPr/>
              <p:nvPr userDrawn="1"/>
            </p:nvSpPr>
            <p:spPr>
              <a:xfrm>
                <a:off x="1124712" y="991434"/>
                <a:ext cx="1559722" cy="169277"/>
              </a:xfrm>
              <a:prstGeom prst="rect">
                <a:avLst/>
              </a:prstGeom>
            </p:spPr>
            <p:txBody>
              <a:bodyPr wrap="none" lIns="0" tIns="0" rIns="0" bIns="0">
                <a:spAutoFit/>
              </a:bodyPr>
              <a:lstStyle/>
              <a:p>
                <a:r>
                  <a:rPr lang="en-GB" sz="1100" b="0" i="1" kern="1200" dirty="0" smtClean="0">
                    <a:solidFill>
                      <a:srgbClr val="0A0AB2"/>
                    </a:solidFill>
                    <a:latin typeface="Times New Roman" panose="02020603050405020304" pitchFamily="18" charset="0"/>
                    <a:ea typeface="+mn-ea"/>
                    <a:cs typeface="Times New Roman" panose="02020603050405020304" pitchFamily="18" charset="0"/>
                  </a:rPr>
                  <a:t>From concept to creation…</a:t>
                </a:r>
                <a:endParaRPr lang="en-GB" sz="1100" b="0" i="1" kern="1200" dirty="0">
                  <a:solidFill>
                    <a:srgbClr val="0A0AB2"/>
                  </a:solidFill>
                  <a:latin typeface="Times New Roman" panose="02020603050405020304" pitchFamily="18" charset="0"/>
                  <a:ea typeface="+mn-ea"/>
                  <a:cs typeface="Times New Roman" panose="02020603050405020304" pitchFamily="18" charset="0"/>
                </a:endParaRPr>
              </a:p>
            </p:txBody>
          </p:sp>
        </p:grpSp>
      </p:grpSp>
    </p:spTree>
    <p:extLst>
      <p:ext uri="{BB962C8B-B14F-4D97-AF65-F5344CB8AC3E}">
        <p14:creationId xmlns:p14="http://schemas.microsoft.com/office/powerpoint/2010/main" val="362553757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81000"/>
            <a:ext cx="8229600" cy="533400"/>
          </a:xfrm>
          <a:prstGeom prst="rect">
            <a:avLst/>
          </a:prstGeom>
        </p:spPr>
        <p:txBody>
          <a:bodyPr vert="horz" lIns="0" tIns="45720" rIns="0" bIns="45720" rtlCol="0" anchor="ctr">
            <a:normAutofit/>
          </a:bodyPr>
          <a:lstStyle/>
          <a:p>
            <a:r>
              <a:rPr lang="en-US" smtClean="0"/>
              <a:t>Click to edit Master title style</a:t>
            </a:r>
            <a:endParaRPr lang="en-GB" dirty="0"/>
          </a:p>
        </p:txBody>
      </p:sp>
      <p:sp>
        <p:nvSpPr>
          <p:cNvPr id="3" name="Text Placeholder 2"/>
          <p:cNvSpPr>
            <a:spLocks noGrp="1"/>
          </p:cNvSpPr>
          <p:nvPr>
            <p:ph type="body" idx="1"/>
          </p:nvPr>
        </p:nvSpPr>
        <p:spPr>
          <a:xfrm>
            <a:off x="457200" y="1143000"/>
            <a:ext cx="8229600" cy="4983163"/>
          </a:xfrm>
          <a:prstGeom prst="rect">
            <a:avLst/>
          </a:prstGeom>
        </p:spPr>
        <p:txBody>
          <a:bodyPr vert="horz" lIns="0" tIns="45720" rIns="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Tree>
    <p:extLst>
      <p:ext uri="{BB962C8B-B14F-4D97-AF65-F5344CB8AC3E}">
        <p14:creationId xmlns:p14="http://schemas.microsoft.com/office/powerpoint/2010/main" val="26565950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4" r:id="rId3"/>
    <p:sldLayoutId id="2147483655" r:id="rId4"/>
    <p:sldLayoutId id="2147483657" r:id="rId5"/>
  </p:sldLayoutIdLst>
  <p:timing>
    <p:tnLst>
      <p:par>
        <p:cTn id="1" dur="indefinite" restart="never" nodeType="tmRoot"/>
      </p:par>
    </p:tnLst>
  </p:timing>
  <p:txStyles>
    <p:titleStyle>
      <a:lvl1pPr algn="l" defTabSz="914400" rtl="0" eaLnBrk="1" latinLnBrk="0" hangingPunct="1">
        <a:spcBef>
          <a:spcPct val="0"/>
        </a:spcBef>
        <a:buNone/>
        <a:tabLst>
          <a:tab pos="8229600" algn="r"/>
        </a:tabLst>
        <a:defRPr sz="3200" kern="1200">
          <a:solidFill>
            <a:schemeClr val="tx1"/>
          </a:solidFill>
          <a:latin typeface="+mj-lt"/>
          <a:ea typeface="+mj-ea"/>
          <a:cs typeface="+mj-cs"/>
        </a:defRPr>
      </a:lvl1pPr>
    </p:titleStyle>
    <p:bodyStyle>
      <a:lvl1pPr marL="0" indent="0" algn="l" defTabSz="914400" rtl="0" eaLnBrk="1" latinLnBrk="0" hangingPunct="1">
        <a:spcBef>
          <a:spcPts val="400"/>
        </a:spcBef>
        <a:spcAft>
          <a:spcPts val="400"/>
        </a:spcAft>
        <a:buFontTx/>
        <a:buNone/>
        <a:tabLst>
          <a:tab pos="914400" algn="l"/>
          <a:tab pos="1828800" algn="l"/>
          <a:tab pos="2743200" algn="l"/>
          <a:tab pos="3657600" algn="l"/>
          <a:tab pos="4572000" algn="l"/>
          <a:tab pos="8229600" algn="r"/>
        </a:tabLst>
        <a:defRPr sz="1800" kern="1200">
          <a:solidFill>
            <a:schemeClr val="tx1"/>
          </a:solidFill>
          <a:latin typeface="+mn-lt"/>
          <a:ea typeface="+mn-ea"/>
          <a:cs typeface="+mn-cs"/>
        </a:defRPr>
      </a:lvl1pPr>
      <a:lvl2pPr marL="457200" indent="-457200" algn="l" defTabSz="914400" rtl="0" eaLnBrk="1" latinLnBrk="0" hangingPunct="1">
        <a:spcBef>
          <a:spcPts val="300"/>
        </a:spcBef>
        <a:spcAft>
          <a:spcPts val="300"/>
        </a:spcAft>
        <a:buClr>
          <a:srgbClr val="E60A0A"/>
        </a:buClr>
        <a:buFont typeface="Arial" panose="020B0604020202020204" pitchFamily="34" charset="0"/>
        <a:buChar char="•"/>
        <a:tabLst>
          <a:tab pos="914400" algn="l"/>
          <a:tab pos="1828800" algn="l"/>
          <a:tab pos="2743200" algn="l"/>
          <a:tab pos="3657600" algn="l"/>
          <a:tab pos="4572000" algn="l"/>
          <a:tab pos="8229600" algn="r"/>
        </a:tabLst>
        <a:defRPr sz="1800" kern="1200">
          <a:solidFill>
            <a:schemeClr val="tx1"/>
          </a:solidFill>
          <a:latin typeface="+mn-lt"/>
          <a:ea typeface="+mn-ea"/>
          <a:cs typeface="+mn-cs"/>
        </a:defRPr>
      </a:lvl2pPr>
      <a:lvl3pPr marL="804863" indent="-342900" algn="l" defTabSz="914400" rtl="0" eaLnBrk="1" latinLnBrk="0" hangingPunct="1">
        <a:spcBef>
          <a:spcPts val="300"/>
        </a:spcBef>
        <a:spcAft>
          <a:spcPts val="300"/>
        </a:spcAft>
        <a:buClr>
          <a:srgbClr val="0A0AB2"/>
        </a:buClr>
        <a:buFont typeface="Arial" panose="020B0604020202020204" pitchFamily="34" charset="0"/>
        <a:buChar char="•"/>
        <a:tabLst>
          <a:tab pos="1828800" algn="l"/>
          <a:tab pos="2743200" algn="l"/>
          <a:tab pos="3657600" algn="l"/>
          <a:tab pos="4572000" algn="l"/>
          <a:tab pos="8229600" algn="r"/>
        </a:tabLst>
        <a:defRPr sz="1800" kern="1200" baseline="0">
          <a:solidFill>
            <a:schemeClr val="tx1"/>
          </a:solidFill>
          <a:latin typeface="+mn-lt"/>
          <a:ea typeface="+mn-ea"/>
          <a:cs typeface="+mn-cs"/>
        </a:defRPr>
      </a:lvl3pPr>
      <a:lvl4pPr marL="1144588" indent="-342900" algn="l" defTabSz="914400" rtl="0" eaLnBrk="1" latinLnBrk="0" hangingPunct="1">
        <a:spcBef>
          <a:spcPts val="200"/>
        </a:spcBef>
        <a:spcAft>
          <a:spcPts val="200"/>
        </a:spcAft>
        <a:buClr>
          <a:srgbClr val="1106E8"/>
        </a:buClr>
        <a:buFont typeface="Wingdings" panose="05000000000000000000" pitchFamily="2" charset="2"/>
        <a:buChar char="§"/>
        <a:tabLst>
          <a:tab pos="1828800" algn="l"/>
          <a:tab pos="2743200" algn="l"/>
          <a:tab pos="3657600" algn="l"/>
          <a:tab pos="4572000" algn="l"/>
          <a:tab pos="8229600" algn="r"/>
        </a:tabLst>
        <a:defRPr sz="1600" kern="1200">
          <a:solidFill>
            <a:srgbClr val="595959"/>
          </a:solidFill>
          <a:latin typeface="+mn-lt"/>
          <a:ea typeface="+mn-ea"/>
          <a:cs typeface="+mn-cs"/>
        </a:defRPr>
      </a:lvl4pPr>
      <a:lvl5pPr marL="1484312" indent="-342900" algn="l" defTabSz="914400" rtl="0" eaLnBrk="1" latinLnBrk="0" hangingPunct="1">
        <a:spcBef>
          <a:spcPts val="100"/>
        </a:spcBef>
        <a:spcAft>
          <a:spcPts val="100"/>
        </a:spcAft>
        <a:buClr>
          <a:srgbClr val="1106E8"/>
        </a:buClr>
        <a:buFont typeface="Arial" panose="020B0604020202020204" pitchFamily="34" charset="0"/>
        <a:buChar char="•"/>
        <a:tabLst>
          <a:tab pos="1828800" algn="l"/>
          <a:tab pos="2743200" algn="l"/>
          <a:tab pos="3657600" algn="l"/>
          <a:tab pos="4572000" algn="l"/>
          <a:tab pos="8229600" algn="r"/>
        </a:tabLst>
        <a:defRPr sz="1600" kern="1200">
          <a:solidFill>
            <a:srgbClr val="595959"/>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image" Target="../media/image24.png"/><Relationship Id="rId13" Type="http://schemas.openxmlformats.org/officeDocument/2006/relationships/image" Target="../media/image29.png"/><Relationship Id="rId18" Type="http://schemas.openxmlformats.org/officeDocument/2006/relationships/image" Target="../media/image34.png"/><Relationship Id="rId26" Type="http://schemas.openxmlformats.org/officeDocument/2006/relationships/image" Target="../media/image42.png"/><Relationship Id="rId3" Type="http://schemas.openxmlformats.org/officeDocument/2006/relationships/image" Target="../media/image19.png"/><Relationship Id="rId21" Type="http://schemas.openxmlformats.org/officeDocument/2006/relationships/image" Target="../media/image37.png"/><Relationship Id="rId7" Type="http://schemas.openxmlformats.org/officeDocument/2006/relationships/image" Target="../media/image23.png"/><Relationship Id="rId12" Type="http://schemas.openxmlformats.org/officeDocument/2006/relationships/image" Target="../media/image28.jpeg"/><Relationship Id="rId17" Type="http://schemas.openxmlformats.org/officeDocument/2006/relationships/image" Target="../media/image33.png"/><Relationship Id="rId25" Type="http://schemas.openxmlformats.org/officeDocument/2006/relationships/image" Target="../media/image41.png"/><Relationship Id="rId2" Type="http://schemas.openxmlformats.org/officeDocument/2006/relationships/image" Target="../media/image18.png"/><Relationship Id="rId16" Type="http://schemas.openxmlformats.org/officeDocument/2006/relationships/image" Target="../media/image32.png"/><Relationship Id="rId20" Type="http://schemas.openxmlformats.org/officeDocument/2006/relationships/image" Target="../media/image36.png"/><Relationship Id="rId29" Type="http://schemas.openxmlformats.org/officeDocument/2006/relationships/image" Target="../media/image45.png"/><Relationship Id="rId1" Type="http://schemas.openxmlformats.org/officeDocument/2006/relationships/slideLayout" Target="../slideLayouts/slideLayout2.xml"/><Relationship Id="rId6" Type="http://schemas.openxmlformats.org/officeDocument/2006/relationships/image" Target="../media/image22.png"/><Relationship Id="rId11" Type="http://schemas.openxmlformats.org/officeDocument/2006/relationships/image" Target="../media/image27.png"/><Relationship Id="rId24" Type="http://schemas.openxmlformats.org/officeDocument/2006/relationships/image" Target="../media/image40.png"/><Relationship Id="rId5" Type="http://schemas.openxmlformats.org/officeDocument/2006/relationships/image" Target="../media/image21.png"/><Relationship Id="rId15" Type="http://schemas.openxmlformats.org/officeDocument/2006/relationships/image" Target="../media/image31.png"/><Relationship Id="rId23" Type="http://schemas.openxmlformats.org/officeDocument/2006/relationships/image" Target="../media/image39.png"/><Relationship Id="rId28" Type="http://schemas.openxmlformats.org/officeDocument/2006/relationships/image" Target="../media/image44.png"/><Relationship Id="rId10" Type="http://schemas.openxmlformats.org/officeDocument/2006/relationships/image" Target="../media/image26.png"/><Relationship Id="rId19" Type="http://schemas.openxmlformats.org/officeDocument/2006/relationships/image" Target="../media/image35.png"/><Relationship Id="rId31" Type="http://schemas.openxmlformats.org/officeDocument/2006/relationships/image" Target="../media/image47.png"/><Relationship Id="rId4" Type="http://schemas.openxmlformats.org/officeDocument/2006/relationships/image" Target="../media/image20.png"/><Relationship Id="rId9" Type="http://schemas.openxmlformats.org/officeDocument/2006/relationships/image" Target="../media/image25.png"/><Relationship Id="rId14" Type="http://schemas.openxmlformats.org/officeDocument/2006/relationships/image" Target="../media/image30.png"/><Relationship Id="rId22" Type="http://schemas.openxmlformats.org/officeDocument/2006/relationships/image" Target="../media/image38.png"/><Relationship Id="rId27" Type="http://schemas.openxmlformats.org/officeDocument/2006/relationships/image" Target="../media/image43.png"/><Relationship Id="rId30" Type="http://schemas.openxmlformats.org/officeDocument/2006/relationships/image" Target="../media/image46.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image" Target="../media/image50.emf"/><Relationship Id="rId13" Type="http://schemas.openxmlformats.org/officeDocument/2006/relationships/image" Target="../media/image52.emf"/><Relationship Id="rId3" Type="http://schemas.openxmlformats.org/officeDocument/2006/relationships/oleObject" Target="../embeddings/oleObject9.bin"/><Relationship Id="rId7" Type="http://schemas.openxmlformats.org/officeDocument/2006/relationships/oleObject" Target="../embeddings/oleObject11.bin"/><Relationship Id="rId12" Type="http://schemas.openxmlformats.org/officeDocument/2006/relationships/oleObject" Target="../embeddings/oleObject14.bin"/><Relationship Id="rId17" Type="http://schemas.openxmlformats.org/officeDocument/2006/relationships/image" Target="../media/image54.emf"/><Relationship Id="rId2" Type="http://schemas.openxmlformats.org/officeDocument/2006/relationships/slideLayout" Target="../slideLayouts/slideLayout2.xml"/><Relationship Id="rId16" Type="http://schemas.openxmlformats.org/officeDocument/2006/relationships/oleObject" Target="../embeddings/oleObject16.bin"/><Relationship Id="rId1" Type="http://schemas.openxmlformats.org/officeDocument/2006/relationships/vmlDrawing" Target="../drawings/vmlDrawing2.vml"/><Relationship Id="rId6" Type="http://schemas.openxmlformats.org/officeDocument/2006/relationships/image" Target="../media/image49.emf"/><Relationship Id="rId11" Type="http://schemas.openxmlformats.org/officeDocument/2006/relationships/image" Target="../media/image51.emf"/><Relationship Id="rId5" Type="http://schemas.openxmlformats.org/officeDocument/2006/relationships/oleObject" Target="../embeddings/oleObject10.bin"/><Relationship Id="rId15" Type="http://schemas.openxmlformats.org/officeDocument/2006/relationships/image" Target="../media/image53.emf"/><Relationship Id="rId10" Type="http://schemas.openxmlformats.org/officeDocument/2006/relationships/oleObject" Target="../embeddings/oleObject13.bin"/><Relationship Id="rId4" Type="http://schemas.openxmlformats.org/officeDocument/2006/relationships/image" Target="../media/image48.emf"/><Relationship Id="rId9" Type="http://schemas.openxmlformats.org/officeDocument/2006/relationships/oleObject" Target="../embeddings/oleObject12.bin"/><Relationship Id="rId14" Type="http://schemas.openxmlformats.org/officeDocument/2006/relationships/oleObject" Target="../embeddings/oleObject15.bin"/></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6.emf"/><Relationship Id="rId13" Type="http://schemas.openxmlformats.org/officeDocument/2006/relationships/oleObject" Target="../embeddings/oleObject4.bin"/><Relationship Id="rId18" Type="http://schemas.openxmlformats.org/officeDocument/2006/relationships/image" Target="../media/image10.emf"/><Relationship Id="rId3" Type="http://schemas.openxmlformats.org/officeDocument/2006/relationships/image" Target="../media/image13.png"/><Relationship Id="rId21" Type="http://schemas.openxmlformats.org/officeDocument/2006/relationships/oleObject" Target="../embeddings/oleObject8.bin"/><Relationship Id="rId7" Type="http://schemas.openxmlformats.org/officeDocument/2006/relationships/oleObject" Target="../embeddings/oleObject2.bin"/><Relationship Id="rId12" Type="http://schemas.openxmlformats.org/officeDocument/2006/relationships/image" Target="../media/image16.png"/><Relationship Id="rId17" Type="http://schemas.openxmlformats.org/officeDocument/2006/relationships/oleObject" Target="../embeddings/oleObject6.bin"/><Relationship Id="rId2" Type="http://schemas.openxmlformats.org/officeDocument/2006/relationships/slideLayout" Target="../slideLayouts/slideLayout2.xml"/><Relationship Id="rId16" Type="http://schemas.openxmlformats.org/officeDocument/2006/relationships/image" Target="../media/image9.emf"/><Relationship Id="rId20" Type="http://schemas.openxmlformats.org/officeDocument/2006/relationships/image" Target="../media/image11.emf"/><Relationship Id="rId1" Type="http://schemas.openxmlformats.org/officeDocument/2006/relationships/vmlDrawing" Target="../drawings/vmlDrawing1.vml"/><Relationship Id="rId6" Type="http://schemas.openxmlformats.org/officeDocument/2006/relationships/image" Target="../media/image5.emf"/><Relationship Id="rId11" Type="http://schemas.openxmlformats.org/officeDocument/2006/relationships/image" Target="../media/image15.png"/><Relationship Id="rId5" Type="http://schemas.openxmlformats.org/officeDocument/2006/relationships/oleObject" Target="../embeddings/oleObject1.bin"/><Relationship Id="rId15" Type="http://schemas.openxmlformats.org/officeDocument/2006/relationships/oleObject" Target="../embeddings/oleObject5.bin"/><Relationship Id="rId10" Type="http://schemas.openxmlformats.org/officeDocument/2006/relationships/image" Target="../media/image7.emf"/><Relationship Id="rId19" Type="http://schemas.openxmlformats.org/officeDocument/2006/relationships/oleObject" Target="../embeddings/oleObject7.bin"/><Relationship Id="rId4" Type="http://schemas.openxmlformats.org/officeDocument/2006/relationships/image" Target="../media/image14.png"/><Relationship Id="rId9" Type="http://schemas.openxmlformats.org/officeDocument/2006/relationships/oleObject" Target="../embeddings/oleObject3.bin"/><Relationship Id="rId14" Type="http://schemas.openxmlformats.org/officeDocument/2006/relationships/image" Target="../media/image8.emf"/><Relationship Id="rId22" Type="http://schemas.openxmlformats.org/officeDocument/2006/relationships/image" Target="../media/image12.emf"/></Relationships>
</file>

<file path=ppt/slides/_rels/slide9.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423800"/>
            <a:ext cx="8229600" cy="1107996"/>
          </a:xfrm>
        </p:spPr>
        <p:txBody>
          <a:bodyPr/>
          <a:lstStyle/>
          <a:p>
            <a:r>
              <a:rPr lang="en-GB" dirty="0"/>
              <a:t>Rationale </a:t>
            </a:r>
            <a:r>
              <a:rPr lang="en-GB" dirty="0" smtClean="0"/>
              <a:t>for</a:t>
            </a:r>
            <a:br>
              <a:rPr lang="en-GB" dirty="0" smtClean="0"/>
            </a:br>
            <a:r>
              <a:rPr lang="en-GB" dirty="0" smtClean="0"/>
              <a:t>Systems </a:t>
            </a:r>
            <a:r>
              <a:rPr lang="en-GB" dirty="0"/>
              <a:t>Engineering (SE) Tools</a:t>
            </a:r>
          </a:p>
        </p:txBody>
      </p:sp>
      <p:sp>
        <p:nvSpPr>
          <p:cNvPr id="3" name="Subtitle 2"/>
          <p:cNvSpPr>
            <a:spLocks noGrp="1"/>
          </p:cNvSpPr>
          <p:nvPr>
            <p:ph type="subTitle" idx="1"/>
          </p:nvPr>
        </p:nvSpPr>
        <p:spPr>
          <a:xfrm>
            <a:off x="457199" y="3531373"/>
            <a:ext cx="8229600" cy="307777"/>
          </a:xfrm>
        </p:spPr>
        <p:txBody>
          <a:bodyPr/>
          <a:lstStyle/>
          <a:p>
            <a:r>
              <a:rPr lang="en-GB" dirty="0"/>
              <a:t>Do I have a problem and can </a:t>
            </a:r>
            <a:r>
              <a:rPr lang="en-GB" dirty="0" smtClean="0"/>
              <a:t>an </a:t>
            </a:r>
            <a:r>
              <a:rPr lang="en-GB" dirty="0"/>
              <a:t>SE tool solve it</a:t>
            </a:r>
            <a:r>
              <a:rPr lang="en-GB" dirty="0" smtClean="0"/>
              <a:t>?</a:t>
            </a:r>
            <a:endParaRPr lang="en-GB" dirty="0"/>
          </a:p>
        </p:txBody>
      </p:sp>
      <p:sp>
        <p:nvSpPr>
          <p:cNvPr id="38" name="TextBox 37"/>
          <p:cNvSpPr txBox="1"/>
          <p:nvPr/>
        </p:nvSpPr>
        <p:spPr>
          <a:xfrm>
            <a:off x="457200" y="3936889"/>
            <a:ext cx="4114800" cy="215444"/>
          </a:xfrm>
          <a:prstGeom prst="rect">
            <a:avLst/>
          </a:prstGeom>
          <a:noFill/>
        </p:spPr>
        <p:txBody>
          <a:bodyPr wrap="square" lIns="0" tIns="0" rIns="91440" bIns="0"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b="1" i="0" u="none" strike="noStrike" kern="1200" baseline="0" dirty="0" smtClean="0">
                <a:solidFill>
                  <a:schemeClr val="tx1"/>
                </a:solidFill>
                <a:latin typeface="+mn-lt"/>
                <a:ea typeface="+mn-ea"/>
                <a:cs typeface="+mn-cs"/>
              </a:rPr>
              <a:t>RR011/06: April 2016</a:t>
            </a:r>
          </a:p>
        </p:txBody>
      </p:sp>
    </p:spTree>
    <p:extLst>
      <p:ext uri="{BB962C8B-B14F-4D97-AF65-F5344CB8AC3E}">
        <p14:creationId xmlns:p14="http://schemas.microsoft.com/office/powerpoint/2010/main" val="3341578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Example Bid Database Contents	3.3</a:t>
            </a:r>
          </a:p>
        </p:txBody>
      </p:sp>
      <p:sp>
        <p:nvSpPr>
          <p:cNvPr id="4" name="Rectangle 53"/>
          <p:cNvSpPr>
            <a:spLocks noChangeArrowheads="1"/>
          </p:cNvSpPr>
          <p:nvPr/>
        </p:nvSpPr>
        <p:spPr bwMode="auto">
          <a:xfrm>
            <a:off x="457200" y="3505200"/>
            <a:ext cx="7391400" cy="2667000"/>
          </a:xfrm>
          <a:prstGeom prst="rect">
            <a:avLst/>
          </a:prstGeom>
          <a:solidFill>
            <a:srgbClr val="D1FFFF"/>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45720" bIns="0" rtlCol="0" anchor="t" anchorCtr="0"/>
          <a:lstStyle/>
          <a:p>
            <a:pPr algn="r"/>
            <a:r>
              <a:rPr lang="en-GB" altLang="en-US" sz="1400" dirty="0">
                <a:solidFill>
                  <a:srgbClr val="1106E8"/>
                </a:solidFill>
              </a:rPr>
              <a:t>Prime and</a:t>
            </a:r>
            <a:br>
              <a:rPr lang="en-GB" altLang="en-US" sz="1400" dirty="0">
                <a:solidFill>
                  <a:srgbClr val="1106E8"/>
                </a:solidFill>
              </a:rPr>
            </a:br>
            <a:r>
              <a:rPr lang="en-GB" altLang="en-US" sz="1400" dirty="0">
                <a:solidFill>
                  <a:srgbClr val="1106E8"/>
                </a:solidFill>
              </a:rPr>
              <a:t>Subcontractor</a:t>
            </a:r>
            <a:br>
              <a:rPr lang="en-GB" altLang="en-US" sz="1400" dirty="0">
                <a:solidFill>
                  <a:srgbClr val="1106E8"/>
                </a:solidFill>
              </a:rPr>
            </a:br>
            <a:r>
              <a:rPr lang="en-GB" altLang="en-US" sz="1400" dirty="0">
                <a:solidFill>
                  <a:srgbClr val="1106E8"/>
                </a:solidFill>
              </a:rPr>
              <a:t>Data</a:t>
            </a:r>
          </a:p>
        </p:txBody>
      </p:sp>
      <p:sp>
        <p:nvSpPr>
          <p:cNvPr id="5" name="Rectangle 52"/>
          <p:cNvSpPr>
            <a:spLocks noChangeArrowheads="1"/>
          </p:cNvSpPr>
          <p:nvPr/>
        </p:nvSpPr>
        <p:spPr bwMode="auto">
          <a:xfrm>
            <a:off x="457200" y="2514600"/>
            <a:ext cx="7391400" cy="990600"/>
          </a:xfrm>
          <a:prstGeom prst="rect">
            <a:avLst/>
          </a:prstGeom>
          <a:solidFill>
            <a:srgbClr val="D1FFFF"/>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45720" bIns="0" rtlCol="0" anchor="t" anchorCtr="0"/>
          <a:lstStyle/>
          <a:p>
            <a:pPr algn="r"/>
            <a:r>
              <a:rPr lang="en-GB" altLang="en-US" sz="1400" dirty="0">
                <a:solidFill>
                  <a:srgbClr val="1106E8"/>
                </a:solidFill>
              </a:rPr>
              <a:t>Prime Contractor</a:t>
            </a:r>
            <a:br>
              <a:rPr lang="en-GB" altLang="en-US" sz="1400" dirty="0">
                <a:solidFill>
                  <a:srgbClr val="1106E8"/>
                </a:solidFill>
              </a:rPr>
            </a:br>
            <a:r>
              <a:rPr lang="en-GB" altLang="en-US" sz="1400" dirty="0">
                <a:solidFill>
                  <a:srgbClr val="1106E8"/>
                </a:solidFill>
              </a:rPr>
              <a:t>Data</a:t>
            </a:r>
          </a:p>
        </p:txBody>
      </p:sp>
      <p:sp>
        <p:nvSpPr>
          <p:cNvPr id="6" name="Rectangle 49"/>
          <p:cNvSpPr>
            <a:spLocks noChangeArrowheads="1"/>
          </p:cNvSpPr>
          <p:nvPr/>
        </p:nvSpPr>
        <p:spPr bwMode="auto">
          <a:xfrm>
            <a:off x="457200" y="1219200"/>
            <a:ext cx="7391400" cy="1295400"/>
          </a:xfrm>
          <a:prstGeom prst="rect">
            <a:avLst/>
          </a:prstGeom>
          <a:solidFill>
            <a:srgbClr val="D1FFFF"/>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45720" bIns="0" rtlCol="0" anchor="t" anchorCtr="0"/>
          <a:lstStyle/>
          <a:p>
            <a:pPr algn="r"/>
            <a:r>
              <a:rPr lang="en-GB" altLang="en-US" sz="1400" dirty="0">
                <a:solidFill>
                  <a:srgbClr val="1106E8"/>
                </a:solidFill>
              </a:rPr>
              <a:t>From External Sources</a:t>
            </a:r>
          </a:p>
        </p:txBody>
      </p:sp>
      <p:sp>
        <p:nvSpPr>
          <p:cNvPr id="7" name="Rectangle 50"/>
          <p:cNvSpPr>
            <a:spLocks noChangeArrowheads="1"/>
          </p:cNvSpPr>
          <p:nvPr/>
        </p:nvSpPr>
        <p:spPr bwMode="auto">
          <a:xfrm>
            <a:off x="609600" y="1371600"/>
            <a:ext cx="3200400" cy="990600"/>
          </a:xfrm>
          <a:prstGeom prst="rect">
            <a:avLst/>
          </a:prstGeom>
          <a:solidFill>
            <a:srgbClr val="AFFFAF"/>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45720" tIns="0" rIns="0" bIns="0" rtlCol="0" anchor="t" anchorCtr="0"/>
          <a:lstStyle/>
          <a:p>
            <a:r>
              <a:rPr lang="en-GB" altLang="en-US" sz="1400" dirty="0">
                <a:solidFill>
                  <a:srgbClr val="1106E8"/>
                </a:solidFill>
              </a:rPr>
              <a:t>Customer</a:t>
            </a:r>
            <a:endParaRPr lang="en-GB" altLang="en-US" dirty="0">
              <a:solidFill>
                <a:srgbClr val="1106E8"/>
              </a:solidFill>
            </a:endParaRPr>
          </a:p>
        </p:txBody>
      </p:sp>
      <p:sp>
        <p:nvSpPr>
          <p:cNvPr id="8" name="Rectangle 51"/>
          <p:cNvSpPr>
            <a:spLocks noChangeArrowheads="1"/>
          </p:cNvSpPr>
          <p:nvPr/>
        </p:nvSpPr>
        <p:spPr bwMode="auto">
          <a:xfrm>
            <a:off x="3962400" y="1371600"/>
            <a:ext cx="1524000" cy="990600"/>
          </a:xfrm>
          <a:prstGeom prst="rect">
            <a:avLst/>
          </a:prstGeom>
          <a:solidFill>
            <a:srgbClr val="AFFFAF"/>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45720" tIns="0" rIns="0" bIns="0" rtlCol="0" anchor="t" anchorCtr="0"/>
          <a:lstStyle/>
          <a:p>
            <a:r>
              <a:rPr lang="en-GB" altLang="en-US" sz="1400" dirty="0">
                <a:solidFill>
                  <a:srgbClr val="1106E8"/>
                </a:solidFill>
              </a:rPr>
              <a:t>External Regulators</a:t>
            </a:r>
          </a:p>
        </p:txBody>
      </p:sp>
      <p:sp>
        <p:nvSpPr>
          <p:cNvPr id="9" name="Rectangle 5"/>
          <p:cNvSpPr>
            <a:spLocks noChangeArrowheads="1"/>
          </p:cNvSpPr>
          <p:nvPr/>
        </p:nvSpPr>
        <p:spPr bwMode="auto">
          <a:xfrm>
            <a:off x="2514600" y="1752600"/>
            <a:ext cx="1143000" cy="457200"/>
          </a:xfrm>
          <a:prstGeom prst="rect">
            <a:avLst/>
          </a:prstGeom>
          <a:solidFill>
            <a:schemeClr val="bg1"/>
          </a:solidFill>
          <a:ln w="12700" algn="ctr">
            <a:solidFill>
              <a:srgbClr val="0A0A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dirty="0">
                <a:solidFill>
                  <a:srgbClr val="1106E8"/>
                </a:solidFill>
              </a:rPr>
              <a:t>Customer</a:t>
            </a:r>
            <a:br>
              <a:rPr lang="en-GB" altLang="en-US" sz="1200" b="1" dirty="0">
                <a:solidFill>
                  <a:srgbClr val="1106E8"/>
                </a:solidFill>
              </a:rPr>
            </a:br>
            <a:r>
              <a:rPr lang="en-GB" altLang="en-US" sz="1200" b="1" dirty="0">
                <a:solidFill>
                  <a:srgbClr val="1106E8"/>
                </a:solidFill>
              </a:rPr>
              <a:t>RFP Documents</a:t>
            </a:r>
          </a:p>
        </p:txBody>
      </p:sp>
      <p:sp>
        <p:nvSpPr>
          <p:cNvPr id="10" name="Rectangle 6"/>
          <p:cNvSpPr>
            <a:spLocks noChangeArrowheads="1"/>
          </p:cNvSpPr>
          <p:nvPr/>
        </p:nvSpPr>
        <p:spPr bwMode="auto">
          <a:xfrm>
            <a:off x="2522538" y="2819400"/>
            <a:ext cx="1143000" cy="457200"/>
          </a:xfrm>
          <a:prstGeom prst="rect">
            <a:avLst/>
          </a:prstGeom>
          <a:solidFill>
            <a:schemeClr val="bg1"/>
          </a:solidFill>
          <a:ln w="12700" algn="ctr">
            <a:solidFill>
              <a:srgbClr val="0A0A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dirty="0">
                <a:solidFill>
                  <a:srgbClr val="1106E8"/>
                </a:solidFill>
              </a:rPr>
              <a:t>Consolidated</a:t>
            </a:r>
            <a:br>
              <a:rPr lang="en-GB" altLang="en-US" sz="1200" b="1" dirty="0">
                <a:solidFill>
                  <a:srgbClr val="1106E8"/>
                </a:solidFill>
              </a:rPr>
            </a:br>
            <a:r>
              <a:rPr lang="en-GB" altLang="en-US" sz="1200" b="1" dirty="0">
                <a:solidFill>
                  <a:srgbClr val="1106E8"/>
                </a:solidFill>
              </a:rPr>
              <a:t>Requirements</a:t>
            </a:r>
          </a:p>
        </p:txBody>
      </p:sp>
      <p:sp>
        <p:nvSpPr>
          <p:cNvPr id="11" name="Rectangle 7"/>
          <p:cNvSpPr>
            <a:spLocks noChangeArrowheads="1"/>
          </p:cNvSpPr>
          <p:nvPr/>
        </p:nvSpPr>
        <p:spPr bwMode="auto">
          <a:xfrm>
            <a:off x="2514600" y="4648200"/>
            <a:ext cx="1143000" cy="457200"/>
          </a:xfrm>
          <a:prstGeom prst="rect">
            <a:avLst/>
          </a:prstGeom>
          <a:solidFill>
            <a:schemeClr val="bg1"/>
          </a:solidFill>
          <a:ln w="12700" algn="ctr">
            <a:solidFill>
              <a:srgbClr val="0A0A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a:solidFill>
                  <a:srgbClr val="1106E8"/>
                </a:solidFill>
              </a:rPr>
              <a:t>Candidate</a:t>
            </a:r>
            <a:br>
              <a:rPr lang="en-GB" altLang="en-US" sz="1200" b="1">
                <a:solidFill>
                  <a:srgbClr val="1106E8"/>
                </a:solidFill>
              </a:rPr>
            </a:br>
            <a:r>
              <a:rPr lang="en-GB" altLang="en-US" sz="1200" b="1">
                <a:solidFill>
                  <a:srgbClr val="1106E8"/>
                </a:solidFill>
              </a:rPr>
              <a:t>Solutions</a:t>
            </a:r>
          </a:p>
        </p:txBody>
      </p:sp>
      <p:sp>
        <p:nvSpPr>
          <p:cNvPr id="12" name="Rectangle 8"/>
          <p:cNvSpPr>
            <a:spLocks noChangeArrowheads="1"/>
          </p:cNvSpPr>
          <p:nvPr/>
        </p:nvSpPr>
        <p:spPr bwMode="auto">
          <a:xfrm>
            <a:off x="4114800" y="4648200"/>
            <a:ext cx="1143000" cy="457200"/>
          </a:xfrm>
          <a:prstGeom prst="rect">
            <a:avLst/>
          </a:prstGeom>
          <a:solidFill>
            <a:schemeClr val="bg1"/>
          </a:solidFill>
          <a:ln w="12700" algn="ctr">
            <a:solidFill>
              <a:srgbClr val="0A0A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a:solidFill>
                  <a:srgbClr val="1106E8"/>
                </a:solidFill>
              </a:rPr>
              <a:t>Measures of</a:t>
            </a:r>
            <a:br>
              <a:rPr lang="en-GB" altLang="en-US" sz="1200" b="1">
                <a:solidFill>
                  <a:srgbClr val="1106E8"/>
                </a:solidFill>
              </a:rPr>
            </a:br>
            <a:r>
              <a:rPr lang="en-GB" altLang="en-US" sz="1200" b="1">
                <a:solidFill>
                  <a:srgbClr val="1106E8"/>
                </a:solidFill>
              </a:rPr>
              <a:t>Performance</a:t>
            </a:r>
          </a:p>
        </p:txBody>
      </p:sp>
      <p:sp>
        <p:nvSpPr>
          <p:cNvPr id="13" name="Rectangle 9"/>
          <p:cNvSpPr>
            <a:spLocks noChangeArrowheads="1"/>
          </p:cNvSpPr>
          <p:nvPr/>
        </p:nvSpPr>
        <p:spPr bwMode="auto">
          <a:xfrm>
            <a:off x="2514600" y="5562600"/>
            <a:ext cx="1143000" cy="457200"/>
          </a:xfrm>
          <a:prstGeom prst="rect">
            <a:avLst/>
          </a:prstGeom>
          <a:solidFill>
            <a:schemeClr val="bg1"/>
          </a:solidFill>
          <a:ln w="12700" algn="ctr">
            <a:solidFill>
              <a:srgbClr val="0A0A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a:solidFill>
                  <a:srgbClr val="1106E8"/>
                </a:solidFill>
              </a:rPr>
              <a:t>Preferred</a:t>
            </a:r>
            <a:br>
              <a:rPr lang="en-GB" altLang="en-US" sz="1200" b="1">
                <a:solidFill>
                  <a:srgbClr val="1106E8"/>
                </a:solidFill>
              </a:rPr>
            </a:br>
            <a:r>
              <a:rPr lang="en-GB" altLang="en-US" sz="1200" b="1">
                <a:solidFill>
                  <a:srgbClr val="1106E8"/>
                </a:solidFill>
              </a:rPr>
              <a:t>Solution</a:t>
            </a:r>
          </a:p>
        </p:txBody>
      </p:sp>
      <p:sp>
        <p:nvSpPr>
          <p:cNvPr id="14" name="Rectangle 10"/>
          <p:cNvSpPr>
            <a:spLocks noChangeArrowheads="1"/>
          </p:cNvSpPr>
          <p:nvPr/>
        </p:nvSpPr>
        <p:spPr bwMode="auto">
          <a:xfrm>
            <a:off x="5410200" y="2819400"/>
            <a:ext cx="1143000" cy="457200"/>
          </a:xfrm>
          <a:prstGeom prst="rect">
            <a:avLst/>
          </a:prstGeom>
          <a:solidFill>
            <a:schemeClr val="bg1"/>
          </a:solidFill>
          <a:ln w="12700" algn="ctr">
            <a:solidFill>
              <a:srgbClr val="0A0A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a:solidFill>
                  <a:srgbClr val="1106E8"/>
                </a:solidFill>
              </a:rPr>
              <a:t>Acceptance</a:t>
            </a:r>
            <a:br>
              <a:rPr lang="en-GB" altLang="en-US" sz="1200" b="1">
                <a:solidFill>
                  <a:srgbClr val="1106E8"/>
                </a:solidFill>
              </a:rPr>
            </a:br>
            <a:r>
              <a:rPr lang="en-GB" altLang="en-US" sz="1200" b="1">
                <a:solidFill>
                  <a:srgbClr val="1106E8"/>
                </a:solidFill>
              </a:rPr>
              <a:t>Criteria</a:t>
            </a:r>
          </a:p>
        </p:txBody>
      </p:sp>
      <p:sp>
        <p:nvSpPr>
          <p:cNvPr id="15" name="Rectangle 11"/>
          <p:cNvSpPr>
            <a:spLocks noChangeArrowheads="1"/>
          </p:cNvSpPr>
          <p:nvPr/>
        </p:nvSpPr>
        <p:spPr bwMode="auto">
          <a:xfrm>
            <a:off x="5410200" y="3733800"/>
            <a:ext cx="1143000" cy="457200"/>
          </a:xfrm>
          <a:prstGeom prst="rect">
            <a:avLst/>
          </a:prstGeom>
          <a:solidFill>
            <a:schemeClr val="bg1"/>
          </a:solidFill>
          <a:ln w="12700" algn="ctr">
            <a:solidFill>
              <a:srgbClr val="0A0A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a:solidFill>
                  <a:srgbClr val="1106E8"/>
                </a:solidFill>
              </a:rPr>
              <a:t>Verifications</a:t>
            </a:r>
          </a:p>
        </p:txBody>
      </p:sp>
      <p:sp>
        <p:nvSpPr>
          <p:cNvPr id="16" name="Rectangle 12"/>
          <p:cNvSpPr>
            <a:spLocks noChangeArrowheads="1"/>
          </p:cNvSpPr>
          <p:nvPr/>
        </p:nvSpPr>
        <p:spPr bwMode="auto">
          <a:xfrm>
            <a:off x="5410200" y="5562600"/>
            <a:ext cx="1143000" cy="457200"/>
          </a:xfrm>
          <a:prstGeom prst="rect">
            <a:avLst/>
          </a:prstGeom>
          <a:solidFill>
            <a:schemeClr val="bg1"/>
          </a:solidFill>
          <a:ln w="12700" algn="ctr">
            <a:solidFill>
              <a:srgbClr val="0A0A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a:solidFill>
                  <a:srgbClr val="1106E8"/>
                </a:solidFill>
              </a:rPr>
              <a:t>QA/QC</a:t>
            </a:r>
            <a:br>
              <a:rPr lang="en-GB" altLang="en-US" sz="1200" b="1">
                <a:solidFill>
                  <a:srgbClr val="1106E8"/>
                </a:solidFill>
              </a:rPr>
            </a:br>
            <a:r>
              <a:rPr lang="en-GB" altLang="en-US" sz="1200" b="1">
                <a:solidFill>
                  <a:srgbClr val="1106E8"/>
                </a:solidFill>
              </a:rPr>
              <a:t>(Validation)</a:t>
            </a:r>
          </a:p>
        </p:txBody>
      </p:sp>
      <p:cxnSp>
        <p:nvCxnSpPr>
          <p:cNvPr id="17" name="AutoShape 14"/>
          <p:cNvCxnSpPr>
            <a:cxnSpLocks noChangeShapeType="1"/>
            <a:stCxn id="9" idx="2"/>
            <a:endCxn id="10" idx="0"/>
          </p:cNvCxnSpPr>
          <p:nvPr/>
        </p:nvCxnSpPr>
        <p:spPr bwMode="auto">
          <a:xfrm>
            <a:off x="3086100" y="2209800"/>
            <a:ext cx="7938" cy="609600"/>
          </a:xfrm>
          <a:prstGeom prst="straightConnector1">
            <a:avLst/>
          </a:prstGeom>
          <a:noFill/>
          <a:ln w="12700">
            <a:solidFill>
              <a:srgbClr val="00CC00"/>
            </a:solidFill>
            <a:round/>
            <a:headEnd type="triangle" w="med" len="lg"/>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 name="AutoShape 15"/>
          <p:cNvCxnSpPr>
            <a:cxnSpLocks noChangeShapeType="1"/>
            <a:stCxn id="25" idx="3"/>
            <a:endCxn id="12" idx="0"/>
          </p:cNvCxnSpPr>
          <p:nvPr/>
        </p:nvCxnSpPr>
        <p:spPr bwMode="auto">
          <a:xfrm>
            <a:off x="3657600" y="3962400"/>
            <a:ext cx="1028700" cy="685800"/>
          </a:xfrm>
          <a:prstGeom prst="straightConnector1">
            <a:avLst/>
          </a:prstGeom>
          <a:noFill/>
          <a:ln w="12700">
            <a:solidFill>
              <a:srgbClr val="00CC00"/>
            </a:solidFill>
            <a:round/>
            <a:headEnd type="triangle" w="med" len="lg"/>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9" name="AutoShape 17"/>
          <p:cNvCxnSpPr>
            <a:cxnSpLocks noChangeShapeType="1"/>
            <a:stCxn id="11" idx="2"/>
            <a:endCxn id="13" idx="0"/>
          </p:cNvCxnSpPr>
          <p:nvPr/>
        </p:nvCxnSpPr>
        <p:spPr bwMode="auto">
          <a:xfrm>
            <a:off x="3086100" y="5105400"/>
            <a:ext cx="0" cy="457200"/>
          </a:xfrm>
          <a:prstGeom prst="straightConnector1">
            <a:avLst/>
          </a:prstGeom>
          <a:noFill/>
          <a:ln w="12700">
            <a:solidFill>
              <a:srgbClr val="00CC00"/>
            </a:solidFill>
            <a:round/>
            <a:headEnd type="triangle" w="med" len="lg"/>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0" name="AutoShape 20"/>
          <p:cNvCxnSpPr>
            <a:cxnSpLocks noChangeShapeType="1"/>
            <a:stCxn id="16" idx="0"/>
            <a:endCxn id="15" idx="2"/>
          </p:cNvCxnSpPr>
          <p:nvPr/>
        </p:nvCxnSpPr>
        <p:spPr bwMode="auto">
          <a:xfrm flipV="1">
            <a:off x="5981700" y="4191000"/>
            <a:ext cx="0" cy="1371600"/>
          </a:xfrm>
          <a:prstGeom prst="straightConnector1">
            <a:avLst/>
          </a:prstGeom>
          <a:noFill/>
          <a:ln w="12700">
            <a:solidFill>
              <a:srgbClr val="00CC00"/>
            </a:solidFill>
            <a:round/>
            <a:headEnd type="triangle" w="med" len="lg"/>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1" name="AutoShape 21"/>
          <p:cNvCxnSpPr>
            <a:cxnSpLocks noChangeShapeType="1"/>
            <a:stCxn id="15" idx="0"/>
            <a:endCxn id="14" idx="2"/>
          </p:cNvCxnSpPr>
          <p:nvPr/>
        </p:nvCxnSpPr>
        <p:spPr bwMode="auto">
          <a:xfrm flipV="1">
            <a:off x="5981700" y="3276600"/>
            <a:ext cx="0" cy="457200"/>
          </a:xfrm>
          <a:prstGeom prst="straightConnector1">
            <a:avLst/>
          </a:prstGeom>
          <a:noFill/>
          <a:ln w="12700">
            <a:solidFill>
              <a:srgbClr val="00CC00"/>
            </a:solidFill>
            <a:round/>
            <a:headEnd type="triangle" w="med" len="lg"/>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2" name="Rectangle 29"/>
          <p:cNvSpPr>
            <a:spLocks noChangeArrowheads="1"/>
          </p:cNvSpPr>
          <p:nvPr/>
        </p:nvSpPr>
        <p:spPr bwMode="auto">
          <a:xfrm>
            <a:off x="4114800" y="1752600"/>
            <a:ext cx="1143000" cy="457200"/>
          </a:xfrm>
          <a:prstGeom prst="rect">
            <a:avLst/>
          </a:prstGeom>
          <a:solidFill>
            <a:schemeClr val="bg1"/>
          </a:solidFill>
          <a:ln w="12700" algn="ctr">
            <a:solidFill>
              <a:srgbClr val="0A0A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dirty="0">
                <a:solidFill>
                  <a:srgbClr val="1106E8"/>
                </a:solidFill>
              </a:rPr>
              <a:t>Standards</a:t>
            </a:r>
          </a:p>
        </p:txBody>
      </p:sp>
      <p:cxnSp>
        <p:nvCxnSpPr>
          <p:cNvPr id="23" name="AutoShape 30"/>
          <p:cNvCxnSpPr>
            <a:cxnSpLocks noChangeShapeType="1"/>
            <a:stCxn id="22" idx="2"/>
            <a:endCxn id="10" idx="0"/>
          </p:cNvCxnSpPr>
          <p:nvPr/>
        </p:nvCxnSpPr>
        <p:spPr bwMode="auto">
          <a:xfrm flipH="1">
            <a:off x="3094038" y="2209800"/>
            <a:ext cx="1592262" cy="609600"/>
          </a:xfrm>
          <a:prstGeom prst="straightConnector1">
            <a:avLst/>
          </a:prstGeom>
          <a:noFill/>
          <a:ln w="12700">
            <a:solidFill>
              <a:srgbClr val="00CC00"/>
            </a:solidFill>
            <a:round/>
            <a:headEnd type="triangle" w="med" len="lg"/>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4" name="AutoShape 31"/>
          <p:cNvCxnSpPr>
            <a:cxnSpLocks noChangeShapeType="1"/>
            <a:stCxn id="22" idx="2"/>
            <a:endCxn id="12" idx="0"/>
          </p:cNvCxnSpPr>
          <p:nvPr/>
        </p:nvCxnSpPr>
        <p:spPr bwMode="auto">
          <a:xfrm>
            <a:off x="4686300" y="2209800"/>
            <a:ext cx="0" cy="2438400"/>
          </a:xfrm>
          <a:prstGeom prst="straightConnector1">
            <a:avLst/>
          </a:prstGeom>
          <a:noFill/>
          <a:ln w="12700">
            <a:solidFill>
              <a:srgbClr val="00CC00"/>
            </a:solidFill>
            <a:round/>
            <a:headEnd type="triangle" w="med" len="lg"/>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5" name="Rectangle 32"/>
          <p:cNvSpPr>
            <a:spLocks noChangeArrowheads="1"/>
          </p:cNvSpPr>
          <p:nvPr/>
        </p:nvSpPr>
        <p:spPr bwMode="auto">
          <a:xfrm>
            <a:off x="2514600" y="3733800"/>
            <a:ext cx="1143000" cy="457200"/>
          </a:xfrm>
          <a:prstGeom prst="rect">
            <a:avLst/>
          </a:prstGeom>
          <a:solidFill>
            <a:schemeClr val="bg1"/>
          </a:solidFill>
          <a:ln w="12700" algn="ctr">
            <a:solidFill>
              <a:srgbClr val="0A0A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a:solidFill>
                  <a:srgbClr val="1106E8"/>
                </a:solidFill>
              </a:rPr>
              <a:t>Partitioned</a:t>
            </a:r>
            <a:br>
              <a:rPr lang="en-GB" altLang="en-US" sz="1200" b="1">
                <a:solidFill>
                  <a:srgbClr val="1106E8"/>
                </a:solidFill>
              </a:rPr>
            </a:br>
            <a:r>
              <a:rPr lang="en-GB" altLang="en-US" sz="1200" b="1">
                <a:solidFill>
                  <a:srgbClr val="1106E8"/>
                </a:solidFill>
              </a:rPr>
              <a:t>Requirements</a:t>
            </a:r>
          </a:p>
        </p:txBody>
      </p:sp>
      <p:cxnSp>
        <p:nvCxnSpPr>
          <p:cNvPr id="26" name="AutoShape 33"/>
          <p:cNvCxnSpPr>
            <a:cxnSpLocks noChangeShapeType="1"/>
            <a:stCxn id="10" idx="2"/>
            <a:endCxn id="25" idx="0"/>
          </p:cNvCxnSpPr>
          <p:nvPr/>
        </p:nvCxnSpPr>
        <p:spPr bwMode="auto">
          <a:xfrm flipH="1">
            <a:off x="3086100" y="3276600"/>
            <a:ext cx="7938" cy="457200"/>
          </a:xfrm>
          <a:prstGeom prst="straightConnector1">
            <a:avLst/>
          </a:prstGeom>
          <a:noFill/>
          <a:ln w="12700">
            <a:solidFill>
              <a:srgbClr val="00CC00"/>
            </a:solidFill>
            <a:round/>
            <a:headEnd type="triangle" w="med" len="lg"/>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7" name="Rectangle 34"/>
          <p:cNvSpPr>
            <a:spLocks noChangeArrowheads="1"/>
          </p:cNvSpPr>
          <p:nvPr/>
        </p:nvSpPr>
        <p:spPr bwMode="auto">
          <a:xfrm>
            <a:off x="762000" y="3733800"/>
            <a:ext cx="1143000" cy="457200"/>
          </a:xfrm>
          <a:prstGeom prst="rect">
            <a:avLst/>
          </a:prstGeom>
          <a:solidFill>
            <a:schemeClr val="bg1"/>
          </a:solidFill>
          <a:ln w="12700" algn="ctr">
            <a:solidFill>
              <a:srgbClr val="0A0A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a:solidFill>
                  <a:srgbClr val="1106E8"/>
                </a:solidFill>
              </a:rPr>
              <a:t>Technical</a:t>
            </a:r>
            <a:br>
              <a:rPr lang="en-GB" altLang="en-US" sz="1200" b="1">
                <a:solidFill>
                  <a:srgbClr val="1106E8"/>
                </a:solidFill>
              </a:rPr>
            </a:br>
            <a:r>
              <a:rPr lang="en-GB" altLang="en-US" sz="1200" b="1">
                <a:solidFill>
                  <a:srgbClr val="1106E8"/>
                </a:solidFill>
              </a:rPr>
              <a:t>Questions</a:t>
            </a:r>
          </a:p>
        </p:txBody>
      </p:sp>
      <p:sp>
        <p:nvSpPr>
          <p:cNvPr id="28" name="Rectangle 35"/>
          <p:cNvSpPr>
            <a:spLocks noChangeArrowheads="1"/>
          </p:cNvSpPr>
          <p:nvPr/>
        </p:nvSpPr>
        <p:spPr bwMode="auto">
          <a:xfrm>
            <a:off x="762000" y="1752600"/>
            <a:ext cx="1143000" cy="457200"/>
          </a:xfrm>
          <a:prstGeom prst="rect">
            <a:avLst/>
          </a:prstGeom>
          <a:solidFill>
            <a:schemeClr val="bg1"/>
          </a:solidFill>
          <a:ln w="12700" algn="ctr">
            <a:solidFill>
              <a:srgbClr val="0A0A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dirty="0">
                <a:solidFill>
                  <a:srgbClr val="1106E8"/>
                </a:solidFill>
              </a:rPr>
              <a:t>Customer</a:t>
            </a:r>
            <a:br>
              <a:rPr lang="en-GB" altLang="en-US" sz="1200" b="1" dirty="0">
                <a:solidFill>
                  <a:srgbClr val="1106E8"/>
                </a:solidFill>
              </a:rPr>
            </a:br>
            <a:r>
              <a:rPr lang="en-GB" altLang="en-US" sz="1200" b="1" dirty="0">
                <a:solidFill>
                  <a:srgbClr val="1106E8"/>
                </a:solidFill>
              </a:rPr>
              <a:t>Responses</a:t>
            </a:r>
          </a:p>
        </p:txBody>
      </p:sp>
      <p:cxnSp>
        <p:nvCxnSpPr>
          <p:cNvPr id="29" name="AutoShape 36"/>
          <p:cNvCxnSpPr>
            <a:cxnSpLocks noChangeShapeType="1"/>
            <a:stCxn id="27" idx="3"/>
            <a:endCxn id="10" idx="1"/>
          </p:cNvCxnSpPr>
          <p:nvPr/>
        </p:nvCxnSpPr>
        <p:spPr bwMode="auto">
          <a:xfrm flipV="1">
            <a:off x="1905000" y="3048000"/>
            <a:ext cx="617538" cy="914400"/>
          </a:xfrm>
          <a:prstGeom prst="straightConnector1">
            <a:avLst/>
          </a:prstGeom>
          <a:noFill/>
          <a:ln w="12700">
            <a:solidFill>
              <a:srgbClr val="00CC00"/>
            </a:solidFill>
            <a:round/>
            <a:headEnd type="triangle" w="med" len="lg"/>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0" name="AutoShape 37"/>
          <p:cNvCxnSpPr>
            <a:cxnSpLocks noChangeShapeType="1"/>
            <a:stCxn id="27" idx="0"/>
            <a:endCxn id="28" idx="2"/>
          </p:cNvCxnSpPr>
          <p:nvPr/>
        </p:nvCxnSpPr>
        <p:spPr bwMode="auto">
          <a:xfrm flipV="1">
            <a:off x="1333500" y="2209800"/>
            <a:ext cx="0" cy="1524000"/>
          </a:xfrm>
          <a:prstGeom prst="straightConnector1">
            <a:avLst/>
          </a:prstGeom>
          <a:noFill/>
          <a:ln w="12700">
            <a:solidFill>
              <a:srgbClr val="00CC00"/>
            </a:solidFill>
            <a:round/>
            <a:headEnd type="triangle" w="med" len="lg"/>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1" name="AutoShape 38"/>
          <p:cNvCxnSpPr>
            <a:cxnSpLocks noChangeShapeType="1"/>
            <a:stCxn id="28" idx="3"/>
            <a:endCxn id="10" idx="0"/>
          </p:cNvCxnSpPr>
          <p:nvPr/>
        </p:nvCxnSpPr>
        <p:spPr bwMode="auto">
          <a:xfrm>
            <a:off x="1905000" y="1981200"/>
            <a:ext cx="1189038" cy="838200"/>
          </a:xfrm>
          <a:prstGeom prst="straightConnector1">
            <a:avLst/>
          </a:prstGeom>
          <a:noFill/>
          <a:ln w="12700">
            <a:solidFill>
              <a:srgbClr val="00CC00"/>
            </a:solidFill>
            <a:round/>
            <a:headEnd type="triangle" w="med" len="lg"/>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2" name="AutoShape 39"/>
          <p:cNvCxnSpPr>
            <a:cxnSpLocks noChangeShapeType="1"/>
            <a:stCxn id="25" idx="2"/>
            <a:endCxn id="11" idx="0"/>
          </p:cNvCxnSpPr>
          <p:nvPr/>
        </p:nvCxnSpPr>
        <p:spPr bwMode="auto">
          <a:xfrm>
            <a:off x="3086100" y="4191000"/>
            <a:ext cx="0" cy="457200"/>
          </a:xfrm>
          <a:prstGeom prst="straightConnector1">
            <a:avLst/>
          </a:prstGeom>
          <a:noFill/>
          <a:ln w="12700">
            <a:solidFill>
              <a:srgbClr val="00CC00"/>
            </a:solidFill>
            <a:round/>
            <a:headEnd type="triangle" w="med" len="lg"/>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3" name="Rectangle 40"/>
          <p:cNvSpPr>
            <a:spLocks noChangeArrowheads="1"/>
          </p:cNvSpPr>
          <p:nvPr/>
        </p:nvSpPr>
        <p:spPr bwMode="auto">
          <a:xfrm>
            <a:off x="914400" y="5105400"/>
            <a:ext cx="1143000" cy="457200"/>
          </a:xfrm>
          <a:prstGeom prst="rect">
            <a:avLst/>
          </a:prstGeom>
          <a:solidFill>
            <a:schemeClr val="bg1"/>
          </a:solidFill>
          <a:ln w="12700" algn="ctr">
            <a:solidFill>
              <a:srgbClr val="0A0A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a:solidFill>
                  <a:srgbClr val="1106E8"/>
                </a:solidFill>
              </a:rPr>
              <a:t>Justifications</a:t>
            </a:r>
          </a:p>
        </p:txBody>
      </p:sp>
      <p:cxnSp>
        <p:nvCxnSpPr>
          <p:cNvPr id="34" name="AutoShape 41"/>
          <p:cNvCxnSpPr>
            <a:cxnSpLocks noChangeShapeType="1"/>
            <a:stCxn id="33" idx="0"/>
            <a:endCxn id="11" idx="1"/>
          </p:cNvCxnSpPr>
          <p:nvPr/>
        </p:nvCxnSpPr>
        <p:spPr bwMode="auto">
          <a:xfrm rot="16200000">
            <a:off x="1885950" y="4476750"/>
            <a:ext cx="228600" cy="1028700"/>
          </a:xfrm>
          <a:prstGeom prst="bentConnector2">
            <a:avLst/>
          </a:prstGeom>
          <a:noFill/>
          <a:ln w="12700">
            <a:solidFill>
              <a:srgbClr val="00CC00"/>
            </a:solidFill>
            <a:round/>
            <a:headEnd type="triangle" w="med" len="lg"/>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5" name="AutoShape 42"/>
          <p:cNvCxnSpPr>
            <a:cxnSpLocks noChangeShapeType="1"/>
            <a:stCxn id="33" idx="2"/>
            <a:endCxn id="13" idx="1"/>
          </p:cNvCxnSpPr>
          <p:nvPr/>
        </p:nvCxnSpPr>
        <p:spPr bwMode="auto">
          <a:xfrm rot="16200000" flipH="1">
            <a:off x="1885950" y="5162550"/>
            <a:ext cx="228600" cy="1028700"/>
          </a:xfrm>
          <a:prstGeom prst="bentConnector2">
            <a:avLst/>
          </a:prstGeom>
          <a:noFill/>
          <a:ln w="12700">
            <a:solidFill>
              <a:srgbClr val="00CC00"/>
            </a:solidFill>
            <a:round/>
            <a:headEnd type="triangle" w="med" len="lg"/>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6" name="AutoShape 43"/>
          <p:cNvCxnSpPr>
            <a:cxnSpLocks noChangeShapeType="1"/>
            <a:stCxn id="14" idx="1"/>
            <a:endCxn id="10" idx="3"/>
          </p:cNvCxnSpPr>
          <p:nvPr/>
        </p:nvCxnSpPr>
        <p:spPr bwMode="auto">
          <a:xfrm flipH="1">
            <a:off x="3665538" y="3048000"/>
            <a:ext cx="1744662" cy="0"/>
          </a:xfrm>
          <a:prstGeom prst="straightConnector1">
            <a:avLst/>
          </a:prstGeom>
          <a:noFill/>
          <a:ln w="12700">
            <a:solidFill>
              <a:srgbClr val="00CC00"/>
            </a:solidFill>
            <a:round/>
            <a:headEnd type="triangle" w="med" len="lg"/>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7" name="AutoShape 44"/>
          <p:cNvCxnSpPr>
            <a:cxnSpLocks noChangeShapeType="1"/>
            <a:stCxn id="15" idx="1"/>
            <a:endCxn id="25" idx="3"/>
          </p:cNvCxnSpPr>
          <p:nvPr/>
        </p:nvCxnSpPr>
        <p:spPr bwMode="auto">
          <a:xfrm flipH="1">
            <a:off x="3657600" y="3962400"/>
            <a:ext cx="1752600" cy="0"/>
          </a:xfrm>
          <a:prstGeom prst="straightConnector1">
            <a:avLst/>
          </a:prstGeom>
          <a:noFill/>
          <a:ln w="12700">
            <a:solidFill>
              <a:srgbClr val="00CC00"/>
            </a:solidFill>
            <a:round/>
            <a:headEnd type="triangle" w="med" len="lg"/>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8" name="AutoShape 45"/>
          <p:cNvCxnSpPr>
            <a:cxnSpLocks noChangeShapeType="1"/>
            <a:stCxn id="14" idx="1"/>
            <a:endCxn id="25" idx="3"/>
          </p:cNvCxnSpPr>
          <p:nvPr/>
        </p:nvCxnSpPr>
        <p:spPr bwMode="auto">
          <a:xfrm flipH="1">
            <a:off x="3657600" y="3048000"/>
            <a:ext cx="1752600" cy="914400"/>
          </a:xfrm>
          <a:prstGeom prst="straightConnector1">
            <a:avLst/>
          </a:prstGeom>
          <a:noFill/>
          <a:ln w="12700">
            <a:solidFill>
              <a:srgbClr val="00CC00"/>
            </a:solidFill>
            <a:round/>
            <a:headEnd type="triangle" w="med" len="lg"/>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9" name="AutoShape 46"/>
          <p:cNvCxnSpPr>
            <a:cxnSpLocks noChangeShapeType="1"/>
            <a:stCxn id="16" idx="1"/>
            <a:endCxn id="13" idx="3"/>
          </p:cNvCxnSpPr>
          <p:nvPr/>
        </p:nvCxnSpPr>
        <p:spPr bwMode="auto">
          <a:xfrm flipH="1">
            <a:off x="3657600" y="5791200"/>
            <a:ext cx="1752600" cy="0"/>
          </a:xfrm>
          <a:prstGeom prst="straightConnector1">
            <a:avLst/>
          </a:prstGeom>
          <a:noFill/>
          <a:ln w="12700">
            <a:solidFill>
              <a:srgbClr val="00CC00"/>
            </a:solidFill>
            <a:round/>
            <a:headEnd type="triangle" w="med" len="lg"/>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0" name="AutoShape 47"/>
          <p:cNvCxnSpPr>
            <a:cxnSpLocks noChangeShapeType="1"/>
            <a:stCxn id="13" idx="0"/>
            <a:endCxn id="12" idx="2"/>
          </p:cNvCxnSpPr>
          <p:nvPr/>
        </p:nvCxnSpPr>
        <p:spPr bwMode="auto">
          <a:xfrm flipV="1">
            <a:off x="3086100" y="5105400"/>
            <a:ext cx="1600200" cy="457200"/>
          </a:xfrm>
          <a:prstGeom prst="straightConnector1">
            <a:avLst/>
          </a:prstGeom>
          <a:noFill/>
          <a:ln w="12700">
            <a:solidFill>
              <a:srgbClr val="00CC00"/>
            </a:solidFill>
            <a:round/>
            <a:headEnd type="triangle" w="med" len="lg"/>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1" name="AutoShape 48"/>
          <p:cNvCxnSpPr>
            <a:cxnSpLocks noChangeShapeType="1"/>
            <a:stCxn id="16" idx="0"/>
            <a:endCxn id="12" idx="2"/>
          </p:cNvCxnSpPr>
          <p:nvPr/>
        </p:nvCxnSpPr>
        <p:spPr bwMode="auto">
          <a:xfrm flipH="1" flipV="1">
            <a:off x="4686300" y="5105400"/>
            <a:ext cx="1295400" cy="457200"/>
          </a:xfrm>
          <a:prstGeom prst="straightConnector1">
            <a:avLst/>
          </a:prstGeom>
          <a:noFill/>
          <a:ln w="12700">
            <a:solidFill>
              <a:srgbClr val="00CC00"/>
            </a:solidFill>
            <a:round/>
            <a:headEnd type="triangle" w="med" len="lg"/>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2" name="AutoShape 54"/>
          <p:cNvCxnSpPr>
            <a:cxnSpLocks noChangeShapeType="1"/>
            <a:stCxn id="27" idx="3"/>
            <a:endCxn id="25" idx="1"/>
          </p:cNvCxnSpPr>
          <p:nvPr/>
        </p:nvCxnSpPr>
        <p:spPr bwMode="auto">
          <a:xfrm>
            <a:off x="1905000" y="3962400"/>
            <a:ext cx="609600" cy="0"/>
          </a:xfrm>
          <a:prstGeom prst="straightConnector1">
            <a:avLst/>
          </a:prstGeom>
          <a:noFill/>
          <a:ln w="12700">
            <a:solidFill>
              <a:srgbClr val="00CC00"/>
            </a:solidFill>
            <a:round/>
            <a:headEnd type="triangle" w="med" len="lg"/>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25971060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53"/>
          <p:cNvSpPr>
            <a:spLocks noChangeArrowheads="1"/>
          </p:cNvSpPr>
          <p:nvPr/>
        </p:nvSpPr>
        <p:spPr bwMode="auto">
          <a:xfrm>
            <a:off x="457200" y="1214438"/>
            <a:ext cx="6096000" cy="4576762"/>
          </a:xfrm>
          <a:prstGeom prst="rect">
            <a:avLst/>
          </a:prstGeom>
          <a:solidFill>
            <a:srgbClr val="D1FFFF"/>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45720" bIns="0" rtlCol="0" anchor="ctr" anchorCtr="1"/>
          <a:lstStyle/>
          <a:p>
            <a:endParaRPr lang="en-GB" altLang="en-US" sz="1400" dirty="0">
              <a:solidFill>
                <a:srgbClr val="1106E8"/>
              </a:solidFill>
            </a:endParaRPr>
          </a:p>
        </p:txBody>
      </p:sp>
      <p:sp>
        <p:nvSpPr>
          <p:cNvPr id="2" name="Title 1"/>
          <p:cNvSpPr>
            <a:spLocks noGrp="1"/>
          </p:cNvSpPr>
          <p:nvPr>
            <p:ph type="title"/>
          </p:nvPr>
        </p:nvSpPr>
        <p:spPr/>
        <p:txBody>
          <a:bodyPr>
            <a:normAutofit fontScale="90000"/>
          </a:bodyPr>
          <a:lstStyle/>
          <a:p>
            <a:r>
              <a:rPr lang="en-GB" dirty="0" smtClean="0"/>
              <a:t>Example Database Traceability	3.4</a:t>
            </a:r>
            <a:endParaRPr lang="en-GB" dirty="0"/>
          </a:p>
        </p:txBody>
      </p:sp>
      <p:grpSp>
        <p:nvGrpSpPr>
          <p:cNvPr id="3" name="Group 2"/>
          <p:cNvGrpSpPr/>
          <p:nvPr/>
        </p:nvGrpSpPr>
        <p:grpSpPr>
          <a:xfrm>
            <a:off x="685800" y="1458445"/>
            <a:ext cx="5638800" cy="4114800"/>
            <a:chOff x="457200" y="1214438"/>
            <a:chExt cx="5638800" cy="4114800"/>
          </a:xfrm>
        </p:grpSpPr>
        <p:sp>
          <p:nvSpPr>
            <p:cNvPr id="4" name="Rectangle 53"/>
            <p:cNvSpPr>
              <a:spLocks noChangeArrowheads="1"/>
            </p:cNvSpPr>
            <p:nvPr/>
          </p:nvSpPr>
          <p:spPr bwMode="auto">
            <a:xfrm>
              <a:off x="457200" y="1214438"/>
              <a:ext cx="1219200" cy="457200"/>
            </a:xfrm>
            <a:prstGeom prst="rect">
              <a:avLst/>
            </a:prstGeom>
            <a:solidFill>
              <a:schemeClr val="bg1"/>
            </a:solidFill>
            <a:ln w="12700" algn="ctr">
              <a:solidFill>
                <a:srgbClr val="0A0A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a:solidFill>
                    <a:srgbClr val="1106E8"/>
                  </a:solidFill>
                </a:rPr>
                <a:t>User</a:t>
              </a:r>
              <a:br>
                <a:rPr lang="en-GB" altLang="en-US" sz="1200" b="1">
                  <a:solidFill>
                    <a:srgbClr val="1106E8"/>
                  </a:solidFill>
                </a:rPr>
              </a:br>
              <a:r>
                <a:rPr lang="en-GB" altLang="en-US" sz="1200" b="1">
                  <a:solidFill>
                    <a:srgbClr val="1106E8"/>
                  </a:solidFill>
                </a:rPr>
                <a:t>Requirements</a:t>
              </a:r>
            </a:p>
          </p:txBody>
        </p:sp>
        <p:sp>
          <p:nvSpPr>
            <p:cNvPr id="5" name="Rectangle 54"/>
            <p:cNvSpPr>
              <a:spLocks noChangeArrowheads="1"/>
            </p:cNvSpPr>
            <p:nvPr/>
          </p:nvSpPr>
          <p:spPr bwMode="auto">
            <a:xfrm>
              <a:off x="762000" y="2128838"/>
              <a:ext cx="1219200" cy="457200"/>
            </a:xfrm>
            <a:prstGeom prst="rect">
              <a:avLst/>
            </a:prstGeom>
            <a:solidFill>
              <a:schemeClr val="bg1"/>
            </a:solidFill>
            <a:ln w="12700" algn="ctr">
              <a:solidFill>
                <a:srgbClr val="0A0A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a:solidFill>
                    <a:srgbClr val="1106E8"/>
                  </a:solidFill>
                </a:rPr>
                <a:t>Use Cases</a:t>
              </a:r>
              <a:br>
                <a:rPr lang="en-GB" altLang="en-US" sz="1200" b="1">
                  <a:solidFill>
                    <a:srgbClr val="1106E8"/>
                  </a:solidFill>
                </a:rPr>
              </a:br>
              <a:r>
                <a:rPr lang="en-GB" altLang="en-US" sz="1200" b="1">
                  <a:solidFill>
                    <a:srgbClr val="1106E8"/>
                  </a:solidFill>
                </a:rPr>
                <a:t>Analysis Models</a:t>
              </a:r>
            </a:p>
          </p:txBody>
        </p:sp>
        <p:sp>
          <p:nvSpPr>
            <p:cNvPr id="6" name="Rectangle 55"/>
            <p:cNvSpPr>
              <a:spLocks noChangeArrowheads="1"/>
            </p:cNvSpPr>
            <p:nvPr/>
          </p:nvSpPr>
          <p:spPr bwMode="auto">
            <a:xfrm>
              <a:off x="1371600" y="3957638"/>
              <a:ext cx="1220788" cy="457200"/>
            </a:xfrm>
            <a:prstGeom prst="rect">
              <a:avLst/>
            </a:prstGeom>
            <a:solidFill>
              <a:schemeClr val="bg1"/>
            </a:solidFill>
            <a:ln w="12700" algn="ctr">
              <a:solidFill>
                <a:srgbClr val="0A0A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a:solidFill>
                    <a:srgbClr val="1106E8"/>
                  </a:solidFill>
                </a:rPr>
                <a:t>Architecture</a:t>
              </a:r>
              <a:br>
                <a:rPr lang="en-GB" altLang="en-US" sz="1200" b="1">
                  <a:solidFill>
                    <a:srgbClr val="1106E8"/>
                  </a:solidFill>
                </a:rPr>
              </a:br>
              <a:r>
                <a:rPr lang="en-GB" altLang="en-US" sz="1200" b="1">
                  <a:solidFill>
                    <a:srgbClr val="1106E8"/>
                  </a:solidFill>
                </a:rPr>
                <a:t>Models</a:t>
              </a:r>
            </a:p>
          </p:txBody>
        </p:sp>
        <p:sp>
          <p:nvSpPr>
            <p:cNvPr id="7" name="Rectangle 56"/>
            <p:cNvSpPr>
              <a:spLocks noChangeArrowheads="1"/>
            </p:cNvSpPr>
            <p:nvPr/>
          </p:nvSpPr>
          <p:spPr bwMode="auto">
            <a:xfrm>
              <a:off x="1066800" y="3043238"/>
              <a:ext cx="1219200" cy="457200"/>
            </a:xfrm>
            <a:prstGeom prst="rect">
              <a:avLst/>
            </a:prstGeom>
            <a:solidFill>
              <a:schemeClr val="bg1"/>
            </a:solidFill>
            <a:ln w="12700" algn="ctr">
              <a:solidFill>
                <a:srgbClr val="0A0A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a:solidFill>
                    <a:srgbClr val="1106E8"/>
                  </a:solidFill>
                </a:rPr>
                <a:t>System</a:t>
              </a:r>
              <a:br>
                <a:rPr lang="en-GB" altLang="en-US" sz="1200" b="1">
                  <a:solidFill>
                    <a:srgbClr val="1106E8"/>
                  </a:solidFill>
                </a:rPr>
              </a:br>
              <a:r>
                <a:rPr lang="en-GB" altLang="en-US" sz="1200" b="1">
                  <a:solidFill>
                    <a:srgbClr val="1106E8"/>
                  </a:solidFill>
                </a:rPr>
                <a:t>Requirements</a:t>
              </a:r>
            </a:p>
          </p:txBody>
        </p:sp>
        <p:sp>
          <p:nvSpPr>
            <p:cNvPr id="8" name="Rectangle 57"/>
            <p:cNvSpPr>
              <a:spLocks noChangeArrowheads="1"/>
            </p:cNvSpPr>
            <p:nvPr/>
          </p:nvSpPr>
          <p:spPr bwMode="auto">
            <a:xfrm>
              <a:off x="1676400" y="4872038"/>
              <a:ext cx="1219200" cy="457200"/>
            </a:xfrm>
            <a:prstGeom prst="rect">
              <a:avLst/>
            </a:prstGeom>
            <a:solidFill>
              <a:schemeClr val="bg1"/>
            </a:solidFill>
            <a:ln w="12700" algn="ctr">
              <a:solidFill>
                <a:srgbClr val="0A0A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a:solidFill>
                    <a:srgbClr val="1106E8"/>
                  </a:solidFill>
                </a:rPr>
                <a:t>Design</a:t>
              </a:r>
              <a:br>
                <a:rPr lang="en-GB" altLang="en-US" sz="1200" b="1">
                  <a:solidFill>
                    <a:srgbClr val="1106E8"/>
                  </a:solidFill>
                </a:rPr>
              </a:br>
              <a:r>
                <a:rPr lang="en-GB" altLang="en-US" sz="1200" b="1">
                  <a:solidFill>
                    <a:srgbClr val="1106E8"/>
                  </a:solidFill>
                </a:rPr>
                <a:t>Models</a:t>
              </a:r>
            </a:p>
          </p:txBody>
        </p:sp>
        <p:sp>
          <p:nvSpPr>
            <p:cNvPr id="9" name="Rectangle 58"/>
            <p:cNvSpPr>
              <a:spLocks noChangeArrowheads="1"/>
            </p:cNvSpPr>
            <p:nvPr/>
          </p:nvSpPr>
          <p:spPr bwMode="auto">
            <a:xfrm>
              <a:off x="4876800" y="1214438"/>
              <a:ext cx="1219200" cy="457200"/>
            </a:xfrm>
            <a:prstGeom prst="rect">
              <a:avLst/>
            </a:prstGeom>
            <a:solidFill>
              <a:schemeClr val="bg1"/>
            </a:solidFill>
            <a:ln w="12700" algn="ctr">
              <a:solidFill>
                <a:srgbClr val="0A0A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a:solidFill>
                    <a:srgbClr val="1106E8"/>
                  </a:solidFill>
                </a:rPr>
                <a:t>Acceptance</a:t>
              </a:r>
              <a:br>
                <a:rPr lang="en-GB" altLang="en-US" sz="1200" b="1">
                  <a:solidFill>
                    <a:srgbClr val="1106E8"/>
                  </a:solidFill>
                </a:rPr>
              </a:br>
              <a:r>
                <a:rPr lang="en-GB" altLang="en-US" sz="1200" b="1">
                  <a:solidFill>
                    <a:srgbClr val="1106E8"/>
                  </a:solidFill>
                </a:rPr>
                <a:t>Criteria</a:t>
              </a:r>
            </a:p>
          </p:txBody>
        </p:sp>
        <p:sp>
          <p:nvSpPr>
            <p:cNvPr id="10" name="Rectangle 59"/>
            <p:cNvSpPr>
              <a:spLocks noChangeArrowheads="1"/>
            </p:cNvSpPr>
            <p:nvPr/>
          </p:nvSpPr>
          <p:spPr bwMode="auto">
            <a:xfrm>
              <a:off x="4495800" y="2586038"/>
              <a:ext cx="1219200" cy="457200"/>
            </a:xfrm>
            <a:prstGeom prst="rect">
              <a:avLst/>
            </a:prstGeom>
            <a:solidFill>
              <a:schemeClr val="bg1"/>
            </a:solidFill>
            <a:ln w="12700" algn="ctr">
              <a:solidFill>
                <a:srgbClr val="0A0A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a:solidFill>
                    <a:srgbClr val="1106E8"/>
                  </a:solidFill>
                </a:rPr>
                <a:t>Verifications</a:t>
              </a:r>
            </a:p>
          </p:txBody>
        </p:sp>
        <p:sp>
          <p:nvSpPr>
            <p:cNvPr id="11" name="Rectangle 60"/>
            <p:cNvSpPr>
              <a:spLocks noChangeArrowheads="1"/>
            </p:cNvSpPr>
            <p:nvPr/>
          </p:nvSpPr>
          <p:spPr bwMode="auto">
            <a:xfrm>
              <a:off x="4038600" y="3957638"/>
              <a:ext cx="1219200" cy="457200"/>
            </a:xfrm>
            <a:prstGeom prst="rect">
              <a:avLst/>
            </a:prstGeom>
            <a:solidFill>
              <a:schemeClr val="bg1"/>
            </a:solidFill>
            <a:ln w="12700" algn="ctr">
              <a:solidFill>
                <a:srgbClr val="0A0A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a:solidFill>
                    <a:srgbClr val="1106E8"/>
                  </a:solidFill>
                </a:rPr>
                <a:t>Integration</a:t>
              </a:r>
              <a:br>
                <a:rPr lang="en-GB" altLang="en-US" sz="1200" b="1">
                  <a:solidFill>
                    <a:srgbClr val="1106E8"/>
                  </a:solidFill>
                </a:rPr>
              </a:br>
              <a:r>
                <a:rPr lang="en-GB" altLang="en-US" sz="1200" b="1">
                  <a:solidFill>
                    <a:srgbClr val="1106E8"/>
                  </a:solidFill>
                </a:rPr>
                <a:t>Tests</a:t>
              </a:r>
            </a:p>
          </p:txBody>
        </p:sp>
        <p:sp>
          <p:nvSpPr>
            <p:cNvPr id="12" name="Rectangle 61"/>
            <p:cNvSpPr>
              <a:spLocks noChangeArrowheads="1"/>
            </p:cNvSpPr>
            <p:nvPr/>
          </p:nvSpPr>
          <p:spPr bwMode="auto">
            <a:xfrm>
              <a:off x="3733800" y="4872038"/>
              <a:ext cx="1219200" cy="457200"/>
            </a:xfrm>
            <a:prstGeom prst="rect">
              <a:avLst/>
            </a:prstGeom>
            <a:solidFill>
              <a:schemeClr val="bg1"/>
            </a:solidFill>
            <a:ln w="12700" algn="ctr">
              <a:solidFill>
                <a:srgbClr val="0A0A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GB" altLang="en-US" sz="1200" b="1" dirty="0">
                  <a:solidFill>
                    <a:srgbClr val="1106E8"/>
                  </a:solidFill>
                </a:rPr>
                <a:t>Unit / Module</a:t>
              </a:r>
              <a:br>
                <a:rPr lang="en-GB" altLang="en-US" sz="1200" b="1" dirty="0">
                  <a:solidFill>
                    <a:srgbClr val="1106E8"/>
                  </a:solidFill>
                </a:rPr>
              </a:br>
              <a:r>
                <a:rPr lang="en-GB" altLang="en-US" sz="1200" b="1" dirty="0">
                  <a:solidFill>
                    <a:srgbClr val="1106E8"/>
                  </a:solidFill>
                </a:rPr>
                <a:t>Tests</a:t>
              </a:r>
            </a:p>
          </p:txBody>
        </p:sp>
        <p:cxnSp>
          <p:nvCxnSpPr>
            <p:cNvPr id="13" name="AutoShape 62"/>
            <p:cNvCxnSpPr>
              <a:cxnSpLocks noChangeShapeType="1"/>
              <a:stCxn id="4" idx="2"/>
              <a:endCxn id="5" idx="0"/>
            </p:cNvCxnSpPr>
            <p:nvPr/>
          </p:nvCxnSpPr>
          <p:spPr bwMode="auto">
            <a:xfrm>
              <a:off x="1066800" y="1671638"/>
              <a:ext cx="304800" cy="457200"/>
            </a:xfrm>
            <a:prstGeom prst="straightConnector1">
              <a:avLst/>
            </a:prstGeom>
            <a:noFill/>
            <a:ln w="12700">
              <a:solidFill>
                <a:srgbClr val="00CC00"/>
              </a:solidFill>
              <a:round/>
              <a:headEnd type="triangle" w="med" len="lg"/>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4" name="AutoShape 63"/>
            <p:cNvCxnSpPr>
              <a:cxnSpLocks noChangeShapeType="1"/>
              <a:stCxn id="5" idx="2"/>
              <a:endCxn id="7" idx="0"/>
            </p:cNvCxnSpPr>
            <p:nvPr/>
          </p:nvCxnSpPr>
          <p:spPr bwMode="auto">
            <a:xfrm>
              <a:off x="1371600" y="2586038"/>
              <a:ext cx="304800" cy="457200"/>
            </a:xfrm>
            <a:prstGeom prst="straightConnector1">
              <a:avLst/>
            </a:prstGeom>
            <a:noFill/>
            <a:ln w="12700">
              <a:solidFill>
                <a:srgbClr val="00CC00"/>
              </a:solidFill>
              <a:round/>
              <a:headEnd type="triangle" w="med" len="lg"/>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5" name="AutoShape 64"/>
            <p:cNvCxnSpPr>
              <a:cxnSpLocks noChangeShapeType="1"/>
              <a:stCxn id="7" idx="2"/>
              <a:endCxn id="6" idx="0"/>
            </p:cNvCxnSpPr>
            <p:nvPr/>
          </p:nvCxnSpPr>
          <p:spPr bwMode="auto">
            <a:xfrm>
              <a:off x="1676400" y="3500438"/>
              <a:ext cx="304800" cy="457200"/>
            </a:xfrm>
            <a:prstGeom prst="straightConnector1">
              <a:avLst/>
            </a:prstGeom>
            <a:noFill/>
            <a:ln w="12700">
              <a:solidFill>
                <a:srgbClr val="00CC00"/>
              </a:solidFill>
              <a:round/>
              <a:headEnd type="triangle" w="med" len="lg"/>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6" name="AutoShape 65"/>
            <p:cNvCxnSpPr>
              <a:cxnSpLocks noChangeShapeType="1"/>
              <a:stCxn id="6" idx="2"/>
              <a:endCxn id="8" idx="0"/>
            </p:cNvCxnSpPr>
            <p:nvPr/>
          </p:nvCxnSpPr>
          <p:spPr bwMode="auto">
            <a:xfrm>
              <a:off x="1981200" y="4414838"/>
              <a:ext cx="304800" cy="457200"/>
            </a:xfrm>
            <a:prstGeom prst="straightConnector1">
              <a:avLst/>
            </a:prstGeom>
            <a:noFill/>
            <a:ln w="12700">
              <a:solidFill>
                <a:srgbClr val="00CC00"/>
              </a:solidFill>
              <a:round/>
              <a:headEnd type="triangle" w="med" len="lg"/>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7" name="AutoShape 66"/>
            <p:cNvCxnSpPr>
              <a:cxnSpLocks noChangeShapeType="1"/>
              <a:stCxn id="8" idx="3"/>
              <a:endCxn id="12" idx="1"/>
            </p:cNvCxnSpPr>
            <p:nvPr/>
          </p:nvCxnSpPr>
          <p:spPr bwMode="auto">
            <a:xfrm>
              <a:off x="2895600" y="5100638"/>
              <a:ext cx="838200" cy="0"/>
            </a:xfrm>
            <a:prstGeom prst="straightConnector1">
              <a:avLst/>
            </a:prstGeom>
            <a:noFill/>
            <a:ln w="12700">
              <a:solidFill>
                <a:srgbClr val="00CC00"/>
              </a:solidFill>
              <a:round/>
              <a:headEnd type="triangle" w="med" len="lg"/>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 name="AutoShape 67"/>
            <p:cNvCxnSpPr>
              <a:cxnSpLocks noChangeShapeType="1"/>
              <a:stCxn id="12" idx="0"/>
              <a:endCxn id="11" idx="2"/>
            </p:cNvCxnSpPr>
            <p:nvPr/>
          </p:nvCxnSpPr>
          <p:spPr bwMode="auto">
            <a:xfrm flipV="1">
              <a:off x="4343400" y="4414838"/>
              <a:ext cx="304800" cy="457200"/>
            </a:xfrm>
            <a:prstGeom prst="straightConnector1">
              <a:avLst/>
            </a:prstGeom>
            <a:noFill/>
            <a:ln w="12700">
              <a:solidFill>
                <a:srgbClr val="00CC00"/>
              </a:solidFill>
              <a:round/>
              <a:headEnd type="triangle" w="med" len="lg"/>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9" name="AutoShape 68"/>
            <p:cNvCxnSpPr>
              <a:cxnSpLocks noChangeShapeType="1"/>
              <a:stCxn id="11" idx="0"/>
              <a:endCxn id="10" idx="2"/>
            </p:cNvCxnSpPr>
            <p:nvPr/>
          </p:nvCxnSpPr>
          <p:spPr bwMode="auto">
            <a:xfrm flipV="1">
              <a:off x="4648200" y="3043238"/>
              <a:ext cx="457200" cy="914400"/>
            </a:xfrm>
            <a:prstGeom prst="straightConnector1">
              <a:avLst/>
            </a:prstGeom>
            <a:noFill/>
            <a:ln w="12700">
              <a:solidFill>
                <a:srgbClr val="00CC00"/>
              </a:solidFill>
              <a:round/>
              <a:headEnd type="triangle" w="med" len="lg"/>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0" name="AutoShape 69"/>
            <p:cNvCxnSpPr>
              <a:cxnSpLocks noChangeShapeType="1"/>
              <a:stCxn id="10" idx="0"/>
              <a:endCxn id="9" idx="2"/>
            </p:cNvCxnSpPr>
            <p:nvPr/>
          </p:nvCxnSpPr>
          <p:spPr bwMode="auto">
            <a:xfrm flipV="1">
              <a:off x="5105400" y="1671638"/>
              <a:ext cx="381000" cy="914400"/>
            </a:xfrm>
            <a:prstGeom prst="straightConnector1">
              <a:avLst/>
            </a:prstGeom>
            <a:noFill/>
            <a:ln w="12700">
              <a:solidFill>
                <a:srgbClr val="00CC00"/>
              </a:solidFill>
              <a:round/>
              <a:headEnd type="triangle" w="med" len="lg"/>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1" name="AutoShape 70"/>
            <p:cNvCxnSpPr>
              <a:cxnSpLocks noChangeShapeType="1"/>
              <a:stCxn id="4" idx="3"/>
              <a:endCxn id="9" idx="1"/>
            </p:cNvCxnSpPr>
            <p:nvPr/>
          </p:nvCxnSpPr>
          <p:spPr bwMode="auto">
            <a:xfrm>
              <a:off x="1676400" y="1443038"/>
              <a:ext cx="3200400" cy="0"/>
            </a:xfrm>
            <a:prstGeom prst="straightConnector1">
              <a:avLst/>
            </a:prstGeom>
            <a:solidFill>
              <a:srgbClr val="E60A0A"/>
            </a:solidFill>
            <a:ln w="12700">
              <a:solidFill>
                <a:srgbClr val="E60A0A"/>
              </a:solidFill>
              <a:prstDash val="lgDash"/>
              <a:headEnd type="triangle"/>
              <a:tailEnd type="triangle"/>
            </a:ln>
          </p:spPr>
          <p:style>
            <a:lnRef idx="2">
              <a:schemeClr val="accent1">
                <a:shade val="50000"/>
              </a:schemeClr>
            </a:lnRef>
            <a:fillRef idx="1">
              <a:schemeClr val="accent1"/>
            </a:fillRef>
            <a:effectRef idx="0">
              <a:schemeClr val="accent1"/>
            </a:effectRef>
            <a:fontRef idx="minor">
              <a:schemeClr val="lt1"/>
            </a:fontRef>
          </p:style>
        </p:cxnSp>
        <p:cxnSp>
          <p:nvCxnSpPr>
            <p:cNvPr id="22" name="AutoShape 71"/>
            <p:cNvCxnSpPr>
              <a:cxnSpLocks noChangeShapeType="1"/>
              <a:stCxn id="5" idx="3"/>
              <a:endCxn id="10" idx="1"/>
            </p:cNvCxnSpPr>
            <p:nvPr/>
          </p:nvCxnSpPr>
          <p:spPr bwMode="auto">
            <a:xfrm>
              <a:off x="1981200" y="2357438"/>
              <a:ext cx="2514600" cy="457200"/>
            </a:xfrm>
            <a:prstGeom prst="straightConnector1">
              <a:avLst/>
            </a:prstGeom>
            <a:solidFill>
              <a:srgbClr val="E60A0A"/>
            </a:solidFill>
            <a:ln w="12700">
              <a:solidFill>
                <a:srgbClr val="E60A0A"/>
              </a:solidFill>
              <a:prstDash val="lgDash"/>
              <a:headEnd type="triangle"/>
              <a:tailEnd type="triangle"/>
            </a:ln>
          </p:spPr>
          <p:style>
            <a:lnRef idx="2">
              <a:schemeClr val="accent1">
                <a:shade val="50000"/>
              </a:schemeClr>
            </a:lnRef>
            <a:fillRef idx="1">
              <a:schemeClr val="accent1"/>
            </a:fillRef>
            <a:effectRef idx="0">
              <a:schemeClr val="accent1"/>
            </a:effectRef>
            <a:fontRef idx="minor">
              <a:schemeClr val="lt1"/>
            </a:fontRef>
          </p:style>
        </p:cxnSp>
        <p:cxnSp>
          <p:nvCxnSpPr>
            <p:cNvPr id="23" name="AutoShape 72"/>
            <p:cNvCxnSpPr>
              <a:cxnSpLocks noChangeShapeType="1"/>
              <a:stCxn id="7" idx="3"/>
              <a:endCxn id="10" idx="1"/>
            </p:cNvCxnSpPr>
            <p:nvPr/>
          </p:nvCxnSpPr>
          <p:spPr bwMode="auto">
            <a:xfrm flipV="1">
              <a:off x="2286000" y="2814638"/>
              <a:ext cx="2209800" cy="458788"/>
            </a:xfrm>
            <a:prstGeom prst="straightConnector1">
              <a:avLst/>
            </a:prstGeom>
            <a:solidFill>
              <a:srgbClr val="E60A0A"/>
            </a:solidFill>
            <a:ln w="12700">
              <a:solidFill>
                <a:srgbClr val="E60A0A"/>
              </a:solidFill>
              <a:prstDash val="lgDash"/>
              <a:headEnd type="triangle"/>
              <a:tailEnd type="triangle"/>
            </a:ln>
          </p:spPr>
          <p:style>
            <a:lnRef idx="2">
              <a:schemeClr val="accent1">
                <a:shade val="50000"/>
              </a:schemeClr>
            </a:lnRef>
            <a:fillRef idx="1">
              <a:schemeClr val="accent1"/>
            </a:fillRef>
            <a:effectRef idx="0">
              <a:schemeClr val="accent1"/>
            </a:effectRef>
            <a:fontRef idx="minor">
              <a:schemeClr val="lt1"/>
            </a:fontRef>
          </p:style>
        </p:cxnSp>
        <p:cxnSp>
          <p:nvCxnSpPr>
            <p:cNvPr id="24" name="AutoShape 73"/>
            <p:cNvCxnSpPr>
              <a:cxnSpLocks noChangeShapeType="1"/>
              <a:stCxn id="6" idx="3"/>
              <a:endCxn id="11" idx="1"/>
            </p:cNvCxnSpPr>
            <p:nvPr/>
          </p:nvCxnSpPr>
          <p:spPr bwMode="auto">
            <a:xfrm>
              <a:off x="2592388" y="4186238"/>
              <a:ext cx="1446213" cy="0"/>
            </a:xfrm>
            <a:prstGeom prst="straightConnector1">
              <a:avLst/>
            </a:prstGeom>
            <a:solidFill>
              <a:srgbClr val="E60A0A"/>
            </a:solidFill>
            <a:ln w="12700">
              <a:solidFill>
                <a:srgbClr val="E60A0A"/>
              </a:solidFill>
              <a:prstDash val="lgDash"/>
              <a:headEnd type="triangle"/>
              <a:tailEnd type="triangle"/>
            </a:ln>
          </p:spPr>
          <p:style>
            <a:lnRef idx="2">
              <a:schemeClr val="accent1">
                <a:shade val="50000"/>
              </a:schemeClr>
            </a:lnRef>
            <a:fillRef idx="1">
              <a:schemeClr val="accent1"/>
            </a:fillRef>
            <a:effectRef idx="0">
              <a:schemeClr val="accent1"/>
            </a:effectRef>
            <a:fontRef idx="minor">
              <a:schemeClr val="lt1"/>
            </a:fontRef>
          </p:style>
        </p:cxnSp>
        <p:sp>
          <p:nvSpPr>
            <p:cNvPr id="25" name="Rectangle 74"/>
            <p:cNvSpPr>
              <a:spLocks noChangeArrowheads="1"/>
            </p:cNvSpPr>
            <p:nvPr/>
          </p:nvSpPr>
          <p:spPr bwMode="auto">
            <a:xfrm>
              <a:off x="2711971" y="1484313"/>
              <a:ext cx="1205458"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eaLnBrk="0" hangingPunct="0"/>
              <a:r>
                <a:rPr lang="en-GB" altLang="en-US" sz="1000" dirty="0">
                  <a:solidFill>
                    <a:srgbClr val="E60A0A"/>
                  </a:solidFill>
                </a:rPr>
                <a:t>Transitive </a:t>
              </a:r>
              <a:r>
                <a:rPr lang="en-GB" altLang="en-US" sz="1000" dirty="0" smtClean="0">
                  <a:solidFill>
                    <a:srgbClr val="E60A0A"/>
                  </a:solidFill>
                </a:rPr>
                <a:t>relationships</a:t>
              </a:r>
              <a:endParaRPr lang="en-GB" altLang="en-US" sz="1000" dirty="0">
                <a:solidFill>
                  <a:srgbClr val="E60A0A"/>
                </a:solidFill>
              </a:endParaRPr>
            </a:p>
          </p:txBody>
        </p:sp>
        <p:sp>
          <p:nvSpPr>
            <p:cNvPr id="26" name="Rectangle 75"/>
            <p:cNvSpPr>
              <a:spLocks noChangeArrowheads="1"/>
            </p:cNvSpPr>
            <p:nvPr/>
          </p:nvSpPr>
          <p:spPr bwMode="auto">
            <a:xfrm>
              <a:off x="2711971" y="2724151"/>
              <a:ext cx="1205458"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eaLnBrk="0" hangingPunct="0"/>
              <a:r>
                <a:rPr lang="en-GB" altLang="en-US" sz="1000" dirty="0">
                  <a:solidFill>
                    <a:srgbClr val="E60A0A"/>
                  </a:solidFill>
                </a:rPr>
                <a:t>Transitive relationships</a:t>
              </a:r>
            </a:p>
          </p:txBody>
        </p:sp>
        <p:sp>
          <p:nvSpPr>
            <p:cNvPr id="27" name="Rectangle 76"/>
            <p:cNvSpPr>
              <a:spLocks noChangeArrowheads="1"/>
            </p:cNvSpPr>
            <p:nvPr/>
          </p:nvSpPr>
          <p:spPr bwMode="auto">
            <a:xfrm>
              <a:off x="2711971" y="3957638"/>
              <a:ext cx="1205458"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eaLnBrk="0" hangingPunct="0"/>
              <a:r>
                <a:rPr lang="en-GB" altLang="en-US" sz="1000" dirty="0">
                  <a:solidFill>
                    <a:srgbClr val="E60A0A"/>
                  </a:solidFill>
                </a:rPr>
                <a:t>Transitive relationships</a:t>
              </a:r>
            </a:p>
          </p:txBody>
        </p:sp>
      </p:grpSp>
      <p:sp>
        <p:nvSpPr>
          <p:cNvPr id="28" name="Text Box 129"/>
          <p:cNvSpPr txBox="1">
            <a:spLocks noChangeArrowheads="1"/>
          </p:cNvSpPr>
          <p:nvPr/>
        </p:nvSpPr>
        <p:spPr bwMode="auto">
          <a:xfrm>
            <a:off x="6705600" y="1214438"/>
            <a:ext cx="1994970" cy="212365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spAutoFit/>
          </a:bodyPr>
          <a:lstStyle/>
          <a:p>
            <a:r>
              <a:rPr lang="en-GB" altLang="en-US" sz="1200" dirty="0" smtClean="0">
                <a:solidFill>
                  <a:srgbClr val="1106E8"/>
                </a:solidFill>
              </a:rPr>
              <a:t>Transitive relationships are the </a:t>
            </a:r>
            <a:br>
              <a:rPr lang="en-GB" altLang="en-US" sz="1200" dirty="0" smtClean="0">
                <a:solidFill>
                  <a:srgbClr val="1106E8"/>
                </a:solidFill>
              </a:rPr>
            </a:br>
            <a:r>
              <a:rPr lang="en-GB" altLang="en-US" sz="1200" dirty="0" smtClean="0">
                <a:solidFill>
                  <a:srgbClr val="1106E8"/>
                </a:solidFill>
              </a:rPr>
              <a:t>indirect links between items of</a:t>
            </a:r>
            <a:br>
              <a:rPr lang="en-GB" altLang="en-US" sz="1200" dirty="0" smtClean="0">
                <a:solidFill>
                  <a:srgbClr val="1106E8"/>
                </a:solidFill>
              </a:rPr>
            </a:br>
            <a:r>
              <a:rPr lang="en-GB" altLang="en-US" sz="1200" dirty="0" smtClean="0">
                <a:solidFill>
                  <a:srgbClr val="1106E8"/>
                </a:solidFill>
              </a:rPr>
              <a:t>information that can be found</a:t>
            </a:r>
            <a:br>
              <a:rPr lang="en-GB" altLang="en-US" sz="1200" dirty="0" smtClean="0">
                <a:solidFill>
                  <a:srgbClr val="1106E8"/>
                </a:solidFill>
              </a:rPr>
            </a:br>
            <a:r>
              <a:rPr lang="en-GB" altLang="en-US" sz="1200" dirty="0" smtClean="0">
                <a:solidFill>
                  <a:srgbClr val="1106E8"/>
                </a:solidFill>
              </a:rPr>
              <a:t>by following chains of multiple</a:t>
            </a:r>
            <a:r>
              <a:rPr lang="en-GB" altLang="en-US" sz="1200" dirty="0">
                <a:solidFill>
                  <a:srgbClr val="1106E8"/>
                </a:solidFill>
              </a:rPr>
              <a:t/>
            </a:r>
            <a:br>
              <a:rPr lang="en-GB" altLang="en-US" sz="1200" dirty="0">
                <a:solidFill>
                  <a:srgbClr val="1106E8"/>
                </a:solidFill>
              </a:rPr>
            </a:br>
            <a:r>
              <a:rPr lang="en-GB" altLang="en-US" sz="1200" dirty="0" smtClean="0">
                <a:solidFill>
                  <a:srgbClr val="1106E8"/>
                </a:solidFill>
              </a:rPr>
              <a:t>cross references.</a:t>
            </a:r>
            <a:br>
              <a:rPr lang="en-GB" altLang="en-US" sz="1200" dirty="0" smtClean="0">
                <a:solidFill>
                  <a:srgbClr val="1106E8"/>
                </a:solidFill>
              </a:rPr>
            </a:br>
            <a:r>
              <a:rPr lang="en-GB" altLang="en-US" sz="1200" dirty="0" smtClean="0">
                <a:solidFill>
                  <a:srgbClr val="1106E8"/>
                </a:solidFill>
              </a:rPr>
              <a:t/>
            </a:r>
            <a:br>
              <a:rPr lang="en-GB" altLang="en-US" sz="1200" dirty="0" smtClean="0">
                <a:solidFill>
                  <a:srgbClr val="1106E8"/>
                </a:solidFill>
              </a:rPr>
            </a:br>
            <a:r>
              <a:rPr lang="en-GB" altLang="en-US" sz="1200" dirty="0" smtClean="0">
                <a:solidFill>
                  <a:srgbClr val="1106E8"/>
                </a:solidFill>
              </a:rPr>
              <a:t>This provides end-to-end, cross-</a:t>
            </a:r>
            <a:br>
              <a:rPr lang="en-GB" altLang="en-US" sz="1200" dirty="0" smtClean="0">
                <a:solidFill>
                  <a:srgbClr val="1106E8"/>
                </a:solidFill>
              </a:rPr>
            </a:br>
            <a:r>
              <a:rPr lang="en-GB" altLang="en-US" sz="1200" dirty="0" smtClean="0">
                <a:solidFill>
                  <a:srgbClr val="1106E8"/>
                </a:solidFill>
              </a:rPr>
              <a:t>lifecycle anywhere-to-anywhere</a:t>
            </a:r>
            <a:br>
              <a:rPr lang="en-GB" altLang="en-US" sz="1200" dirty="0" smtClean="0">
                <a:solidFill>
                  <a:srgbClr val="1106E8"/>
                </a:solidFill>
              </a:rPr>
            </a:br>
            <a:r>
              <a:rPr lang="en-GB" altLang="en-US" sz="1200" dirty="0" smtClean="0">
                <a:solidFill>
                  <a:srgbClr val="1106E8"/>
                </a:solidFill>
              </a:rPr>
              <a:t>traceability and coverage.</a:t>
            </a:r>
          </a:p>
          <a:p>
            <a:endParaRPr lang="en-GB" altLang="en-US" sz="1200" dirty="0">
              <a:solidFill>
                <a:srgbClr val="1106E8"/>
              </a:solidFill>
            </a:endParaRPr>
          </a:p>
          <a:p>
            <a:r>
              <a:rPr lang="en-GB" altLang="en-US" sz="1200" dirty="0" smtClean="0">
                <a:solidFill>
                  <a:srgbClr val="1106E8"/>
                </a:solidFill>
              </a:rPr>
              <a:t>It is unique to Cradle.</a:t>
            </a:r>
          </a:p>
        </p:txBody>
      </p:sp>
    </p:spTree>
    <p:extLst>
      <p:ext uri="{BB962C8B-B14F-4D97-AF65-F5344CB8AC3E}">
        <p14:creationId xmlns:p14="http://schemas.microsoft.com/office/powerpoint/2010/main" val="8069046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What Cradle is Not	3.5</a:t>
            </a:r>
          </a:p>
        </p:txBody>
      </p:sp>
      <p:sp>
        <p:nvSpPr>
          <p:cNvPr id="3" name="Content Placeholder 2"/>
          <p:cNvSpPr>
            <a:spLocks noGrp="1"/>
          </p:cNvSpPr>
          <p:nvPr>
            <p:ph idx="1"/>
          </p:nvPr>
        </p:nvSpPr>
        <p:spPr/>
        <p:txBody>
          <a:bodyPr>
            <a:normAutofit lnSpcReduction="10000"/>
          </a:bodyPr>
          <a:lstStyle/>
          <a:p>
            <a:r>
              <a:rPr lang="en-GB" dirty="0"/>
              <a:t>Cradle is not a project management (PM) tool:</a:t>
            </a:r>
          </a:p>
          <a:p>
            <a:pPr lvl="1"/>
            <a:r>
              <a:rPr lang="en-GB" dirty="0"/>
              <a:t>PM tools process </a:t>
            </a:r>
            <a:r>
              <a:rPr lang="en-GB" i="1" dirty="0">
                <a:solidFill>
                  <a:srgbClr val="E60A0A"/>
                </a:solidFill>
              </a:rPr>
              <a:t>programmes</a:t>
            </a:r>
            <a:r>
              <a:rPr lang="en-GB" dirty="0"/>
              <a:t> (PERT, Gantt, arrow/precedence networks)</a:t>
            </a:r>
          </a:p>
          <a:p>
            <a:pPr lvl="1"/>
            <a:r>
              <a:rPr lang="en-GB" dirty="0"/>
              <a:t>Calculating start/finish times and resource </a:t>
            </a:r>
            <a:r>
              <a:rPr lang="en-GB" dirty="0" smtClean="0"/>
              <a:t>usage</a:t>
            </a:r>
            <a:endParaRPr lang="en-GB" dirty="0"/>
          </a:p>
          <a:p>
            <a:pPr>
              <a:spcBef>
                <a:spcPts val="1200"/>
              </a:spcBef>
            </a:pPr>
            <a:r>
              <a:rPr lang="en-GB" dirty="0"/>
              <a:t>Cradle doesn’t do this</a:t>
            </a:r>
          </a:p>
          <a:p>
            <a:pPr lvl="1"/>
            <a:r>
              <a:rPr lang="en-GB" dirty="0" smtClean="0"/>
              <a:t>But Cradle projects can have a </a:t>
            </a:r>
            <a:r>
              <a:rPr lang="en-GB" i="1" dirty="0" smtClean="0">
                <a:solidFill>
                  <a:srgbClr val="E60A0A"/>
                </a:solidFill>
              </a:rPr>
              <a:t>WBS</a:t>
            </a:r>
            <a:r>
              <a:rPr lang="en-GB" dirty="0" smtClean="0"/>
              <a:t> (Work Breakdown Structure)</a:t>
            </a:r>
            <a:endParaRPr lang="en-GB" i="1" dirty="0" smtClean="0">
              <a:solidFill>
                <a:srgbClr val="E60A0A"/>
              </a:solidFill>
            </a:endParaRPr>
          </a:p>
          <a:p>
            <a:pPr lvl="1"/>
            <a:r>
              <a:rPr lang="en-GB" dirty="0" smtClean="0"/>
              <a:t>Cradle </a:t>
            </a:r>
            <a:r>
              <a:rPr lang="en-GB" dirty="0"/>
              <a:t>can exchange data bi-directionally with </a:t>
            </a:r>
            <a:r>
              <a:rPr lang="en-GB" dirty="0" smtClean="0">
                <a:solidFill>
                  <a:srgbClr val="1106E8"/>
                </a:solidFill>
              </a:rPr>
              <a:t>MS Project</a:t>
            </a:r>
            <a:endParaRPr lang="en-GB" sz="1900" dirty="0" smtClean="0">
              <a:solidFill>
                <a:srgbClr val="1106E8"/>
              </a:solidFill>
            </a:endParaRPr>
          </a:p>
          <a:p>
            <a:pPr lvl="1"/>
            <a:r>
              <a:rPr lang="en-GB" dirty="0"/>
              <a:t>Cradle can manage </a:t>
            </a:r>
            <a:r>
              <a:rPr lang="en-GB" i="1" dirty="0">
                <a:solidFill>
                  <a:srgbClr val="E60A0A"/>
                </a:solidFill>
              </a:rPr>
              <a:t>task lists</a:t>
            </a:r>
            <a:r>
              <a:rPr lang="en-GB" dirty="0"/>
              <a:t>:</a:t>
            </a:r>
          </a:p>
          <a:p>
            <a:pPr lvl="2"/>
            <a:r>
              <a:rPr lang="en-GB" dirty="0"/>
              <a:t>Showing each user their tasks and urgency</a:t>
            </a:r>
          </a:p>
          <a:p>
            <a:pPr lvl="2"/>
            <a:r>
              <a:rPr lang="en-GB" dirty="0" smtClean="0"/>
              <a:t>Users can enter actual </a:t>
            </a:r>
            <a:r>
              <a:rPr lang="en-GB" dirty="0"/>
              <a:t>progress and send to </a:t>
            </a:r>
            <a:r>
              <a:rPr lang="en-GB" dirty="0">
                <a:solidFill>
                  <a:srgbClr val="1106E8"/>
                </a:solidFill>
              </a:rPr>
              <a:t>Project</a:t>
            </a:r>
          </a:p>
          <a:p>
            <a:pPr>
              <a:spcBef>
                <a:spcPts val="1200"/>
              </a:spcBef>
            </a:pPr>
            <a:r>
              <a:rPr lang="en-GB" dirty="0"/>
              <a:t>Cradle </a:t>
            </a:r>
            <a:r>
              <a:rPr lang="en-GB" dirty="0" smtClean="0"/>
              <a:t>manages the </a:t>
            </a:r>
            <a:r>
              <a:rPr lang="en-GB" dirty="0"/>
              <a:t>data that </a:t>
            </a:r>
            <a:r>
              <a:rPr lang="en-GB" dirty="0" smtClean="0"/>
              <a:t>the PM tool’s </a:t>
            </a:r>
            <a:r>
              <a:rPr lang="en-GB" dirty="0"/>
              <a:t>programmes’ activities refer to:</a:t>
            </a:r>
          </a:p>
          <a:p>
            <a:pPr lvl="1"/>
            <a:r>
              <a:rPr lang="en-GB" dirty="0"/>
              <a:t>Creating / updating / verifying / testing / accepting:</a:t>
            </a:r>
          </a:p>
          <a:p>
            <a:pPr lvl="2"/>
            <a:r>
              <a:rPr lang="en-GB" dirty="0" smtClean="0"/>
              <a:t>Requirements	</a:t>
            </a:r>
            <a:r>
              <a:rPr lang="en-GB" dirty="0" smtClean="0">
                <a:solidFill>
                  <a:srgbClr val="0A0AB2"/>
                </a:solidFill>
              </a:rPr>
              <a:t>•</a:t>
            </a:r>
            <a:r>
              <a:rPr lang="en-GB" dirty="0" smtClean="0"/>
              <a:t>    Contracts	</a:t>
            </a:r>
            <a:r>
              <a:rPr lang="en-GB" dirty="0" smtClean="0">
                <a:solidFill>
                  <a:srgbClr val="0A0AB2"/>
                </a:solidFill>
              </a:rPr>
              <a:t>•</a:t>
            </a:r>
            <a:r>
              <a:rPr lang="en-GB" dirty="0" smtClean="0"/>
              <a:t>    Designs</a:t>
            </a:r>
          </a:p>
          <a:p>
            <a:pPr lvl="2"/>
            <a:r>
              <a:rPr lang="en-GB" dirty="0" smtClean="0"/>
              <a:t>Fabrications	</a:t>
            </a:r>
            <a:r>
              <a:rPr lang="en-GB" dirty="0" smtClean="0">
                <a:solidFill>
                  <a:srgbClr val="0A0AB2"/>
                </a:solidFill>
              </a:rPr>
              <a:t>•</a:t>
            </a:r>
            <a:r>
              <a:rPr lang="en-GB" dirty="0" smtClean="0"/>
              <a:t>    Tests		</a:t>
            </a:r>
            <a:r>
              <a:rPr lang="en-GB" dirty="0" smtClean="0">
                <a:solidFill>
                  <a:srgbClr val="0A0AB2"/>
                </a:solidFill>
              </a:rPr>
              <a:t>•</a:t>
            </a:r>
            <a:r>
              <a:rPr lang="en-GB" dirty="0" smtClean="0"/>
              <a:t>    Acceptance</a:t>
            </a:r>
            <a:endParaRPr lang="en-GB" dirty="0"/>
          </a:p>
          <a:p>
            <a:pPr lvl="1"/>
            <a:r>
              <a:rPr lang="en-GB" dirty="0"/>
              <a:t>…or whatever you want it to </a:t>
            </a:r>
            <a:r>
              <a:rPr lang="en-GB" dirty="0" smtClean="0"/>
              <a:t>contain</a:t>
            </a:r>
            <a:endParaRPr lang="en-GB" dirty="0"/>
          </a:p>
        </p:txBody>
      </p:sp>
    </p:spTree>
    <p:extLst>
      <p:ext uri="{BB962C8B-B14F-4D97-AF65-F5344CB8AC3E}">
        <p14:creationId xmlns:p14="http://schemas.microsoft.com/office/powerpoint/2010/main" val="13425007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Cradle Benefits	4</a:t>
            </a:r>
          </a:p>
        </p:txBody>
      </p:sp>
      <p:sp>
        <p:nvSpPr>
          <p:cNvPr id="3" name="Content Placeholder 2"/>
          <p:cNvSpPr>
            <a:spLocks noGrp="1"/>
          </p:cNvSpPr>
          <p:nvPr>
            <p:ph idx="1"/>
          </p:nvPr>
        </p:nvSpPr>
        <p:spPr/>
        <p:txBody>
          <a:bodyPr>
            <a:normAutofit/>
          </a:bodyPr>
          <a:lstStyle/>
          <a:p>
            <a:pPr lvl="1">
              <a:buFont typeface="+mj-lt"/>
              <a:buAutoNum type="arabicPeriod"/>
            </a:pPr>
            <a:r>
              <a:rPr lang="en-GB" dirty="0"/>
              <a:t>Single point of truth:</a:t>
            </a:r>
          </a:p>
          <a:p>
            <a:pPr lvl="2"/>
            <a:r>
              <a:rPr lang="en-GB" dirty="0" smtClean="0"/>
              <a:t>All information </a:t>
            </a:r>
            <a:r>
              <a:rPr lang="en-GB" dirty="0"/>
              <a:t>is in </a:t>
            </a:r>
            <a:r>
              <a:rPr lang="en-GB" i="1" dirty="0">
                <a:solidFill>
                  <a:srgbClr val="E60A0A"/>
                </a:solidFill>
              </a:rPr>
              <a:t>one</a:t>
            </a:r>
            <a:r>
              <a:rPr lang="en-GB" dirty="0"/>
              <a:t> place, so </a:t>
            </a:r>
            <a:r>
              <a:rPr lang="en-GB" dirty="0" smtClean="0"/>
              <a:t>you only need to change </a:t>
            </a:r>
            <a:r>
              <a:rPr lang="en-GB" dirty="0"/>
              <a:t>it </a:t>
            </a:r>
            <a:r>
              <a:rPr lang="en-GB" i="1" dirty="0" smtClean="0">
                <a:solidFill>
                  <a:srgbClr val="E60A0A"/>
                </a:solidFill>
              </a:rPr>
              <a:t>once</a:t>
            </a:r>
            <a:endParaRPr lang="en-GB" dirty="0"/>
          </a:p>
          <a:p>
            <a:pPr lvl="1">
              <a:spcBef>
                <a:spcPts val="1200"/>
              </a:spcBef>
              <a:buFont typeface="+mj-lt"/>
              <a:buAutoNum type="arabicPeriod"/>
            </a:pPr>
            <a:r>
              <a:rPr lang="en-GB" dirty="0"/>
              <a:t>Knowable relationships:</a:t>
            </a:r>
          </a:p>
          <a:p>
            <a:pPr lvl="2"/>
            <a:r>
              <a:rPr lang="en-GB" dirty="0" smtClean="0"/>
              <a:t>You know where every piece of information is used</a:t>
            </a:r>
          </a:p>
          <a:p>
            <a:pPr lvl="2"/>
            <a:r>
              <a:rPr lang="en-GB" dirty="0" smtClean="0"/>
              <a:t>You know what every piece of information depends on</a:t>
            </a:r>
          </a:p>
          <a:p>
            <a:pPr lvl="2"/>
            <a:r>
              <a:rPr lang="en-GB" dirty="0" smtClean="0"/>
              <a:t>So you </a:t>
            </a:r>
            <a:r>
              <a:rPr lang="en-GB" dirty="0"/>
              <a:t>know, </a:t>
            </a:r>
            <a:r>
              <a:rPr lang="en-GB" i="1" dirty="0">
                <a:solidFill>
                  <a:srgbClr val="E60A0A"/>
                </a:solidFill>
              </a:rPr>
              <a:t>for certain</a:t>
            </a:r>
            <a:r>
              <a:rPr lang="en-GB" dirty="0" smtClean="0"/>
              <a:t>, the entire impact of </a:t>
            </a:r>
            <a:r>
              <a:rPr lang="en-GB" i="1" dirty="0">
                <a:solidFill>
                  <a:srgbClr val="E60A0A"/>
                </a:solidFill>
              </a:rPr>
              <a:t>any and every </a:t>
            </a:r>
            <a:r>
              <a:rPr lang="en-GB" dirty="0" smtClean="0"/>
              <a:t>change</a:t>
            </a:r>
            <a:endParaRPr lang="en-GB" dirty="0"/>
          </a:p>
          <a:p>
            <a:pPr lvl="1">
              <a:spcBef>
                <a:spcPts val="1200"/>
              </a:spcBef>
              <a:buFont typeface="+mj-lt"/>
              <a:buAutoNum type="arabicPeriod"/>
            </a:pPr>
            <a:r>
              <a:rPr lang="en-GB" dirty="0"/>
              <a:t>Guaranteed consistency and accuracy in all outputs:</a:t>
            </a:r>
          </a:p>
          <a:p>
            <a:pPr lvl="2"/>
            <a:r>
              <a:rPr lang="en-GB" dirty="0"/>
              <a:t>Each piece of information exists </a:t>
            </a:r>
            <a:r>
              <a:rPr lang="en-GB" i="1" dirty="0">
                <a:solidFill>
                  <a:srgbClr val="E60A0A"/>
                </a:solidFill>
              </a:rPr>
              <a:t>once</a:t>
            </a:r>
          </a:p>
          <a:p>
            <a:pPr lvl="2"/>
            <a:r>
              <a:rPr lang="en-GB" dirty="0" smtClean="0"/>
              <a:t>Which </a:t>
            </a:r>
            <a:r>
              <a:rPr lang="en-GB" i="1" dirty="0" smtClean="0">
                <a:solidFill>
                  <a:srgbClr val="E60A0A"/>
                </a:solidFill>
              </a:rPr>
              <a:t>guarantees</a:t>
            </a:r>
            <a:r>
              <a:rPr lang="en-GB" dirty="0" smtClean="0"/>
              <a:t>  the accuracy and consistency of all outputs:</a:t>
            </a:r>
          </a:p>
          <a:p>
            <a:pPr lvl="3"/>
            <a:r>
              <a:rPr lang="en-GB" dirty="0" smtClean="0"/>
              <a:t>Reports</a:t>
            </a:r>
          </a:p>
          <a:p>
            <a:pPr lvl="3"/>
            <a:r>
              <a:rPr lang="en-GB" dirty="0" smtClean="0"/>
              <a:t>Metrics</a:t>
            </a:r>
          </a:p>
          <a:p>
            <a:pPr lvl="3"/>
            <a:r>
              <a:rPr lang="en-GB" dirty="0" smtClean="0"/>
              <a:t>Documents</a:t>
            </a:r>
          </a:p>
          <a:p>
            <a:pPr lvl="2"/>
            <a:r>
              <a:rPr lang="en-GB" dirty="0" smtClean="0"/>
              <a:t>that is, of </a:t>
            </a:r>
            <a:r>
              <a:rPr lang="en-GB" i="1" dirty="0">
                <a:solidFill>
                  <a:srgbClr val="E60A0A"/>
                </a:solidFill>
              </a:rPr>
              <a:t>all</a:t>
            </a:r>
            <a:r>
              <a:rPr lang="en-GB" dirty="0" smtClean="0"/>
              <a:t> project deliverables</a:t>
            </a:r>
          </a:p>
        </p:txBody>
      </p:sp>
    </p:spTree>
    <p:extLst>
      <p:ext uri="{BB962C8B-B14F-4D97-AF65-F5344CB8AC3E}">
        <p14:creationId xmlns:p14="http://schemas.microsoft.com/office/powerpoint/2010/main" val="25391738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Cradle Benefits: 2</a:t>
            </a:r>
            <a:endParaRPr lang="en-GB" dirty="0"/>
          </a:p>
        </p:txBody>
      </p:sp>
      <p:sp>
        <p:nvSpPr>
          <p:cNvPr id="3" name="Content Placeholder 2"/>
          <p:cNvSpPr>
            <a:spLocks noGrp="1"/>
          </p:cNvSpPr>
          <p:nvPr>
            <p:ph idx="1"/>
          </p:nvPr>
        </p:nvSpPr>
        <p:spPr/>
        <p:txBody>
          <a:bodyPr>
            <a:normAutofit/>
          </a:bodyPr>
          <a:lstStyle/>
          <a:p>
            <a:pPr marL="342900" lvl="1" indent="-342900">
              <a:buFont typeface="+mj-lt"/>
              <a:buAutoNum type="arabicPeriod" startAt="4"/>
            </a:pPr>
            <a:r>
              <a:rPr lang="en-GB" dirty="0"/>
              <a:t>Access controls:</a:t>
            </a:r>
          </a:p>
          <a:p>
            <a:pPr lvl="2"/>
            <a:r>
              <a:rPr lang="en-GB" dirty="0"/>
              <a:t>If you need to restrict access to </a:t>
            </a:r>
            <a:r>
              <a:rPr lang="en-GB" dirty="0" smtClean="0"/>
              <a:t>data</a:t>
            </a:r>
            <a:r>
              <a:rPr lang="en-GB" dirty="0"/>
              <a:t>, you can</a:t>
            </a:r>
          </a:p>
          <a:p>
            <a:pPr lvl="2"/>
            <a:r>
              <a:rPr lang="en-GB" dirty="0"/>
              <a:t>If you want your customer to have visibility </a:t>
            </a:r>
            <a:r>
              <a:rPr lang="en-GB" dirty="0" smtClean="0"/>
              <a:t>of some data, </a:t>
            </a:r>
            <a:r>
              <a:rPr lang="en-GB" dirty="0"/>
              <a:t>you </a:t>
            </a:r>
            <a:r>
              <a:rPr lang="en-GB" dirty="0" smtClean="0"/>
              <a:t>can</a:t>
            </a:r>
            <a:endParaRPr lang="en-GB" dirty="0"/>
          </a:p>
          <a:p>
            <a:pPr lvl="2"/>
            <a:r>
              <a:rPr lang="en-GB" dirty="0"/>
              <a:t>If you need to partition data between you and your customer, you can</a:t>
            </a:r>
          </a:p>
          <a:p>
            <a:pPr lvl="2"/>
            <a:r>
              <a:rPr lang="en-GB" dirty="0"/>
              <a:t>If you need to partition data between subcontractors, you can</a:t>
            </a:r>
          </a:p>
          <a:p>
            <a:pPr marL="342900" lvl="1" indent="-342900">
              <a:spcBef>
                <a:spcPts val="1200"/>
              </a:spcBef>
              <a:buFont typeface="+mj-lt"/>
              <a:buAutoNum type="arabicPeriod" startAt="4"/>
            </a:pPr>
            <a:r>
              <a:rPr lang="en-GB" dirty="0"/>
              <a:t>Automatic change traceability:</a:t>
            </a:r>
          </a:p>
          <a:p>
            <a:pPr lvl="2"/>
            <a:r>
              <a:rPr lang="en-GB" dirty="0"/>
              <a:t>You have a complete record of all changes, when, by whom, why and what</a:t>
            </a:r>
          </a:p>
          <a:p>
            <a:pPr lvl="2"/>
            <a:r>
              <a:rPr lang="en-GB" dirty="0"/>
              <a:t>The impact of every customer change can be assessed</a:t>
            </a:r>
          </a:p>
          <a:p>
            <a:pPr lvl="2"/>
            <a:r>
              <a:rPr lang="en-GB" dirty="0"/>
              <a:t>The propagation of every customer change can be monitored and verified</a:t>
            </a:r>
          </a:p>
          <a:p>
            <a:pPr lvl="1">
              <a:spcBef>
                <a:spcPts val="1200"/>
              </a:spcBef>
              <a:buFont typeface="+mj-lt"/>
              <a:buAutoNum type="arabicPeriod" startAt="4"/>
            </a:pPr>
            <a:r>
              <a:rPr lang="en-GB" dirty="0"/>
              <a:t>Automatic development history:</a:t>
            </a:r>
          </a:p>
          <a:p>
            <a:pPr lvl="2"/>
            <a:r>
              <a:rPr lang="en-GB" dirty="0"/>
              <a:t>You have a complete record of the bid response and all re-bids</a:t>
            </a:r>
          </a:p>
          <a:p>
            <a:pPr lvl="2"/>
            <a:r>
              <a:rPr lang="en-GB" dirty="0"/>
              <a:t>You have a complete record of the as-designed and as-built systems</a:t>
            </a:r>
          </a:p>
          <a:p>
            <a:pPr lvl="2"/>
            <a:r>
              <a:rPr lang="en-GB" dirty="0"/>
              <a:t>With full justification for all differences</a:t>
            </a:r>
          </a:p>
          <a:p>
            <a:endParaRPr lang="en-GB" dirty="0"/>
          </a:p>
        </p:txBody>
      </p:sp>
    </p:spTree>
    <p:extLst>
      <p:ext uri="{BB962C8B-B14F-4D97-AF65-F5344CB8AC3E}">
        <p14:creationId xmlns:p14="http://schemas.microsoft.com/office/powerpoint/2010/main" val="362105524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Example Applications	5</a:t>
            </a:r>
          </a:p>
        </p:txBody>
      </p:sp>
      <p:grpSp>
        <p:nvGrpSpPr>
          <p:cNvPr id="113" name="Group 112"/>
          <p:cNvGrpSpPr/>
          <p:nvPr/>
        </p:nvGrpSpPr>
        <p:grpSpPr>
          <a:xfrm>
            <a:off x="457200" y="1143000"/>
            <a:ext cx="3200400" cy="1295400"/>
            <a:chOff x="457200" y="1143000"/>
            <a:chExt cx="3200400" cy="1295400"/>
          </a:xfrm>
        </p:grpSpPr>
        <p:sp>
          <p:nvSpPr>
            <p:cNvPr id="5" name="Rectangle 4"/>
            <p:cNvSpPr>
              <a:spLocks noChangeArrowheads="1"/>
            </p:cNvSpPr>
            <p:nvPr/>
          </p:nvSpPr>
          <p:spPr bwMode="auto">
            <a:xfrm>
              <a:off x="457200" y="1295400"/>
              <a:ext cx="3200400" cy="1143000"/>
            </a:xfrm>
            <a:prstGeom prst="rect">
              <a:avLst/>
            </a:prstGeom>
            <a:solidFill>
              <a:schemeClr val="bg1"/>
            </a:solidFill>
            <a:ln w="9525">
              <a:solidFill>
                <a:srgbClr val="1106E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6" name="Rectangle 5"/>
            <p:cNvSpPr>
              <a:spLocks noChangeArrowheads="1"/>
            </p:cNvSpPr>
            <p:nvPr/>
          </p:nvSpPr>
          <p:spPr bwMode="auto">
            <a:xfrm>
              <a:off x="457200" y="1143000"/>
              <a:ext cx="3200400" cy="152400"/>
            </a:xfrm>
            <a:prstGeom prst="rect">
              <a:avLst/>
            </a:prstGeom>
            <a:solidFill>
              <a:srgbClr val="1106E8"/>
            </a:solidFill>
            <a:ln w="9525">
              <a:solidFill>
                <a:srgbClr val="1106E8"/>
              </a:solidFill>
              <a:miter lim="800000"/>
              <a:headEnd/>
              <a:tailEnd/>
            </a:ln>
            <a:effectLst/>
          </p:spPr>
          <p:txBody>
            <a:bodyPr wrap="none" lIns="0" rIns="0" anchor="ctr"/>
            <a:lstStyle/>
            <a:p>
              <a:pPr algn="ctr"/>
              <a:r>
                <a:rPr lang="en-GB" altLang="en-US" sz="1000">
                  <a:solidFill>
                    <a:schemeClr val="bg1"/>
                  </a:solidFill>
                </a:rPr>
                <a:t>Automotive</a:t>
              </a:r>
            </a:p>
          </p:txBody>
        </p:sp>
        <p:grpSp>
          <p:nvGrpSpPr>
            <p:cNvPr id="7" name="Group 6"/>
            <p:cNvGrpSpPr>
              <a:grpSpLocks/>
            </p:cNvGrpSpPr>
            <p:nvPr/>
          </p:nvGrpSpPr>
          <p:grpSpPr bwMode="auto">
            <a:xfrm>
              <a:off x="609600" y="1443038"/>
              <a:ext cx="2876550" cy="855663"/>
              <a:chOff x="384" y="909"/>
              <a:chExt cx="1812" cy="539"/>
            </a:xfrm>
          </p:grpSpPr>
          <p:grpSp>
            <p:nvGrpSpPr>
              <p:cNvPr id="8" name="Group 7"/>
              <p:cNvGrpSpPr>
                <a:grpSpLocks/>
              </p:cNvGrpSpPr>
              <p:nvPr/>
            </p:nvGrpSpPr>
            <p:grpSpPr bwMode="auto">
              <a:xfrm>
                <a:off x="384" y="909"/>
                <a:ext cx="560" cy="480"/>
                <a:chOff x="384" y="909"/>
                <a:chExt cx="560" cy="480"/>
              </a:xfrm>
            </p:grpSpPr>
            <p:sp>
              <p:nvSpPr>
                <p:cNvPr id="18" name="Text Box 8"/>
                <p:cNvSpPr txBox="1">
                  <a:spLocks noChangeArrowheads="1"/>
                </p:cNvSpPr>
                <p:nvPr/>
              </p:nvSpPr>
              <p:spPr bwMode="auto">
                <a:xfrm>
                  <a:off x="384" y="1303"/>
                  <a:ext cx="560" cy="8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r>
                    <a:rPr lang="en-US" altLang="en-US" sz="900" b="0"/>
                    <a:t>Safety &amp; Controls</a:t>
                  </a:r>
                  <a:endParaRPr lang="en-GB" altLang="en-US" sz="900" b="0"/>
                </a:p>
              </p:txBody>
            </p:sp>
            <p:pic>
              <p:nvPicPr>
                <p:cNvPr id="19"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 y="909"/>
                  <a:ext cx="559" cy="38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9" name="Group 10"/>
              <p:cNvGrpSpPr>
                <a:grpSpLocks/>
              </p:cNvGrpSpPr>
              <p:nvPr/>
            </p:nvGrpSpPr>
            <p:grpSpPr bwMode="auto">
              <a:xfrm>
                <a:off x="1008" y="909"/>
                <a:ext cx="380" cy="480"/>
                <a:chOff x="1008" y="909"/>
                <a:chExt cx="380" cy="480"/>
              </a:xfrm>
            </p:grpSpPr>
            <p:sp>
              <p:nvSpPr>
                <p:cNvPr id="16" name="Text Box 11"/>
                <p:cNvSpPr txBox="1">
                  <a:spLocks noChangeArrowheads="1"/>
                </p:cNvSpPr>
                <p:nvPr/>
              </p:nvSpPr>
              <p:spPr bwMode="auto">
                <a:xfrm>
                  <a:off x="1056" y="1303"/>
                  <a:ext cx="300" cy="8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r>
                    <a:rPr lang="en-US" altLang="en-US" sz="900" b="0"/>
                    <a:t>Consoles</a:t>
                  </a:r>
                  <a:endParaRPr lang="en-GB" altLang="en-US" sz="900" b="0"/>
                </a:p>
              </p:txBody>
            </p:sp>
            <p:pic>
              <p:nvPicPr>
                <p:cNvPr id="17"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8" y="909"/>
                  <a:ext cx="380" cy="38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0" name="Group 13"/>
              <p:cNvGrpSpPr>
                <a:grpSpLocks/>
              </p:cNvGrpSpPr>
              <p:nvPr/>
            </p:nvGrpSpPr>
            <p:grpSpPr bwMode="auto">
              <a:xfrm>
                <a:off x="1440" y="912"/>
                <a:ext cx="340" cy="477"/>
                <a:chOff x="1440" y="912"/>
                <a:chExt cx="340" cy="477"/>
              </a:xfrm>
            </p:grpSpPr>
            <p:sp>
              <p:nvSpPr>
                <p:cNvPr id="14" name="Text Box 14"/>
                <p:cNvSpPr txBox="1">
                  <a:spLocks noChangeArrowheads="1"/>
                </p:cNvSpPr>
                <p:nvPr/>
              </p:nvSpPr>
              <p:spPr bwMode="auto">
                <a:xfrm>
                  <a:off x="1440" y="1303"/>
                  <a:ext cx="252" cy="8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r>
                    <a:rPr lang="en-US" altLang="en-US" sz="900" b="0"/>
                    <a:t>Lighting</a:t>
                  </a:r>
                  <a:endParaRPr lang="en-GB" altLang="en-US" sz="900" b="0"/>
                </a:p>
              </p:txBody>
            </p:sp>
            <p:pic>
              <p:nvPicPr>
                <p:cNvPr id="15" name="Picture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40" y="912"/>
                  <a:ext cx="340" cy="38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1" name="Group 16"/>
              <p:cNvGrpSpPr>
                <a:grpSpLocks/>
              </p:cNvGrpSpPr>
              <p:nvPr/>
            </p:nvGrpSpPr>
            <p:grpSpPr bwMode="auto">
              <a:xfrm>
                <a:off x="1776" y="912"/>
                <a:ext cx="420" cy="536"/>
                <a:chOff x="1776" y="912"/>
                <a:chExt cx="420" cy="536"/>
              </a:xfrm>
            </p:grpSpPr>
            <p:sp>
              <p:nvSpPr>
                <p:cNvPr id="12" name="Text Box 17"/>
                <p:cNvSpPr txBox="1">
                  <a:spLocks noChangeArrowheads="1"/>
                </p:cNvSpPr>
                <p:nvPr/>
              </p:nvSpPr>
              <p:spPr bwMode="auto">
                <a:xfrm>
                  <a:off x="1776" y="1310"/>
                  <a:ext cx="420" cy="13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gn="r">
                    <a:lnSpc>
                      <a:spcPct val="80000"/>
                    </a:lnSpc>
                  </a:pPr>
                  <a:r>
                    <a:rPr lang="en-US" altLang="en-US" sz="900" b="0"/>
                    <a:t>Engine</a:t>
                  </a:r>
                </a:p>
                <a:p>
                  <a:pPr algn="r">
                    <a:lnSpc>
                      <a:spcPct val="80000"/>
                    </a:lnSpc>
                  </a:pPr>
                  <a:r>
                    <a:rPr lang="en-US" altLang="en-US" sz="900" b="0"/>
                    <a:t>Management</a:t>
                  </a:r>
                  <a:endParaRPr lang="en-GB" altLang="en-US" sz="900" b="0"/>
                </a:p>
              </p:txBody>
            </p:sp>
            <p:pic>
              <p:nvPicPr>
                <p:cNvPr id="13" name="Picture 1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25" y="912"/>
                  <a:ext cx="369" cy="384"/>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grpSp>
        <p:nvGrpSpPr>
          <p:cNvPr id="110" name="Group 109"/>
          <p:cNvGrpSpPr/>
          <p:nvPr/>
        </p:nvGrpSpPr>
        <p:grpSpPr>
          <a:xfrm>
            <a:off x="4038600" y="1143000"/>
            <a:ext cx="4191000" cy="2590800"/>
            <a:chOff x="4038600" y="1143000"/>
            <a:chExt cx="4191000" cy="2590800"/>
          </a:xfrm>
        </p:grpSpPr>
        <p:sp>
          <p:nvSpPr>
            <p:cNvPr id="21" name="Rectangle 20"/>
            <p:cNvSpPr>
              <a:spLocks noChangeArrowheads="1"/>
            </p:cNvSpPr>
            <p:nvPr/>
          </p:nvSpPr>
          <p:spPr bwMode="auto">
            <a:xfrm>
              <a:off x="4038600" y="1295400"/>
              <a:ext cx="4191000" cy="2438400"/>
            </a:xfrm>
            <a:prstGeom prst="rect">
              <a:avLst/>
            </a:prstGeom>
            <a:solidFill>
              <a:schemeClr val="bg1"/>
            </a:solidFill>
            <a:ln w="9525">
              <a:solidFill>
                <a:srgbClr val="1106E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22" name="Rectangle 21"/>
            <p:cNvSpPr>
              <a:spLocks noChangeArrowheads="1"/>
            </p:cNvSpPr>
            <p:nvPr/>
          </p:nvSpPr>
          <p:spPr bwMode="auto">
            <a:xfrm>
              <a:off x="4038600" y="1143000"/>
              <a:ext cx="4191000" cy="152400"/>
            </a:xfrm>
            <a:prstGeom prst="rect">
              <a:avLst/>
            </a:prstGeom>
            <a:solidFill>
              <a:srgbClr val="1106E8"/>
            </a:solidFill>
            <a:ln w="9525">
              <a:solidFill>
                <a:srgbClr val="1106E8"/>
              </a:solidFill>
              <a:miter lim="800000"/>
              <a:headEnd/>
              <a:tailEnd/>
            </a:ln>
            <a:effectLst/>
          </p:spPr>
          <p:txBody>
            <a:bodyPr wrap="none" lIns="0" rIns="0" anchor="ctr"/>
            <a:lstStyle/>
            <a:p>
              <a:pPr algn="ctr"/>
              <a:r>
                <a:rPr lang="en-GB" altLang="en-US" sz="1000">
                  <a:solidFill>
                    <a:schemeClr val="bg1"/>
                  </a:solidFill>
                </a:rPr>
                <a:t>Space Systems</a:t>
              </a:r>
            </a:p>
          </p:txBody>
        </p:sp>
        <p:grpSp>
          <p:nvGrpSpPr>
            <p:cNvPr id="23" name="Group 22"/>
            <p:cNvGrpSpPr>
              <a:grpSpLocks/>
            </p:cNvGrpSpPr>
            <p:nvPr/>
          </p:nvGrpSpPr>
          <p:grpSpPr bwMode="auto">
            <a:xfrm>
              <a:off x="4186238" y="1447800"/>
              <a:ext cx="3919538" cy="2119313"/>
              <a:chOff x="2637" y="912"/>
              <a:chExt cx="2469" cy="1335"/>
            </a:xfrm>
          </p:grpSpPr>
          <p:grpSp>
            <p:nvGrpSpPr>
              <p:cNvPr id="24" name="Group 23"/>
              <p:cNvGrpSpPr>
                <a:grpSpLocks/>
              </p:cNvGrpSpPr>
              <p:nvPr/>
            </p:nvGrpSpPr>
            <p:grpSpPr bwMode="auto">
              <a:xfrm>
                <a:off x="4272" y="912"/>
                <a:ext cx="784" cy="507"/>
                <a:chOff x="4272" y="912"/>
                <a:chExt cx="784" cy="507"/>
              </a:xfrm>
            </p:grpSpPr>
            <p:pic>
              <p:nvPicPr>
                <p:cNvPr id="43" name="Picture 2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72" y="912"/>
                  <a:ext cx="355" cy="50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4" name="Text Box 25"/>
                <p:cNvSpPr txBox="1">
                  <a:spLocks noChangeArrowheads="1"/>
                </p:cNvSpPr>
                <p:nvPr/>
              </p:nvSpPr>
              <p:spPr bwMode="auto">
                <a:xfrm>
                  <a:off x="4656" y="912"/>
                  <a:ext cx="400" cy="69"/>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nSpc>
                      <a:spcPct val="80000"/>
                    </a:lnSpc>
                  </a:pPr>
                  <a:r>
                    <a:rPr lang="en-GB" altLang="en-US" sz="900" b="0"/>
                    <a:t>EVA / CSSS</a:t>
                  </a:r>
                </a:p>
              </p:txBody>
            </p:sp>
          </p:grpSp>
          <p:grpSp>
            <p:nvGrpSpPr>
              <p:cNvPr id="25" name="Group 26"/>
              <p:cNvGrpSpPr>
                <a:grpSpLocks/>
              </p:cNvGrpSpPr>
              <p:nvPr/>
            </p:nvGrpSpPr>
            <p:grpSpPr bwMode="auto">
              <a:xfrm>
                <a:off x="4750" y="1056"/>
                <a:ext cx="356" cy="1191"/>
                <a:chOff x="4750" y="1056"/>
                <a:chExt cx="356" cy="1191"/>
              </a:xfrm>
            </p:grpSpPr>
            <p:sp>
              <p:nvSpPr>
                <p:cNvPr id="41" name="Text Box 27"/>
                <p:cNvSpPr txBox="1">
                  <a:spLocks noChangeArrowheads="1"/>
                </p:cNvSpPr>
                <p:nvPr/>
              </p:nvSpPr>
              <p:spPr bwMode="auto">
                <a:xfrm>
                  <a:off x="4800" y="1056"/>
                  <a:ext cx="284" cy="69"/>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nSpc>
                      <a:spcPct val="80000"/>
                    </a:lnSpc>
                  </a:pPr>
                  <a:r>
                    <a:rPr lang="en-GB" altLang="en-US" sz="900" b="0"/>
                    <a:t>Taurus II</a:t>
                  </a:r>
                </a:p>
              </p:txBody>
            </p:sp>
            <p:pic>
              <p:nvPicPr>
                <p:cNvPr id="42" name="Picture 2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750" y="1134"/>
                  <a:ext cx="356" cy="111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26" name="Group 29"/>
              <p:cNvGrpSpPr>
                <a:grpSpLocks/>
              </p:cNvGrpSpPr>
              <p:nvPr/>
            </p:nvGrpSpPr>
            <p:grpSpPr bwMode="auto">
              <a:xfrm>
                <a:off x="3897" y="1440"/>
                <a:ext cx="813" cy="288"/>
                <a:chOff x="3897" y="1440"/>
                <a:chExt cx="813" cy="288"/>
              </a:xfrm>
            </p:grpSpPr>
            <p:sp>
              <p:nvSpPr>
                <p:cNvPr id="39" name="Text Box 30"/>
                <p:cNvSpPr txBox="1">
                  <a:spLocks noChangeArrowheads="1"/>
                </p:cNvSpPr>
                <p:nvPr/>
              </p:nvSpPr>
              <p:spPr bwMode="auto">
                <a:xfrm>
                  <a:off x="3897" y="1486"/>
                  <a:ext cx="536" cy="13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gn="r">
                    <a:lnSpc>
                      <a:spcPct val="80000"/>
                    </a:lnSpc>
                  </a:pPr>
                  <a:r>
                    <a:rPr lang="en-GB" altLang="en-US" sz="900" b="0"/>
                    <a:t>Space</a:t>
                  </a:r>
                  <a:br>
                    <a:rPr lang="en-GB" altLang="en-US" sz="900" b="0"/>
                  </a:br>
                  <a:r>
                    <a:rPr lang="en-GB" altLang="en-US" sz="900" b="0"/>
                    <a:t>Communications</a:t>
                  </a:r>
                </a:p>
              </p:txBody>
            </p:sp>
            <p:pic>
              <p:nvPicPr>
                <p:cNvPr id="40" name="Picture 3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62" y="1440"/>
                  <a:ext cx="248" cy="28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27" name="Group 32"/>
              <p:cNvGrpSpPr>
                <a:grpSpLocks/>
              </p:cNvGrpSpPr>
              <p:nvPr/>
            </p:nvGrpSpPr>
            <p:grpSpPr bwMode="auto">
              <a:xfrm>
                <a:off x="3696" y="1056"/>
                <a:ext cx="489" cy="453"/>
                <a:chOff x="3696" y="1056"/>
                <a:chExt cx="489" cy="453"/>
              </a:xfrm>
            </p:grpSpPr>
            <p:sp>
              <p:nvSpPr>
                <p:cNvPr id="37" name="Text Box 33"/>
                <p:cNvSpPr txBox="1">
                  <a:spLocks noChangeArrowheads="1"/>
                </p:cNvSpPr>
                <p:nvPr/>
              </p:nvSpPr>
              <p:spPr bwMode="auto">
                <a:xfrm>
                  <a:off x="3696" y="1440"/>
                  <a:ext cx="200" cy="69"/>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nSpc>
                      <a:spcPct val="80000"/>
                    </a:lnSpc>
                  </a:pPr>
                  <a:r>
                    <a:rPr lang="en-GB" altLang="en-US" sz="900" b="0"/>
                    <a:t>COTS</a:t>
                  </a:r>
                </a:p>
              </p:txBody>
            </p:sp>
            <p:pic>
              <p:nvPicPr>
                <p:cNvPr id="38" name="Picture 3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696" y="1056"/>
                  <a:ext cx="489" cy="36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28" name="Group 35"/>
              <p:cNvGrpSpPr>
                <a:grpSpLocks/>
              </p:cNvGrpSpPr>
              <p:nvPr/>
            </p:nvGrpSpPr>
            <p:grpSpPr bwMode="auto">
              <a:xfrm>
                <a:off x="3264" y="912"/>
                <a:ext cx="717" cy="530"/>
                <a:chOff x="3264" y="912"/>
                <a:chExt cx="717" cy="530"/>
              </a:xfrm>
            </p:grpSpPr>
            <p:sp>
              <p:nvSpPr>
                <p:cNvPr id="35" name="Text Box 36"/>
                <p:cNvSpPr txBox="1">
                  <a:spLocks noChangeArrowheads="1"/>
                </p:cNvSpPr>
                <p:nvPr/>
              </p:nvSpPr>
              <p:spPr bwMode="auto">
                <a:xfrm>
                  <a:off x="3629" y="912"/>
                  <a:ext cx="352" cy="69"/>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nSpc>
                      <a:spcPct val="80000"/>
                    </a:lnSpc>
                  </a:pPr>
                  <a:r>
                    <a:rPr lang="en-GB" altLang="en-US" sz="900" b="0" dirty="0"/>
                    <a:t>Operations</a:t>
                  </a:r>
                </a:p>
              </p:txBody>
            </p:sp>
            <p:pic>
              <p:nvPicPr>
                <p:cNvPr id="36" name="Picture 3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64" y="912"/>
                  <a:ext cx="336" cy="53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pic>
            <p:nvPicPr>
              <p:cNvPr id="29" name="Picture 3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637" y="912"/>
                <a:ext cx="570" cy="489"/>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30" name="Group 39"/>
              <p:cNvGrpSpPr>
                <a:grpSpLocks/>
              </p:cNvGrpSpPr>
              <p:nvPr/>
            </p:nvGrpSpPr>
            <p:grpSpPr bwMode="auto">
              <a:xfrm>
                <a:off x="2637" y="1439"/>
                <a:ext cx="2067" cy="808"/>
                <a:chOff x="2637" y="1439"/>
                <a:chExt cx="2067" cy="808"/>
              </a:xfrm>
            </p:grpSpPr>
            <p:pic>
              <p:nvPicPr>
                <p:cNvPr id="31" name="Picture 40"/>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3120" y="1728"/>
                  <a:ext cx="864" cy="519"/>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2" name="Text Box 41"/>
                <p:cNvSpPr txBox="1">
                  <a:spLocks noChangeArrowheads="1"/>
                </p:cNvSpPr>
                <p:nvPr/>
              </p:nvSpPr>
              <p:spPr bwMode="auto">
                <a:xfrm>
                  <a:off x="3120" y="1488"/>
                  <a:ext cx="596" cy="20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nSpc>
                      <a:spcPct val="80000"/>
                    </a:lnSpc>
                  </a:pPr>
                  <a:r>
                    <a:rPr lang="en-GB" altLang="zh-CN" sz="900" b="0">
                      <a:ea typeface="宋体" charset="-122"/>
                    </a:rPr>
                    <a:t>Orion</a:t>
                  </a:r>
                  <a:endParaRPr lang="en-GB" altLang="en-US" sz="900" b="0"/>
                </a:p>
                <a:p>
                  <a:pPr>
                    <a:lnSpc>
                      <a:spcPct val="80000"/>
                    </a:lnSpc>
                  </a:pPr>
                  <a:endParaRPr lang="en-GB" altLang="en-US" sz="900" b="0"/>
                </a:p>
                <a:p>
                  <a:pPr>
                    <a:lnSpc>
                      <a:spcPct val="80000"/>
                    </a:lnSpc>
                  </a:pPr>
                  <a:r>
                    <a:rPr lang="en-GB" altLang="en-US" sz="900" b="0"/>
                    <a:t>SLS, Ares V, Altair</a:t>
                  </a:r>
                </a:p>
              </p:txBody>
            </p:sp>
            <p:pic>
              <p:nvPicPr>
                <p:cNvPr id="33" name="Picture 4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637" y="1439"/>
                  <a:ext cx="449" cy="804"/>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4" name="Picture 4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030" y="1738"/>
                  <a:ext cx="674" cy="50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grpSp>
        <p:nvGrpSpPr>
          <p:cNvPr id="111" name="Group 110"/>
          <p:cNvGrpSpPr/>
          <p:nvPr/>
        </p:nvGrpSpPr>
        <p:grpSpPr>
          <a:xfrm>
            <a:off x="3352800" y="4305707"/>
            <a:ext cx="1066800" cy="1676400"/>
            <a:chOff x="3352800" y="4419600"/>
            <a:chExt cx="1066800" cy="1676400"/>
          </a:xfrm>
        </p:grpSpPr>
        <p:sp>
          <p:nvSpPr>
            <p:cNvPr id="46" name="Rectangle 45"/>
            <p:cNvSpPr>
              <a:spLocks noChangeArrowheads="1"/>
            </p:cNvSpPr>
            <p:nvPr/>
          </p:nvSpPr>
          <p:spPr bwMode="auto">
            <a:xfrm>
              <a:off x="3352800" y="4572000"/>
              <a:ext cx="1066800" cy="1524000"/>
            </a:xfrm>
            <a:prstGeom prst="rect">
              <a:avLst/>
            </a:prstGeom>
            <a:solidFill>
              <a:schemeClr val="bg1"/>
            </a:solidFill>
            <a:ln w="9525">
              <a:solidFill>
                <a:srgbClr val="1106E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47" name="Rectangle 46"/>
            <p:cNvSpPr>
              <a:spLocks noChangeArrowheads="1"/>
            </p:cNvSpPr>
            <p:nvPr/>
          </p:nvSpPr>
          <p:spPr bwMode="auto">
            <a:xfrm>
              <a:off x="3352800" y="4419600"/>
              <a:ext cx="1066800" cy="152400"/>
            </a:xfrm>
            <a:prstGeom prst="rect">
              <a:avLst/>
            </a:prstGeom>
            <a:solidFill>
              <a:srgbClr val="1106E8"/>
            </a:solidFill>
            <a:ln w="9525">
              <a:solidFill>
                <a:srgbClr val="1106E8"/>
              </a:solidFill>
              <a:miter lim="800000"/>
              <a:headEnd/>
              <a:tailEnd/>
            </a:ln>
            <a:effectLst/>
          </p:spPr>
          <p:txBody>
            <a:bodyPr wrap="none" lIns="0" rIns="0" anchor="ctr"/>
            <a:lstStyle/>
            <a:p>
              <a:pPr algn="ctr"/>
              <a:r>
                <a:rPr lang="en-GB" altLang="en-US" sz="1000">
                  <a:solidFill>
                    <a:schemeClr val="bg1"/>
                  </a:solidFill>
                </a:rPr>
                <a:t>Construction</a:t>
              </a:r>
            </a:p>
          </p:txBody>
        </p:sp>
        <p:grpSp>
          <p:nvGrpSpPr>
            <p:cNvPr id="48" name="Group 47"/>
            <p:cNvGrpSpPr>
              <a:grpSpLocks/>
            </p:cNvGrpSpPr>
            <p:nvPr/>
          </p:nvGrpSpPr>
          <p:grpSpPr bwMode="auto">
            <a:xfrm>
              <a:off x="3500438" y="4724400"/>
              <a:ext cx="754063" cy="1279525"/>
              <a:chOff x="2205" y="2976"/>
              <a:chExt cx="475" cy="806"/>
            </a:xfrm>
          </p:grpSpPr>
          <p:grpSp>
            <p:nvGrpSpPr>
              <p:cNvPr id="49" name="Group 48"/>
              <p:cNvGrpSpPr>
                <a:grpSpLocks/>
              </p:cNvGrpSpPr>
              <p:nvPr/>
            </p:nvGrpSpPr>
            <p:grpSpPr bwMode="auto">
              <a:xfrm>
                <a:off x="2208" y="3408"/>
                <a:ext cx="472" cy="374"/>
                <a:chOff x="2208" y="3408"/>
                <a:chExt cx="472" cy="374"/>
              </a:xfrm>
            </p:grpSpPr>
            <p:pic>
              <p:nvPicPr>
                <p:cNvPr id="53" name="Picture 4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208" y="3408"/>
                  <a:ext cx="432" cy="27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4" name="Text Box 50"/>
                <p:cNvSpPr txBox="1">
                  <a:spLocks noChangeArrowheads="1"/>
                </p:cNvSpPr>
                <p:nvPr/>
              </p:nvSpPr>
              <p:spPr bwMode="auto">
                <a:xfrm>
                  <a:off x="2208" y="3696"/>
                  <a:ext cx="472" cy="8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r>
                    <a:rPr lang="en-US" altLang="en-US" sz="900" b="0"/>
                    <a:t>Roads/Bridges</a:t>
                  </a:r>
                  <a:endParaRPr lang="en-GB" altLang="en-US" sz="900" b="0"/>
                </a:p>
              </p:txBody>
            </p:sp>
          </p:grpSp>
          <p:grpSp>
            <p:nvGrpSpPr>
              <p:cNvPr id="50" name="Group 51"/>
              <p:cNvGrpSpPr>
                <a:grpSpLocks/>
              </p:cNvGrpSpPr>
              <p:nvPr/>
            </p:nvGrpSpPr>
            <p:grpSpPr bwMode="auto">
              <a:xfrm>
                <a:off x="2205" y="2976"/>
                <a:ext cx="432" cy="374"/>
                <a:chOff x="2205" y="2976"/>
                <a:chExt cx="432" cy="374"/>
              </a:xfrm>
            </p:grpSpPr>
            <p:sp>
              <p:nvSpPr>
                <p:cNvPr id="51" name="Text Box 52"/>
                <p:cNvSpPr txBox="1">
                  <a:spLocks noChangeArrowheads="1"/>
                </p:cNvSpPr>
                <p:nvPr/>
              </p:nvSpPr>
              <p:spPr bwMode="auto">
                <a:xfrm>
                  <a:off x="2208" y="3264"/>
                  <a:ext cx="248" cy="8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r>
                    <a:rPr lang="en-US" altLang="en-US" sz="900" b="0"/>
                    <a:t>Nuclear</a:t>
                  </a:r>
                  <a:endParaRPr lang="en-GB" altLang="en-US" sz="900" b="0"/>
                </a:p>
              </p:txBody>
            </p:sp>
            <p:pic>
              <p:nvPicPr>
                <p:cNvPr id="52" name="Picture 53"/>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205" y="2976"/>
                  <a:ext cx="432" cy="27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grpSp>
        <p:nvGrpSpPr>
          <p:cNvPr id="112" name="Group 111"/>
          <p:cNvGrpSpPr/>
          <p:nvPr/>
        </p:nvGrpSpPr>
        <p:grpSpPr>
          <a:xfrm>
            <a:off x="457200" y="4305707"/>
            <a:ext cx="2667000" cy="1143000"/>
            <a:chOff x="457200" y="4419600"/>
            <a:chExt cx="2667000" cy="1143000"/>
          </a:xfrm>
        </p:grpSpPr>
        <p:sp>
          <p:nvSpPr>
            <p:cNvPr id="56" name="Rectangle 55"/>
            <p:cNvSpPr>
              <a:spLocks noChangeArrowheads="1"/>
            </p:cNvSpPr>
            <p:nvPr/>
          </p:nvSpPr>
          <p:spPr bwMode="auto">
            <a:xfrm>
              <a:off x="457200" y="4572000"/>
              <a:ext cx="2667000" cy="990600"/>
            </a:xfrm>
            <a:prstGeom prst="rect">
              <a:avLst/>
            </a:prstGeom>
            <a:solidFill>
              <a:schemeClr val="bg1"/>
            </a:solidFill>
            <a:ln w="9525">
              <a:solidFill>
                <a:srgbClr val="1106E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57" name="Rectangle 56"/>
            <p:cNvSpPr>
              <a:spLocks noChangeArrowheads="1"/>
            </p:cNvSpPr>
            <p:nvPr/>
          </p:nvSpPr>
          <p:spPr bwMode="auto">
            <a:xfrm>
              <a:off x="457200" y="4419600"/>
              <a:ext cx="2667000" cy="152400"/>
            </a:xfrm>
            <a:prstGeom prst="rect">
              <a:avLst/>
            </a:prstGeom>
            <a:solidFill>
              <a:srgbClr val="1106E8"/>
            </a:solidFill>
            <a:ln w="9525">
              <a:solidFill>
                <a:srgbClr val="1106E8"/>
              </a:solidFill>
              <a:miter lim="800000"/>
              <a:headEnd/>
              <a:tailEnd/>
            </a:ln>
            <a:effectLst/>
          </p:spPr>
          <p:txBody>
            <a:bodyPr wrap="none" lIns="0" rIns="0" anchor="ctr"/>
            <a:lstStyle/>
            <a:p>
              <a:pPr algn="ctr"/>
              <a:r>
                <a:rPr lang="en-GB" altLang="en-US" sz="1000">
                  <a:solidFill>
                    <a:schemeClr val="bg1"/>
                  </a:solidFill>
                </a:rPr>
                <a:t>Communications</a:t>
              </a:r>
            </a:p>
          </p:txBody>
        </p:sp>
        <p:grpSp>
          <p:nvGrpSpPr>
            <p:cNvPr id="58" name="Group 57"/>
            <p:cNvGrpSpPr>
              <a:grpSpLocks/>
            </p:cNvGrpSpPr>
            <p:nvPr/>
          </p:nvGrpSpPr>
          <p:grpSpPr bwMode="auto">
            <a:xfrm>
              <a:off x="609600" y="4724400"/>
              <a:ext cx="2438400" cy="746125"/>
              <a:chOff x="384" y="2976"/>
              <a:chExt cx="1536" cy="470"/>
            </a:xfrm>
          </p:grpSpPr>
          <p:pic>
            <p:nvPicPr>
              <p:cNvPr id="59" name="Picture 5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84" y="2976"/>
                <a:ext cx="372" cy="37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0" name="Picture 5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768" y="2976"/>
                <a:ext cx="393" cy="39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1" name="Text Box 60"/>
              <p:cNvSpPr txBox="1">
                <a:spLocks noChangeArrowheads="1"/>
              </p:cNvSpPr>
              <p:nvPr/>
            </p:nvSpPr>
            <p:spPr bwMode="auto">
              <a:xfrm>
                <a:off x="384" y="3360"/>
                <a:ext cx="680" cy="8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r>
                  <a:rPr lang="en-US" altLang="en-US" sz="900" b="0"/>
                  <a:t>G3 Cellular Networks</a:t>
                </a:r>
                <a:endParaRPr lang="en-GB" altLang="en-US" sz="900" b="0"/>
              </a:p>
            </p:txBody>
          </p:sp>
          <p:grpSp>
            <p:nvGrpSpPr>
              <p:cNvPr id="62" name="Group 61"/>
              <p:cNvGrpSpPr>
                <a:grpSpLocks/>
              </p:cNvGrpSpPr>
              <p:nvPr/>
            </p:nvGrpSpPr>
            <p:grpSpPr bwMode="auto">
              <a:xfrm>
                <a:off x="1200" y="2976"/>
                <a:ext cx="720" cy="470"/>
                <a:chOff x="1200" y="2976"/>
                <a:chExt cx="720" cy="470"/>
              </a:xfrm>
            </p:grpSpPr>
            <p:sp>
              <p:nvSpPr>
                <p:cNvPr id="63" name="Text Box 62"/>
                <p:cNvSpPr txBox="1">
                  <a:spLocks noChangeArrowheads="1"/>
                </p:cNvSpPr>
                <p:nvPr/>
              </p:nvSpPr>
              <p:spPr bwMode="auto">
                <a:xfrm>
                  <a:off x="1248" y="3360"/>
                  <a:ext cx="224" cy="8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r>
                    <a:rPr lang="en-US" altLang="en-US" sz="900" b="0"/>
                    <a:t>Radios</a:t>
                  </a:r>
                  <a:endParaRPr lang="en-GB" altLang="en-US" sz="900" b="0"/>
                </a:p>
              </p:txBody>
            </p:sp>
            <p:pic>
              <p:nvPicPr>
                <p:cNvPr id="64" name="Picture 6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200" y="2976"/>
                  <a:ext cx="720" cy="37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grpSp>
        <p:nvGrpSpPr>
          <p:cNvPr id="114" name="Group 113"/>
          <p:cNvGrpSpPr/>
          <p:nvPr/>
        </p:nvGrpSpPr>
        <p:grpSpPr>
          <a:xfrm>
            <a:off x="457200" y="2528946"/>
            <a:ext cx="2820988" cy="1676400"/>
            <a:chOff x="457200" y="2590800"/>
            <a:chExt cx="2820988" cy="1676400"/>
          </a:xfrm>
        </p:grpSpPr>
        <p:sp>
          <p:nvSpPr>
            <p:cNvPr id="94" name="Rectangle 93"/>
            <p:cNvSpPr>
              <a:spLocks noChangeArrowheads="1"/>
            </p:cNvSpPr>
            <p:nvPr/>
          </p:nvSpPr>
          <p:spPr bwMode="auto">
            <a:xfrm>
              <a:off x="457200" y="2743200"/>
              <a:ext cx="2820988" cy="1524000"/>
            </a:xfrm>
            <a:prstGeom prst="rect">
              <a:avLst/>
            </a:prstGeom>
            <a:solidFill>
              <a:schemeClr val="bg1"/>
            </a:solidFill>
            <a:ln w="9525">
              <a:solidFill>
                <a:srgbClr val="1106E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95" name="Rectangle 94"/>
            <p:cNvSpPr>
              <a:spLocks noChangeArrowheads="1"/>
            </p:cNvSpPr>
            <p:nvPr/>
          </p:nvSpPr>
          <p:spPr bwMode="auto">
            <a:xfrm>
              <a:off x="457200" y="2590800"/>
              <a:ext cx="2820988" cy="153988"/>
            </a:xfrm>
            <a:prstGeom prst="rect">
              <a:avLst/>
            </a:prstGeom>
            <a:solidFill>
              <a:srgbClr val="1106E8"/>
            </a:solidFill>
            <a:ln w="9525">
              <a:solidFill>
                <a:srgbClr val="1106E8"/>
              </a:solidFill>
              <a:miter lim="800000"/>
              <a:headEnd/>
              <a:tailEnd/>
            </a:ln>
            <a:effectLst/>
          </p:spPr>
          <p:txBody>
            <a:bodyPr wrap="none" lIns="0" rIns="0" anchor="ctr"/>
            <a:lstStyle/>
            <a:p>
              <a:pPr algn="ctr"/>
              <a:r>
                <a:rPr lang="en-GB" altLang="en-US" sz="1000">
                  <a:solidFill>
                    <a:schemeClr val="bg1"/>
                  </a:solidFill>
                </a:rPr>
                <a:t>Naval</a:t>
              </a:r>
            </a:p>
          </p:txBody>
        </p:sp>
        <p:grpSp>
          <p:nvGrpSpPr>
            <p:cNvPr id="96" name="Group 95"/>
            <p:cNvGrpSpPr>
              <a:grpSpLocks/>
            </p:cNvGrpSpPr>
            <p:nvPr/>
          </p:nvGrpSpPr>
          <p:grpSpPr bwMode="auto">
            <a:xfrm>
              <a:off x="609600" y="2895600"/>
              <a:ext cx="2525713" cy="1247775"/>
              <a:chOff x="384" y="1824"/>
              <a:chExt cx="1591" cy="786"/>
            </a:xfrm>
          </p:grpSpPr>
          <p:grpSp>
            <p:nvGrpSpPr>
              <p:cNvPr id="97" name="Group 96"/>
              <p:cNvGrpSpPr>
                <a:grpSpLocks/>
              </p:cNvGrpSpPr>
              <p:nvPr/>
            </p:nvGrpSpPr>
            <p:grpSpPr bwMode="auto">
              <a:xfrm>
                <a:off x="1121" y="1824"/>
                <a:ext cx="848" cy="363"/>
                <a:chOff x="1121" y="1824"/>
                <a:chExt cx="848" cy="363"/>
              </a:xfrm>
            </p:grpSpPr>
            <p:sp>
              <p:nvSpPr>
                <p:cNvPr id="107" name="Text Box 97"/>
                <p:cNvSpPr txBox="1">
                  <a:spLocks noChangeArrowheads="1"/>
                </p:cNvSpPr>
                <p:nvPr/>
              </p:nvSpPr>
              <p:spPr bwMode="auto">
                <a:xfrm flipH="1">
                  <a:off x="1121" y="1824"/>
                  <a:ext cx="348" cy="13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gn="r">
                    <a:lnSpc>
                      <a:spcPct val="80000"/>
                    </a:lnSpc>
                  </a:pPr>
                  <a:r>
                    <a:rPr lang="en-GB" altLang="en-US" sz="900" b="0"/>
                    <a:t>Astute</a:t>
                  </a:r>
                </a:p>
                <a:p>
                  <a:pPr algn="r">
                    <a:lnSpc>
                      <a:spcPct val="80000"/>
                    </a:lnSpc>
                  </a:pPr>
                  <a:r>
                    <a:rPr lang="en-GB" altLang="en-US" sz="900" b="0"/>
                    <a:t>Submarine</a:t>
                  </a:r>
                </a:p>
              </p:txBody>
            </p:sp>
            <p:pic>
              <p:nvPicPr>
                <p:cNvPr id="108" name="Picture 98"/>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485" y="1824"/>
                  <a:ext cx="484" cy="36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98" name="Group 99"/>
              <p:cNvGrpSpPr>
                <a:grpSpLocks/>
              </p:cNvGrpSpPr>
              <p:nvPr/>
            </p:nvGrpSpPr>
            <p:grpSpPr bwMode="auto">
              <a:xfrm>
                <a:off x="384" y="1824"/>
                <a:ext cx="732" cy="448"/>
                <a:chOff x="384" y="1824"/>
                <a:chExt cx="732" cy="448"/>
              </a:xfrm>
            </p:grpSpPr>
            <p:sp>
              <p:nvSpPr>
                <p:cNvPr id="105" name="Text Box 100"/>
                <p:cNvSpPr txBox="1">
                  <a:spLocks noChangeArrowheads="1"/>
                </p:cNvSpPr>
                <p:nvPr/>
              </p:nvSpPr>
              <p:spPr bwMode="auto">
                <a:xfrm>
                  <a:off x="384" y="2186"/>
                  <a:ext cx="144" cy="8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r>
                    <a:rPr lang="en-GB" altLang="en-US" sz="900" b="0"/>
                    <a:t>CVF</a:t>
                  </a:r>
                </a:p>
              </p:txBody>
            </p:sp>
            <p:pic>
              <p:nvPicPr>
                <p:cNvPr id="106" name="Picture 101"/>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85" y="1824"/>
                  <a:ext cx="731" cy="35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99" name="Group 102"/>
              <p:cNvGrpSpPr>
                <a:grpSpLocks/>
              </p:cNvGrpSpPr>
              <p:nvPr/>
            </p:nvGrpSpPr>
            <p:grpSpPr bwMode="auto">
              <a:xfrm>
                <a:off x="1142" y="2228"/>
                <a:ext cx="833" cy="381"/>
                <a:chOff x="1142" y="2228"/>
                <a:chExt cx="833" cy="381"/>
              </a:xfrm>
            </p:grpSpPr>
            <p:sp>
              <p:nvSpPr>
                <p:cNvPr id="103" name="Text Box 103"/>
                <p:cNvSpPr txBox="1">
                  <a:spLocks noChangeArrowheads="1"/>
                </p:cNvSpPr>
                <p:nvPr/>
              </p:nvSpPr>
              <p:spPr bwMode="auto">
                <a:xfrm>
                  <a:off x="1142" y="2466"/>
                  <a:ext cx="232" cy="13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gn="r">
                    <a:lnSpc>
                      <a:spcPct val="80000"/>
                    </a:lnSpc>
                  </a:pPr>
                  <a:r>
                    <a:rPr lang="en-GB" altLang="en-US" sz="900" b="0"/>
                    <a:t>CVN77</a:t>
                  </a:r>
                </a:p>
                <a:p>
                  <a:pPr algn="r">
                    <a:lnSpc>
                      <a:spcPct val="80000"/>
                    </a:lnSpc>
                  </a:pPr>
                  <a:r>
                    <a:rPr lang="en-GB" altLang="en-US" sz="900" b="0"/>
                    <a:t>CVNX</a:t>
                  </a:r>
                </a:p>
              </p:txBody>
            </p:sp>
            <p:pic>
              <p:nvPicPr>
                <p:cNvPr id="104" name="Picture 10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1399" y="2228"/>
                  <a:ext cx="576" cy="38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00" name="Group 105"/>
              <p:cNvGrpSpPr>
                <a:grpSpLocks/>
              </p:cNvGrpSpPr>
              <p:nvPr/>
            </p:nvGrpSpPr>
            <p:grpSpPr bwMode="auto">
              <a:xfrm>
                <a:off x="385" y="2274"/>
                <a:ext cx="904" cy="336"/>
                <a:chOff x="385" y="2274"/>
                <a:chExt cx="904" cy="336"/>
              </a:xfrm>
            </p:grpSpPr>
            <p:sp>
              <p:nvSpPr>
                <p:cNvPr id="101" name="Text Box 106"/>
                <p:cNvSpPr txBox="1">
                  <a:spLocks noChangeArrowheads="1"/>
                </p:cNvSpPr>
                <p:nvPr/>
              </p:nvSpPr>
              <p:spPr bwMode="auto">
                <a:xfrm>
                  <a:off x="977" y="2277"/>
                  <a:ext cx="312" cy="13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nSpc>
                      <a:spcPct val="80000"/>
                    </a:lnSpc>
                  </a:pPr>
                  <a:r>
                    <a:rPr lang="en-GB" altLang="en-US" sz="900" b="0"/>
                    <a:t>Type 45</a:t>
                  </a:r>
                  <a:br>
                    <a:rPr lang="en-GB" altLang="en-US" sz="900" b="0"/>
                  </a:br>
                  <a:r>
                    <a:rPr lang="en-GB" altLang="en-US" sz="900" b="0"/>
                    <a:t>Destroyer</a:t>
                  </a:r>
                </a:p>
              </p:txBody>
            </p:sp>
            <p:pic>
              <p:nvPicPr>
                <p:cNvPr id="102" name="Picture 107"/>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385" y="2274"/>
                  <a:ext cx="582" cy="33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grpSp>
        <p:nvGrpSpPr>
          <p:cNvPr id="124" name="Group 123"/>
          <p:cNvGrpSpPr/>
          <p:nvPr/>
        </p:nvGrpSpPr>
        <p:grpSpPr>
          <a:xfrm>
            <a:off x="4648200" y="3814821"/>
            <a:ext cx="3581400" cy="2399893"/>
            <a:chOff x="4648200" y="3772307"/>
            <a:chExt cx="3581400" cy="2399893"/>
          </a:xfrm>
        </p:grpSpPr>
        <p:sp>
          <p:nvSpPr>
            <p:cNvPr id="66" name="Rectangle 65"/>
            <p:cNvSpPr>
              <a:spLocks noChangeArrowheads="1"/>
            </p:cNvSpPr>
            <p:nvPr/>
          </p:nvSpPr>
          <p:spPr bwMode="auto">
            <a:xfrm>
              <a:off x="4648200" y="3924707"/>
              <a:ext cx="3581400" cy="2247493"/>
            </a:xfrm>
            <a:prstGeom prst="rect">
              <a:avLst/>
            </a:prstGeom>
            <a:solidFill>
              <a:schemeClr val="bg1"/>
            </a:solidFill>
            <a:ln w="9525">
              <a:solidFill>
                <a:srgbClr val="1106E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67" name="Rectangle 66"/>
            <p:cNvSpPr>
              <a:spLocks noChangeArrowheads="1"/>
            </p:cNvSpPr>
            <p:nvPr/>
          </p:nvSpPr>
          <p:spPr bwMode="auto">
            <a:xfrm>
              <a:off x="4648200" y="3772307"/>
              <a:ext cx="3581400" cy="152400"/>
            </a:xfrm>
            <a:prstGeom prst="rect">
              <a:avLst/>
            </a:prstGeom>
            <a:solidFill>
              <a:srgbClr val="1106E8"/>
            </a:solidFill>
            <a:ln w="9525">
              <a:solidFill>
                <a:srgbClr val="1106E8"/>
              </a:solidFill>
              <a:miter lim="800000"/>
              <a:headEnd/>
              <a:tailEnd/>
            </a:ln>
            <a:effectLst/>
          </p:spPr>
          <p:txBody>
            <a:bodyPr wrap="none" lIns="0" rIns="0" anchor="ctr"/>
            <a:lstStyle/>
            <a:p>
              <a:pPr algn="ctr"/>
              <a:r>
                <a:rPr lang="en-GB" altLang="en-US" sz="1000">
                  <a:solidFill>
                    <a:schemeClr val="bg1"/>
                  </a:solidFill>
                </a:rPr>
                <a:t>Aviation</a:t>
              </a:r>
            </a:p>
          </p:txBody>
        </p:sp>
        <p:grpSp>
          <p:nvGrpSpPr>
            <p:cNvPr id="123" name="Group 122"/>
            <p:cNvGrpSpPr/>
            <p:nvPr/>
          </p:nvGrpSpPr>
          <p:grpSpPr>
            <a:xfrm>
              <a:off x="4799013" y="4072345"/>
              <a:ext cx="3281363" cy="1966541"/>
              <a:chOff x="4799013" y="4072345"/>
              <a:chExt cx="3281363" cy="1966541"/>
            </a:xfrm>
          </p:grpSpPr>
          <p:grpSp>
            <p:nvGrpSpPr>
              <p:cNvPr id="69" name="Group 68"/>
              <p:cNvGrpSpPr>
                <a:grpSpLocks/>
              </p:cNvGrpSpPr>
              <p:nvPr/>
            </p:nvGrpSpPr>
            <p:grpSpPr bwMode="auto">
              <a:xfrm>
                <a:off x="4799013" y="4915308"/>
                <a:ext cx="846138" cy="542925"/>
                <a:chOff x="3023" y="3168"/>
                <a:chExt cx="533" cy="342"/>
              </a:xfrm>
            </p:grpSpPr>
            <p:sp>
              <p:nvSpPr>
                <p:cNvPr id="91" name="Text Box 69"/>
                <p:cNvSpPr txBox="1">
                  <a:spLocks noChangeArrowheads="1"/>
                </p:cNvSpPr>
                <p:nvPr/>
              </p:nvSpPr>
              <p:spPr bwMode="auto">
                <a:xfrm>
                  <a:off x="3408" y="3168"/>
                  <a:ext cx="148" cy="8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r>
                    <a:rPr lang="en-GB" altLang="en-US" sz="900" b="0"/>
                    <a:t>F-22</a:t>
                  </a:r>
                </a:p>
              </p:txBody>
            </p:sp>
            <p:pic>
              <p:nvPicPr>
                <p:cNvPr id="92" name="Picture 70"/>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023" y="3168"/>
                  <a:ext cx="380" cy="34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21" name="Group 120"/>
              <p:cNvGrpSpPr/>
              <p:nvPr/>
            </p:nvGrpSpPr>
            <p:grpSpPr>
              <a:xfrm>
                <a:off x="6451601" y="5488395"/>
                <a:ext cx="1628775" cy="550491"/>
                <a:chOff x="6451601" y="5488395"/>
                <a:chExt cx="1628775" cy="550491"/>
              </a:xfrm>
            </p:grpSpPr>
            <p:sp>
              <p:nvSpPr>
                <p:cNvPr id="87" name="Text Box 75"/>
                <p:cNvSpPr txBox="1">
                  <a:spLocks noChangeArrowheads="1"/>
                </p:cNvSpPr>
                <p:nvPr/>
              </p:nvSpPr>
              <p:spPr bwMode="auto">
                <a:xfrm>
                  <a:off x="6451601" y="5708212"/>
                  <a:ext cx="814325" cy="11355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nSpc>
                      <a:spcPct val="80000"/>
                    </a:lnSpc>
                  </a:pPr>
                  <a:r>
                    <a:rPr lang="en-GB" altLang="en-US" sz="900" b="0" dirty="0"/>
                    <a:t>Air-air </a:t>
                  </a:r>
                  <a:r>
                    <a:rPr lang="en-GB" altLang="en-US" sz="900" b="0" dirty="0" smtClean="0"/>
                    <a:t>Refuelling</a:t>
                  </a:r>
                  <a:endParaRPr lang="en-GB" altLang="en-US" sz="900" b="0" dirty="0"/>
                </a:p>
              </p:txBody>
            </p:sp>
            <p:pic>
              <p:nvPicPr>
                <p:cNvPr id="88" name="Picture 76"/>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7310561" y="5488395"/>
                  <a:ext cx="769815" cy="55049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20" name="Group 119"/>
              <p:cNvGrpSpPr/>
              <p:nvPr/>
            </p:nvGrpSpPr>
            <p:grpSpPr>
              <a:xfrm>
                <a:off x="4799014" y="5524909"/>
                <a:ext cx="1520824" cy="486965"/>
                <a:chOff x="4799014" y="5524909"/>
                <a:chExt cx="1520824" cy="486965"/>
              </a:xfrm>
            </p:grpSpPr>
            <p:sp>
              <p:nvSpPr>
                <p:cNvPr id="85" name="Text Box 78"/>
                <p:cNvSpPr txBox="1">
                  <a:spLocks noChangeArrowheads="1"/>
                </p:cNvSpPr>
                <p:nvPr/>
              </p:nvSpPr>
              <p:spPr bwMode="auto">
                <a:xfrm>
                  <a:off x="5487879" y="5891631"/>
                  <a:ext cx="831959" cy="11355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nSpc>
                      <a:spcPct val="80000"/>
                    </a:lnSpc>
                  </a:pPr>
                  <a:r>
                    <a:rPr lang="en-GB" altLang="en-US" sz="900" b="0" dirty="0"/>
                    <a:t>Air Traffic Control</a:t>
                  </a:r>
                </a:p>
              </p:txBody>
            </p:sp>
            <p:pic>
              <p:nvPicPr>
                <p:cNvPr id="86" name="Picture 79"/>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4799014" y="5524909"/>
                  <a:ext cx="649286" cy="48696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73" name="Group 80"/>
              <p:cNvGrpSpPr>
                <a:grpSpLocks/>
              </p:cNvGrpSpPr>
              <p:nvPr/>
            </p:nvGrpSpPr>
            <p:grpSpPr bwMode="auto">
              <a:xfrm>
                <a:off x="6477001" y="4556533"/>
                <a:ext cx="1584325" cy="485775"/>
                <a:chOff x="4080" y="2942"/>
                <a:chExt cx="998" cy="306"/>
              </a:xfrm>
            </p:grpSpPr>
            <p:sp>
              <p:nvSpPr>
                <p:cNvPr id="83" name="Text Box 81"/>
                <p:cNvSpPr txBox="1">
                  <a:spLocks noChangeArrowheads="1"/>
                </p:cNvSpPr>
                <p:nvPr/>
              </p:nvSpPr>
              <p:spPr bwMode="auto">
                <a:xfrm>
                  <a:off x="4080" y="2970"/>
                  <a:ext cx="280" cy="8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r>
                    <a:rPr lang="en-GB" altLang="en-US" sz="900" b="0"/>
                    <a:t>Typhoon</a:t>
                  </a:r>
                </a:p>
              </p:txBody>
            </p:sp>
            <p:pic>
              <p:nvPicPr>
                <p:cNvPr id="84" name="Picture 82"/>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4416" y="2942"/>
                  <a:ext cx="662" cy="30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74" name="Group 83"/>
              <p:cNvGrpSpPr>
                <a:grpSpLocks/>
              </p:cNvGrpSpPr>
              <p:nvPr/>
            </p:nvGrpSpPr>
            <p:grpSpPr bwMode="auto">
              <a:xfrm>
                <a:off x="6496051" y="4077108"/>
                <a:ext cx="1557338" cy="466725"/>
                <a:chOff x="4092" y="2640"/>
                <a:chExt cx="981" cy="294"/>
              </a:xfrm>
            </p:grpSpPr>
            <p:sp>
              <p:nvSpPr>
                <p:cNvPr id="81" name="Text Box 84"/>
                <p:cNvSpPr txBox="1">
                  <a:spLocks noChangeArrowheads="1"/>
                </p:cNvSpPr>
                <p:nvPr/>
              </p:nvSpPr>
              <p:spPr bwMode="auto">
                <a:xfrm>
                  <a:off x="4092" y="2662"/>
                  <a:ext cx="248" cy="14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gn="r">
                    <a:lnSpc>
                      <a:spcPct val="80000"/>
                    </a:lnSpc>
                  </a:pPr>
                  <a:r>
                    <a:rPr lang="en-GB" altLang="en-US" sz="900" b="0" dirty="0" smtClean="0"/>
                    <a:t>Tornado</a:t>
                  </a:r>
                  <a:r>
                    <a:rPr lang="en-GB" altLang="en-US" sz="900" b="0" dirty="0"/>
                    <a:t/>
                  </a:r>
                  <a:br>
                    <a:rPr lang="en-GB" altLang="en-US" sz="900" b="0" dirty="0"/>
                  </a:br>
                  <a:r>
                    <a:rPr lang="en-GB" altLang="en-US" sz="900" b="0" dirty="0"/>
                    <a:t>GR4</a:t>
                  </a:r>
                </a:p>
              </p:txBody>
            </p:sp>
            <p:pic>
              <p:nvPicPr>
                <p:cNvPr id="82" name="Picture 85"/>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4376" y="2640"/>
                  <a:ext cx="697" cy="294"/>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75" name="Group 86"/>
              <p:cNvGrpSpPr>
                <a:grpSpLocks/>
              </p:cNvGrpSpPr>
              <p:nvPr/>
            </p:nvGrpSpPr>
            <p:grpSpPr bwMode="auto">
              <a:xfrm>
                <a:off x="5638801" y="4072345"/>
                <a:ext cx="685800" cy="709613"/>
                <a:chOff x="3552" y="2637"/>
                <a:chExt cx="432" cy="447"/>
              </a:xfrm>
            </p:grpSpPr>
            <p:pic>
              <p:nvPicPr>
                <p:cNvPr id="79" name="Picture 87"/>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3552" y="2637"/>
                  <a:ext cx="432" cy="33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0" name="Text Box 88"/>
                <p:cNvSpPr txBox="1">
                  <a:spLocks noChangeArrowheads="1"/>
                </p:cNvSpPr>
                <p:nvPr/>
              </p:nvSpPr>
              <p:spPr bwMode="auto">
                <a:xfrm>
                  <a:off x="3742" y="2946"/>
                  <a:ext cx="220" cy="13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nSpc>
                      <a:spcPct val="80000"/>
                    </a:lnSpc>
                  </a:pPr>
                  <a:r>
                    <a:rPr lang="en-GB" altLang="en-US" sz="900" b="0"/>
                    <a:t>Harrier</a:t>
                  </a:r>
                  <a:br>
                    <a:rPr lang="en-GB" altLang="en-US" sz="900" b="0"/>
                  </a:br>
                  <a:r>
                    <a:rPr lang="en-GB" altLang="en-US" sz="900" b="0"/>
                    <a:t>GR7/9</a:t>
                  </a:r>
                </a:p>
              </p:txBody>
            </p:sp>
          </p:grpSp>
          <p:grpSp>
            <p:nvGrpSpPr>
              <p:cNvPr id="122" name="Group 121"/>
              <p:cNvGrpSpPr/>
              <p:nvPr/>
            </p:nvGrpSpPr>
            <p:grpSpPr>
              <a:xfrm>
                <a:off x="5711826" y="4991508"/>
                <a:ext cx="1630092" cy="539750"/>
                <a:chOff x="5711826" y="4991508"/>
                <a:chExt cx="1630092" cy="539750"/>
              </a:xfrm>
            </p:grpSpPr>
            <p:sp>
              <p:nvSpPr>
                <p:cNvPr id="77" name="Text Box 90"/>
                <p:cNvSpPr txBox="1">
                  <a:spLocks noChangeArrowheads="1"/>
                </p:cNvSpPr>
                <p:nvPr/>
              </p:nvSpPr>
              <p:spPr bwMode="auto">
                <a:xfrm>
                  <a:off x="6973618" y="5151845"/>
                  <a:ext cx="368300" cy="2190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a:lnSpc>
                      <a:spcPct val="80000"/>
                    </a:lnSpc>
                  </a:pPr>
                  <a:r>
                    <a:rPr lang="en-GB" altLang="en-US" sz="900" b="0" dirty="0"/>
                    <a:t>Nimrod</a:t>
                  </a:r>
                  <a:br>
                    <a:rPr lang="en-GB" altLang="en-US" sz="900" b="0" dirty="0"/>
                  </a:br>
                  <a:r>
                    <a:rPr lang="en-GB" altLang="en-US" sz="900" b="0" dirty="0"/>
                    <a:t>MRA4</a:t>
                  </a:r>
                </a:p>
              </p:txBody>
            </p:sp>
            <p:pic>
              <p:nvPicPr>
                <p:cNvPr id="78" name="Picture 91"/>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5711826" y="4991508"/>
                  <a:ext cx="1216025" cy="5397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19" name="Group 118"/>
              <p:cNvGrpSpPr/>
              <p:nvPr/>
            </p:nvGrpSpPr>
            <p:grpSpPr>
              <a:xfrm>
                <a:off x="4799013" y="4072345"/>
                <a:ext cx="776288" cy="762000"/>
                <a:chOff x="4799013" y="4072345"/>
                <a:chExt cx="776288" cy="762000"/>
              </a:xfrm>
            </p:grpSpPr>
            <p:sp>
              <p:nvSpPr>
                <p:cNvPr id="89" name="Text Box 72"/>
                <p:cNvSpPr txBox="1">
                  <a:spLocks noChangeArrowheads="1"/>
                </p:cNvSpPr>
                <p:nvPr/>
              </p:nvSpPr>
              <p:spPr bwMode="auto">
                <a:xfrm>
                  <a:off x="5365751" y="4695846"/>
                  <a:ext cx="209550" cy="138499"/>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p>
                  <a:r>
                    <a:rPr lang="en-GB" altLang="en-US" sz="900" b="0" dirty="0"/>
                    <a:t>E-2C</a:t>
                  </a:r>
                </a:p>
              </p:txBody>
            </p:sp>
            <p:pic>
              <p:nvPicPr>
                <p:cNvPr id="90" name="Picture 73"/>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4799013" y="4072345"/>
                  <a:ext cx="768350" cy="63341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spTree>
    <p:extLst>
      <p:ext uri="{BB962C8B-B14F-4D97-AF65-F5344CB8AC3E}">
        <p14:creationId xmlns:p14="http://schemas.microsoft.com/office/powerpoint/2010/main" val="11346156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Example Uses	6</a:t>
            </a:r>
          </a:p>
        </p:txBody>
      </p:sp>
      <p:sp>
        <p:nvSpPr>
          <p:cNvPr id="3" name="Content Placeholder 2"/>
          <p:cNvSpPr>
            <a:spLocks noGrp="1"/>
          </p:cNvSpPr>
          <p:nvPr>
            <p:ph idx="1"/>
          </p:nvPr>
        </p:nvSpPr>
        <p:spPr/>
        <p:txBody>
          <a:bodyPr/>
          <a:lstStyle/>
          <a:p>
            <a:pPr lvl="1">
              <a:buFont typeface="+mj-lt"/>
              <a:buAutoNum type="arabicPeriod"/>
            </a:pPr>
            <a:r>
              <a:rPr lang="en-GB" b="1" dirty="0">
                <a:solidFill>
                  <a:srgbClr val="1106E8"/>
                </a:solidFill>
              </a:rPr>
              <a:t>Tenders/Contractual Statements of Work (SoWs):</a:t>
            </a:r>
          </a:p>
          <a:p>
            <a:pPr lvl="2"/>
            <a:r>
              <a:rPr lang="en-GB" dirty="0"/>
              <a:t>Load customer contracts into Cradle, splitting into component statements</a:t>
            </a:r>
          </a:p>
          <a:p>
            <a:pPr lvl="2"/>
            <a:r>
              <a:rPr lang="en-GB" dirty="0"/>
              <a:t>Create verifications for each, often many-to-many relationship</a:t>
            </a:r>
          </a:p>
          <a:p>
            <a:pPr lvl="2"/>
            <a:r>
              <a:rPr lang="en-GB" dirty="0"/>
              <a:t>Produce bid documentation with compliance statements</a:t>
            </a:r>
          </a:p>
          <a:p>
            <a:pPr lvl="1">
              <a:spcBef>
                <a:spcPts val="1200"/>
              </a:spcBef>
              <a:buFont typeface="+mj-lt"/>
              <a:buAutoNum type="arabicPeriod"/>
            </a:pPr>
            <a:r>
              <a:rPr lang="en-GB" b="1" dirty="0">
                <a:solidFill>
                  <a:srgbClr val="1106E8"/>
                </a:solidFill>
              </a:rPr>
              <a:t>Tender/Contractual SoW Assessment:</a:t>
            </a:r>
          </a:p>
          <a:p>
            <a:pPr lvl="2"/>
            <a:r>
              <a:rPr lang="en-GB" dirty="0"/>
              <a:t>Define contractual statements</a:t>
            </a:r>
          </a:p>
          <a:p>
            <a:pPr lvl="2"/>
            <a:r>
              <a:rPr lang="en-GB" dirty="0"/>
              <a:t>Generate tender documents</a:t>
            </a:r>
          </a:p>
          <a:p>
            <a:pPr lvl="2"/>
            <a:r>
              <a:rPr lang="en-GB" dirty="0"/>
              <a:t>Receive responses and load into Cradle, splitting into component statements</a:t>
            </a:r>
          </a:p>
          <a:p>
            <a:pPr lvl="2"/>
            <a:r>
              <a:rPr lang="en-GB" dirty="0"/>
              <a:t>Link each set of responses to the tender statements with compliance scores</a:t>
            </a:r>
          </a:p>
          <a:p>
            <a:pPr lvl="2"/>
            <a:r>
              <a:rPr lang="en-GB" dirty="0"/>
              <a:t>Automatically analyse </a:t>
            </a:r>
            <a:r>
              <a:rPr lang="en-GB" dirty="0" smtClean="0"/>
              <a:t>responses</a:t>
            </a:r>
            <a:endParaRPr lang="en-GB" dirty="0"/>
          </a:p>
        </p:txBody>
      </p:sp>
    </p:spTree>
    <p:extLst>
      <p:ext uri="{BB962C8B-B14F-4D97-AF65-F5344CB8AC3E}">
        <p14:creationId xmlns:p14="http://schemas.microsoft.com/office/powerpoint/2010/main" val="428179060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Example Uses: 2</a:t>
            </a:r>
            <a:endParaRPr lang="en-GB" dirty="0"/>
          </a:p>
        </p:txBody>
      </p:sp>
      <p:sp>
        <p:nvSpPr>
          <p:cNvPr id="3" name="Content Placeholder 2"/>
          <p:cNvSpPr>
            <a:spLocks noGrp="1"/>
          </p:cNvSpPr>
          <p:nvPr>
            <p:ph idx="1"/>
          </p:nvPr>
        </p:nvSpPr>
        <p:spPr/>
        <p:txBody>
          <a:bodyPr/>
          <a:lstStyle/>
          <a:p>
            <a:pPr lvl="1">
              <a:buFont typeface="+mj-lt"/>
              <a:buAutoNum type="arabicPeriod" startAt="3"/>
            </a:pPr>
            <a:r>
              <a:rPr lang="en-GB" b="1" dirty="0">
                <a:solidFill>
                  <a:srgbClr val="1106E8"/>
                </a:solidFill>
              </a:rPr>
              <a:t>Contract Fulfilment:</a:t>
            </a:r>
          </a:p>
          <a:p>
            <a:pPr lvl="2"/>
            <a:r>
              <a:rPr lang="en-GB" dirty="0"/>
              <a:t>Load customer contracts into Cradle, splitting into component statements</a:t>
            </a:r>
          </a:p>
          <a:p>
            <a:pPr lvl="2"/>
            <a:r>
              <a:rPr lang="en-GB" dirty="0"/>
              <a:t>Create project / design information</a:t>
            </a:r>
          </a:p>
          <a:p>
            <a:pPr lvl="2"/>
            <a:r>
              <a:rPr lang="en-GB" dirty="0"/>
              <a:t>Link to statements</a:t>
            </a:r>
          </a:p>
          <a:p>
            <a:pPr lvl="2"/>
            <a:r>
              <a:rPr lang="en-GB" dirty="0"/>
              <a:t>Generate design / interface specifications</a:t>
            </a:r>
          </a:p>
          <a:p>
            <a:pPr lvl="2"/>
            <a:r>
              <a:rPr lang="en-GB" dirty="0"/>
              <a:t>Automatically identify contract changes in customer updates</a:t>
            </a:r>
          </a:p>
          <a:p>
            <a:pPr lvl="2"/>
            <a:r>
              <a:rPr lang="en-GB" dirty="0"/>
              <a:t>Perform impact analysis on each update</a:t>
            </a:r>
          </a:p>
          <a:p>
            <a:pPr lvl="2"/>
            <a:r>
              <a:rPr lang="en-GB" dirty="0"/>
              <a:t>Negotiate from a clear understanding of the effects of the changes</a:t>
            </a:r>
          </a:p>
          <a:p>
            <a:pPr lvl="2"/>
            <a:r>
              <a:rPr lang="en-GB" dirty="0"/>
              <a:t>Record all changes throughout the process</a:t>
            </a:r>
          </a:p>
          <a:p>
            <a:pPr lvl="2"/>
            <a:r>
              <a:rPr lang="en-GB" dirty="0"/>
              <a:t>Satisfy ISO 9000, CMMI requirements</a:t>
            </a:r>
          </a:p>
          <a:p>
            <a:pPr lvl="2"/>
            <a:r>
              <a:rPr lang="en-GB" dirty="0"/>
              <a:t>Automatically generate audit </a:t>
            </a:r>
            <a:r>
              <a:rPr lang="en-GB" dirty="0" smtClean="0"/>
              <a:t>logs</a:t>
            </a:r>
            <a:endParaRPr lang="en-GB" dirty="0"/>
          </a:p>
        </p:txBody>
      </p:sp>
    </p:spTree>
    <p:extLst>
      <p:ext uri="{BB962C8B-B14F-4D97-AF65-F5344CB8AC3E}">
        <p14:creationId xmlns:p14="http://schemas.microsoft.com/office/powerpoint/2010/main" val="42838208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3" name="Group 142"/>
          <p:cNvGrpSpPr/>
          <p:nvPr/>
        </p:nvGrpSpPr>
        <p:grpSpPr>
          <a:xfrm>
            <a:off x="4572000" y="1676400"/>
            <a:ext cx="1820862" cy="727075"/>
            <a:chOff x="4572000" y="1676400"/>
            <a:chExt cx="1820862" cy="727075"/>
          </a:xfrm>
        </p:grpSpPr>
        <p:sp>
          <p:nvSpPr>
            <p:cNvPr id="82" name="Rectangle 45"/>
            <p:cNvSpPr>
              <a:spLocks noChangeArrowheads="1"/>
            </p:cNvSpPr>
            <p:nvPr/>
          </p:nvSpPr>
          <p:spPr bwMode="auto">
            <a:xfrm>
              <a:off x="4572000" y="1676400"/>
              <a:ext cx="1820862" cy="727075"/>
            </a:xfrm>
            <a:prstGeom prst="rect">
              <a:avLst/>
            </a:prstGeom>
            <a:solidFill>
              <a:schemeClr val="bg1"/>
            </a:solidFill>
            <a:ln w="63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5720" rIns="0"/>
            <a:lstStyle/>
            <a:p>
              <a:r>
                <a:rPr lang="en-GB" altLang="en-US" sz="1000" b="1" dirty="0">
                  <a:solidFill>
                    <a:srgbClr val="1106E8"/>
                  </a:solidFill>
                </a:rPr>
                <a:t>Customer</a:t>
              </a:r>
            </a:p>
          </p:txBody>
        </p:sp>
        <p:grpSp>
          <p:nvGrpSpPr>
            <p:cNvPr id="121" name="Group 120"/>
            <p:cNvGrpSpPr/>
            <p:nvPr/>
          </p:nvGrpSpPr>
          <p:grpSpPr>
            <a:xfrm>
              <a:off x="5865248" y="1830693"/>
              <a:ext cx="372089" cy="411210"/>
              <a:chOff x="6781800" y="1830693"/>
              <a:chExt cx="372089" cy="411210"/>
            </a:xfrm>
          </p:grpSpPr>
          <p:grpSp>
            <p:nvGrpSpPr>
              <p:cNvPr id="112" name="Group 111"/>
              <p:cNvGrpSpPr/>
              <p:nvPr/>
            </p:nvGrpSpPr>
            <p:grpSpPr>
              <a:xfrm>
                <a:off x="6781800" y="1830693"/>
                <a:ext cx="372089" cy="411210"/>
                <a:chOff x="1905000" y="1676402"/>
                <a:chExt cx="2068513" cy="2285998"/>
              </a:xfrm>
            </p:grpSpPr>
            <p:sp>
              <p:nvSpPr>
                <p:cNvPr id="114" name="Oval 13"/>
                <p:cNvSpPr>
                  <a:spLocks noChangeArrowheads="1"/>
                </p:cNvSpPr>
                <p:nvPr/>
              </p:nvSpPr>
              <p:spPr bwMode="auto">
                <a:xfrm flipH="1">
                  <a:off x="1911804" y="3275239"/>
                  <a:ext cx="2061709" cy="687161"/>
                </a:xfrm>
                <a:prstGeom prst="ellipse">
                  <a:avLst/>
                </a:prstGeom>
                <a:solidFill>
                  <a:srgbClr val="FFB625"/>
                </a:solidFill>
                <a:ln w="6350">
                  <a:solidFill>
                    <a:srgbClr val="000000"/>
                  </a:solidFill>
                  <a:round/>
                  <a:headEnd/>
                  <a:tailEnd/>
                </a:ln>
                <a:effectLst/>
              </p:spPr>
              <p:txBody>
                <a:bodyPr wrap="none" anchor="ctr"/>
                <a:lstStyle/>
                <a:p>
                  <a:endParaRPr lang="en-GB"/>
                </a:p>
              </p:txBody>
            </p:sp>
            <p:sp>
              <p:nvSpPr>
                <p:cNvPr id="115" name="Rectangle 14"/>
                <p:cNvSpPr>
                  <a:spLocks noChangeArrowheads="1"/>
                </p:cNvSpPr>
                <p:nvPr/>
              </p:nvSpPr>
              <p:spPr bwMode="auto">
                <a:xfrm flipH="1">
                  <a:off x="1911804" y="2295525"/>
                  <a:ext cx="2061709" cy="1333500"/>
                </a:xfrm>
                <a:prstGeom prst="rect">
                  <a:avLst/>
                </a:prstGeom>
                <a:solidFill>
                  <a:srgbClr val="FFB625"/>
                </a:solidFill>
                <a:ln w="12700">
                  <a:solidFill>
                    <a:srgbClr val="FFB625"/>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FFB625"/>
                    </a:solidFill>
                  </a:endParaRPr>
                </a:p>
              </p:txBody>
            </p:sp>
            <p:sp>
              <p:nvSpPr>
                <p:cNvPr id="116" name="Oval 15"/>
                <p:cNvSpPr>
                  <a:spLocks noChangeArrowheads="1"/>
                </p:cNvSpPr>
                <p:nvPr/>
              </p:nvSpPr>
              <p:spPr bwMode="auto">
                <a:xfrm flipH="1">
                  <a:off x="1911804" y="1907721"/>
                  <a:ext cx="2061709" cy="680357"/>
                </a:xfrm>
                <a:prstGeom prst="ellipse">
                  <a:avLst/>
                </a:prstGeom>
                <a:solidFill>
                  <a:srgbClr val="FFB625"/>
                </a:solidFill>
                <a:ln w="6350">
                  <a:solidFill>
                    <a:srgbClr val="000000"/>
                  </a:solidFill>
                  <a:round/>
                  <a:headEnd/>
                  <a:tailEnd/>
                </a:ln>
                <a:effectLst/>
              </p:spPr>
              <p:txBody>
                <a:bodyPr wrap="none" anchor="ctr"/>
                <a:lstStyle/>
                <a:p>
                  <a:endParaRPr lang="en-GB"/>
                </a:p>
              </p:txBody>
            </p:sp>
            <p:sp>
              <p:nvSpPr>
                <p:cNvPr id="117" name="Rectangle 16"/>
                <p:cNvSpPr>
                  <a:spLocks noChangeArrowheads="1"/>
                </p:cNvSpPr>
                <p:nvPr/>
              </p:nvSpPr>
              <p:spPr bwMode="auto">
                <a:xfrm flipH="1">
                  <a:off x="1911804" y="2016579"/>
                  <a:ext cx="2061709" cy="265339"/>
                </a:xfrm>
                <a:prstGeom prst="rect">
                  <a:avLst/>
                </a:prstGeom>
                <a:solidFill>
                  <a:srgbClr val="FFB625"/>
                </a:solidFill>
                <a:ln>
                  <a:noFill/>
                </a:ln>
                <a:effectLst/>
              </p:spPr>
              <p:txBody>
                <a:bodyPr wrap="none" anchor="ctr"/>
                <a:lstStyle/>
                <a:p>
                  <a:endParaRPr lang="en-GB"/>
                </a:p>
              </p:txBody>
            </p:sp>
            <p:sp>
              <p:nvSpPr>
                <p:cNvPr id="118" name="Oval 17"/>
                <p:cNvSpPr>
                  <a:spLocks noChangeArrowheads="1"/>
                </p:cNvSpPr>
                <p:nvPr/>
              </p:nvSpPr>
              <p:spPr bwMode="auto">
                <a:xfrm flipH="1">
                  <a:off x="1911805" y="1676402"/>
                  <a:ext cx="2061708" cy="687161"/>
                </a:xfrm>
                <a:prstGeom prst="ellipse">
                  <a:avLst/>
                </a:prstGeom>
                <a:solidFill>
                  <a:srgbClr val="FFB625"/>
                </a:solidFill>
                <a:ln w="6350">
                  <a:solidFill>
                    <a:srgbClr val="000000"/>
                  </a:solidFill>
                  <a:round/>
                  <a:headEnd/>
                  <a:tailEnd/>
                </a:ln>
                <a:effectLst/>
              </p:spPr>
              <p:txBody>
                <a:bodyPr wrap="none" anchor="ctr"/>
                <a:lstStyle/>
                <a:p>
                  <a:endParaRPr lang="en-GB"/>
                </a:p>
              </p:txBody>
            </p:sp>
            <p:sp>
              <p:nvSpPr>
                <p:cNvPr id="119" name="Line 18"/>
                <p:cNvSpPr>
                  <a:spLocks noChangeShapeType="1"/>
                </p:cNvSpPr>
                <p:nvPr/>
              </p:nvSpPr>
              <p:spPr bwMode="auto">
                <a:xfrm flipH="1">
                  <a:off x="1905000" y="2050596"/>
                  <a:ext cx="0" cy="1578429"/>
                </a:xfrm>
                <a:prstGeom prst="line">
                  <a:avLst/>
                </a:prstGeom>
                <a:noFill/>
                <a:ln w="63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20" name="Line 19"/>
                <p:cNvSpPr>
                  <a:spLocks noChangeShapeType="1"/>
                </p:cNvSpPr>
                <p:nvPr/>
              </p:nvSpPr>
              <p:spPr bwMode="auto">
                <a:xfrm flipH="1">
                  <a:off x="3973513" y="2050596"/>
                  <a:ext cx="0" cy="1578429"/>
                </a:xfrm>
                <a:prstGeom prst="line">
                  <a:avLst/>
                </a:prstGeom>
                <a:noFill/>
                <a:ln w="63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113" name="Text Box 27"/>
              <p:cNvSpPr txBox="1">
                <a:spLocks noChangeArrowheads="1"/>
              </p:cNvSpPr>
              <p:nvPr/>
            </p:nvSpPr>
            <p:spPr bwMode="auto">
              <a:xfrm>
                <a:off x="6833192" y="2020011"/>
                <a:ext cx="269304" cy="12311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r>
                  <a:rPr lang="en-GB" altLang="en-US" sz="800" dirty="0" smtClean="0"/>
                  <a:t>Cradle</a:t>
                </a:r>
                <a:endParaRPr lang="en-GB" altLang="en-US" sz="900" dirty="0"/>
              </a:p>
            </p:txBody>
          </p:sp>
        </p:grpSp>
      </p:grpSp>
      <p:grpSp>
        <p:nvGrpSpPr>
          <p:cNvPr id="144" name="Group 143"/>
          <p:cNvGrpSpPr/>
          <p:nvPr/>
        </p:nvGrpSpPr>
        <p:grpSpPr>
          <a:xfrm>
            <a:off x="4570413" y="2933700"/>
            <a:ext cx="1820862" cy="727075"/>
            <a:chOff x="4570413" y="2933700"/>
            <a:chExt cx="1820862" cy="727075"/>
          </a:xfrm>
        </p:grpSpPr>
        <p:sp>
          <p:nvSpPr>
            <p:cNvPr id="73" name="Rectangle 75"/>
            <p:cNvSpPr>
              <a:spLocks noChangeArrowheads="1"/>
            </p:cNvSpPr>
            <p:nvPr/>
          </p:nvSpPr>
          <p:spPr bwMode="auto">
            <a:xfrm>
              <a:off x="4570413" y="2933700"/>
              <a:ext cx="1820862" cy="727075"/>
            </a:xfrm>
            <a:prstGeom prst="rect">
              <a:avLst/>
            </a:prstGeom>
            <a:solidFill>
              <a:schemeClr val="bg1"/>
            </a:solidFill>
            <a:ln w="63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5720" rIns="0"/>
            <a:lstStyle/>
            <a:p>
              <a:r>
                <a:rPr lang="en-GB" altLang="en-US" sz="1000" b="1" dirty="0">
                  <a:solidFill>
                    <a:srgbClr val="1106E8"/>
                  </a:solidFill>
                </a:rPr>
                <a:t>Supplier</a:t>
              </a:r>
            </a:p>
          </p:txBody>
        </p:sp>
        <p:grpSp>
          <p:nvGrpSpPr>
            <p:cNvPr id="122" name="Group 121"/>
            <p:cNvGrpSpPr/>
            <p:nvPr/>
          </p:nvGrpSpPr>
          <p:grpSpPr>
            <a:xfrm>
              <a:off x="5865248" y="3087993"/>
              <a:ext cx="372089" cy="411210"/>
              <a:chOff x="6781800" y="1830693"/>
              <a:chExt cx="372089" cy="411210"/>
            </a:xfrm>
          </p:grpSpPr>
          <p:grpSp>
            <p:nvGrpSpPr>
              <p:cNvPr id="123" name="Group 122"/>
              <p:cNvGrpSpPr/>
              <p:nvPr/>
            </p:nvGrpSpPr>
            <p:grpSpPr>
              <a:xfrm>
                <a:off x="6781800" y="1830693"/>
                <a:ext cx="372089" cy="411210"/>
                <a:chOff x="1905000" y="1676402"/>
                <a:chExt cx="2068513" cy="2285998"/>
              </a:xfrm>
            </p:grpSpPr>
            <p:sp>
              <p:nvSpPr>
                <p:cNvPr id="125" name="Oval 13"/>
                <p:cNvSpPr>
                  <a:spLocks noChangeArrowheads="1"/>
                </p:cNvSpPr>
                <p:nvPr/>
              </p:nvSpPr>
              <p:spPr bwMode="auto">
                <a:xfrm flipH="1">
                  <a:off x="1911804" y="3275239"/>
                  <a:ext cx="2061709" cy="687161"/>
                </a:xfrm>
                <a:prstGeom prst="ellipse">
                  <a:avLst/>
                </a:prstGeom>
                <a:solidFill>
                  <a:srgbClr val="FFB625"/>
                </a:solidFill>
                <a:ln w="6350">
                  <a:solidFill>
                    <a:srgbClr val="000000"/>
                  </a:solidFill>
                  <a:round/>
                  <a:headEnd/>
                  <a:tailEnd/>
                </a:ln>
                <a:effectLst/>
              </p:spPr>
              <p:txBody>
                <a:bodyPr wrap="none" anchor="ctr"/>
                <a:lstStyle/>
                <a:p>
                  <a:endParaRPr lang="en-GB"/>
                </a:p>
              </p:txBody>
            </p:sp>
            <p:sp>
              <p:nvSpPr>
                <p:cNvPr id="126" name="Rectangle 14"/>
                <p:cNvSpPr>
                  <a:spLocks noChangeArrowheads="1"/>
                </p:cNvSpPr>
                <p:nvPr/>
              </p:nvSpPr>
              <p:spPr bwMode="auto">
                <a:xfrm flipH="1">
                  <a:off x="1911804" y="2295525"/>
                  <a:ext cx="2061709" cy="1333500"/>
                </a:xfrm>
                <a:prstGeom prst="rect">
                  <a:avLst/>
                </a:prstGeom>
                <a:solidFill>
                  <a:srgbClr val="FFB625"/>
                </a:solidFill>
                <a:ln w="12700">
                  <a:solidFill>
                    <a:srgbClr val="FFB625"/>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FFB625"/>
                    </a:solidFill>
                  </a:endParaRPr>
                </a:p>
              </p:txBody>
            </p:sp>
            <p:sp>
              <p:nvSpPr>
                <p:cNvPr id="127" name="Oval 15"/>
                <p:cNvSpPr>
                  <a:spLocks noChangeArrowheads="1"/>
                </p:cNvSpPr>
                <p:nvPr/>
              </p:nvSpPr>
              <p:spPr bwMode="auto">
                <a:xfrm flipH="1">
                  <a:off x="1911804" y="1907721"/>
                  <a:ext cx="2061709" cy="680357"/>
                </a:xfrm>
                <a:prstGeom prst="ellipse">
                  <a:avLst/>
                </a:prstGeom>
                <a:solidFill>
                  <a:srgbClr val="FFB625"/>
                </a:solidFill>
                <a:ln w="6350">
                  <a:solidFill>
                    <a:srgbClr val="000000"/>
                  </a:solidFill>
                  <a:round/>
                  <a:headEnd/>
                  <a:tailEnd/>
                </a:ln>
                <a:effectLst/>
              </p:spPr>
              <p:txBody>
                <a:bodyPr wrap="none" anchor="ctr"/>
                <a:lstStyle/>
                <a:p>
                  <a:endParaRPr lang="en-GB"/>
                </a:p>
              </p:txBody>
            </p:sp>
            <p:sp>
              <p:nvSpPr>
                <p:cNvPr id="128" name="Rectangle 16"/>
                <p:cNvSpPr>
                  <a:spLocks noChangeArrowheads="1"/>
                </p:cNvSpPr>
                <p:nvPr/>
              </p:nvSpPr>
              <p:spPr bwMode="auto">
                <a:xfrm flipH="1">
                  <a:off x="1911804" y="2016579"/>
                  <a:ext cx="2061709" cy="265339"/>
                </a:xfrm>
                <a:prstGeom prst="rect">
                  <a:avLst/>
                </a:prstGeom>
                <a:solidFill>
                  <a:srgbClr val="FFB625"/>
                </a:solidFill>
                <a:ln>
                  <a:noFill/>
                </a:ln>
                <a:effectLst/>
              </p:spPr>
              <p:txBody>
                <a:bodyPr wrap="none" anchor="ctr"/>
                <a:lstStyle/>
                <a:p>
                  <a:endParaRPr lang="en-GB"/>
                </a:p>
              </p:txBody>
            </p:sp>
            <p:sp>
              <p:nvSpPr>
                <p:cNvPr id="129" name="Oval 17"/>
                <p:cNvSpPr>
                  <a:spLocks noChangeArrowheads="1"/>
                </p:cNvSpPr>
                <p:nvPr/>
              </p:nvSpPr>
              <p:spPr bwMode="auto">
                <a:xfrm flipH="1">
                  <a:off x="1911805" y="1676402"/>
                  <a:ext cx="2061708" cy="687161"/>
                </a:xfrm>
                <a:prstGeom prst="ellipse">
                  <a:avLst/>
                </a:prstGeom>
                <a:solidFill>
                  <a:srgbClr val="FFB625"/>
                </a:solidFill>
                <a:ln w="6350">
                  <a:solidFill>
                    <a:srgbClr val="000000"/>
                  </a:solidFill>
                  <a:round/>
                  <a:headEnd/>
                  <a:tailEnd/>
                </a:ln>
                <a:effectLst/>
              </p:spPr>
              <p:txBody>
                <a:bodyPr wrap="none" anchor="ctr"/>
                <a:lstStyle/>
                <a:p>
                  <a:endParaRPr lang="en-GB"/>
                </a:p>
              </p:txBody>
            </p:sp>
            <p:sp>
              <p:nvSpPr>
                <p:cNvPr id="130" name="Line 18"/>
                <p:cNvSpPr>
                  <a:spLocks noChangeShapeType="1"/>
                </p:cNvSpPr>
                <p:nvPr/>
              </p:nvSpPr>
              <p:spPr bwMode="auto">
                <a:xfrm flipH="1">
                  <a:off x="1905000" y="2050596"/>
                  <a:ext cx="0" cy="1578429"/>
                </a:xfrm>
                <a:prstGeom prst="line">
                  <a:avLst/>
                </a:prstGeom>
                <a:noFill/>
                <a:ln w="63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31" name="Line 19"/>
                <p:cNvSpPr>
                  <a:spLocks noChangeShapeType="1"/>
                </p:cNvSpPr>
                <p:nvPr/>
              </p:nvSpPr>
              <p:spPr bwMode="auto">
                <a:xfrm flipH="1">
                  <a:off x="3973513" y="2050596"/>
                  <a:ext cx="0" cy="1578429"/>
                </a:xfrm>
                <a:prstGeom prst="line">
                  <a:avLst/>
                </a:prstGeom>
                <a:noFill/>
                <a:ln w="63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124" name="Text Box 27"/>
              <p:cNvSpPr txBox="1">
                <a:spLocks noChangeArrowheads="1"/>
              </p:cNvSpPr>
              <p:nvPr/>
            </p:nvSpPr>
            <p:spPr bwMode="auto">
              <a:xfrm>
                <a:off x="6833192" y="2020011"/>
                <a:ext cx="269304" cy="12311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r>
                  <a:rPr lang="en-GB" altLang="en-US" sz="800" dirty="0" smtClean="0"/>
                  <a:t>Cradle</a:t>
                </a:r>
                <a:endParaRPr lang="en-GB" altLang="en-US" sz="900" dirty="0"/>
              </a:p>
            </p:txBody>
          </p:sp>
        </p:grpSp>
      </p:grpSp>
      <p:grpSp>
        <p:nvGrpSpPr>
          <p:cNvPr id="145" name="Group 144"/>
          <p:cNvGrpSpPr/>
          <p:nvPr/>
        </p:nvGrpSpPr>
        <p:grpSpPr>
          <a:xfrm>
            <a:off x="4570413" y="4187825"/>
            <a:ext cx="1820862" cy="727075"/>
            <a:chOff x="4570413" y="4187825"/>
            <a:chExt cx="1820862" cy="727075"/>
          </a:xfrm>
        </p:grpSpPr>
        <p:sp>
          <p:nvSpPr>
            <p:cNvPr id="64" name="Rectangle 85"/>
            <p:cNvSpPr>
              <a:spLocks noChangeArrowheads="1"/>
            </p:cNvSpPr>
            <p:nvPr/>
          </p:nvSpPr>
          <p:spPr bwMode="auto">
            <a:xfrm>
              <a:off x="4570413" y="4187825"/>
              <a:ext cx="1820862" cy="727075"/>
            </a:xfrm>
            <a:prstGeom prst="rect">
              <a:avLst/>
            </a:prstGeom>
            <a:solidFill>
              <a:schemeClr val="bg1"/>
            </a:solidFill>
            <a:ln w="63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5720" rIns="0"/>
            <a:lstStyle/>
            <a:p>
              <a:r>
                <a:rPr lang="en-GB" altLang="en-US" sz="1000" b="1" dirty="0">
                  <a:solidFill>
                    <a:srgbClr val="1106E8"/>
                  </a:solidFill>
                </a:rPr>
                <a:t>Supplier</a:t>
              </a:r>
            </a:p>
          </p:txBody>
        </p:sp>
        <p:grpSp>
          <p:nvGrpSpPr>
            <p:cNvPr id="132" name="Group 131"/>
            <p:cNvGrpSpPr/>
            <p:nvPr/>
          </p:nvGrpSpPr>
          <p:grpSpPr>
            <a:xfrm>
              <a:off x="5865248" y="4349804"/>
              <a:ext cx="372089" cy="411210"/>
              <a:chOff x="6781800" y="1830693"/>
              <a:chExt cx="372089" cy="411210"/>
            </a:xfrm>
          </p:grpSpPr>
          <p:grpSp>
            <p:nvGrpSpPr>
              <p:cNvPr id="133" name="Group 132"/>
              <p:cNvGrpSpPr/>
              <p:nvPr/>
            </p:nvGrpSpPr>
            <p:grpSpPr>
              <a:xfrm>
                <a:off x="6781800" y="1830693"/>
                <a:ext cx="372089" cy="411210"/>
                <a:chOff x="1905000" y="1676402"/>
                <a:chExt cx="2068513" cy="2285998"/>
              </a:xfrm>
            </p:grpSpPr>
            <p:sp>
              <p:nvSpPr>
                <p:cNvPr id="135" name="Oval 13"/>
                <p:cNvSpPr>
                  <a:spLocks noChangeArrowheads="1"/>
                </p:cNvSpPr>
                <p:nvPr/>
              </p:nvSpPr>
              <p:spPr bwMode="auto">
                <a:xfrm flipH="1">
                  <a:off x="1911804" y="3275239"/>
                  <a:ext cx="2061709" cy="687161"/>
                </a:xfrm>
                <a:prstGeom prst="ellipse">
                  <a:avLst/>
                </a:prstGeom>
                <a:solidFill>
                  <a:srgbClr val="FFB625"/>
                </a:solidFill>
                <a:ln w="6350">
                  <a:solidFill>
                    <a:srgbClr val="000000"/>
                  </a:solidFill>
                  <a:round/>
                  <a:headEnd/>
                  <a:tailEnd/>
                </a:ln>
                <a:effectLst/>
              </p:spPr>
              <p:txBody>
                <a:bodyPr wrap="none" anchor="ctr"/>
                <a:lstStyle/>
                <a:p>
                  <a:endParaRPr lang="en-GB"/>
                </a:p>
              </p:txBody>
            </p:sp>
            <p:sp>
              <p:nvSpPr>
                <p:cNvPr id="136" name="Rectangle 14"/>
                <p:cNvSpPr>
                  <a:spLocks noChangeArrowheads="1"/>
                </p:cNvSpPr>
                <p:nvPr/>
              </p:nvSpPr>
              <p:spPr bwMode="auto">
                <a:xfrm flipH="1">
                  <a:off x="1911804" y="2295525"/>
                  <a:ext cx="2061709" cy="1333500"/>
                </a:xfrm>
                <a:prstGeom prst="rect">
                  <a:avLst/>
                </a:prstGeom>
                <a:solidFill>
                  <a:srgbClr val="FFB625"/>
                </a:solidFill>
                <a:ln w="12700">
                  <a:solidFill>
                    <a:srgbClr val="FFB625"/>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FFB625"/>
                    </a:solidFill>
                  </a:endParaRPr>
                </a:p>
              </p:txBody>
            </p:sp>
            <p:sp>
              <p:nvSpPr>
                <p:cNvPr id="137" name="Oval 15"/>
                <p:cNvSpPr>
                  <a:spLocks noChangeArrowheads="1"/>
                </p:cNvSpPr>
                <p:nvPr/>
              </p:nvSpPr>
              <p:spPr bwMode="auto">
                <a:xfrm flipH="1">
                  <a:off x="1911804" y="1907721"/>
                  <a:ext cx="2061709" cy="680357"/>
                </a:xfrm>
                <a:prstGeom prst="ellipse">
                  <a:avLst/>
                </a:prstGeom>
                <a:solidFill>
                  <a:srgbClr val="FFB625"/>
                </a:solidFill>
                <a:ln w="6350">
                  <a:solidFill>
                    <a:srgbClr val="000000"/>
                  </a:solidFill>
                  <a:round/>
                  <a:headEnd/>
                  <a:tailEnd/>
                </a:ln>
                <a:effectLst/>
              </p:spPr>
              <p:txBody>
                <a:bodyPr wrap="none" anchor="ctr"/>
                <a:lstStyle/>
                <a:p>
                  <a:endParaRPr lang="en-GB"/>
                </a:p>
              </p:txBody>
            </p:sp>
            <p:sp>
              <p:nvSpPr>
                <p:cNvPr id="138" name="Rectangle 16"/>
                <p:cNvSpPr>
                  <a:spLocks noChangeArrowheads="1"/>
                </p:cNvSpPr>
                <p:nvPr/>
              </p:nvSpPr>
              <p:spPr bwMode="auto">
                <a:xfrm flipH="1">
                  <a:off x="1911804" y="2016579"/>
                  <a:ext cx="2061709" cy="265339"/>
                </a:xfrm>
                <a:prstGeom prst="rect">
                  <a:avLst/>
                </a:prstGeom>
                <a:solidFill>
                  <a:srgbClr val="FFB625"/>
                </a:solidFill>
                <a:ln>
                  <a:noFill/>
                </a:ln>
                <a:effectLst/>
              </p:spPr>
              <p:txBody>
                <a:bodyPr wrap="none" anchor="ctr"/>
                <a:lstStyle/>
                <a:p>
                  <a:endParaRPr lang="en-GB"/>
                </a:p>
              </p:txBody>
            </p:sp>
            <p:sp>
              <p:nvSpPr>
                <p:cNvPr id="139" name="Oval 17"/>
                <p:cNvSpPr>
                  <a:spLocks noChangeArrowheads="1"/>
                </p:cNvSpPr>
                <p:nvPr/>
              </p:nvSpPr>
              <p:spPr bwMode="auto">
                <a:xfrm flipH="1">
                  <a:off x="1911805" y="1676402"/>
                  <a:ext cx="2061708" cy="687161"/>
                </a:xfrm>
                <a:prstGeom prst="ellipse">
                  <a:avLst/>
                </a:prstGeom>
                <a:solidFill>
                  <a:srgbClr val="FFB625"/>
                </a:solidFill>
                <a:ln w="6350">
                  <a:solidFill>
                    <a:srgbClr val="000000"/>
                  </a:solidFill>
                  <a:round/>
                  <a:headEnd/>
                  <a:tailEnd/>
                </a:ln>
                <a:effectLst/>
              </p:spPr>
              <p:txBody>
                <a:bodyPr wrap="none" anchor="ctr"/>
                <a:lstStyle/>
                <a:p>
                  <a:endParaRPr lang="en-GB"/>
                </a:p>
              </p:txBody>
            </p:sp>
            <p:sp>
              <p:nvSpPr>
                <p:cNvPr id="140" name="Line 18"/>
                <p:cNvSpPr>
                  <a:spLocks noChangeShapeType="1"/>
                </p:cNvSpPr>
                <p:nvPr/>
              </p:nvSpPr>
              <p:spPr bwMode="auto">
                <a:xfrm flipH="1">
                  <a:off x="1905000" y="2050596"/>
                  <a:ext cx="0" cy="1578429"/>
                </a:xfrm>
                <a:prstGeom prst="line">
                  <a:avLst/>
                </a:prstGeom>
                <a:noFill/>
                <a:ln w="63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41" name="Line 19"/>
                <p:cNvSpPr>
                  <a:spLocks noChangeShapeType="1"/>
                </p:cNvSpPr>
                <p:nvPr/>
              </p:nvSpPr>
              <p:spPr bwMode="auto">
                <a:xfrm flipH="1">
                  <a:off x="3973513" y="2050596"/>
                  <a:ext cx="0" cy="1578429"/>
                </a:xfrm>
                <a:prstGeom prst="line">
                  <a:avLst/>
                </a:prstGeom>
                <a:noFill/>
                <a:ln w="63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134" name="Text Box 27"/>
              <p:cNvSpPr txBox="1">
                <a:spLocks noChangeArrowheads="1"/>
              </p:cNvSpPr>
              <p:nvPr/>
            </p:nvSpPr>
            <p:spPr bwMode="auto">
              <a:xfrm>
                <a:off x="6833192" y="2020011"/>
                <a:ext cx="269304" cy="12311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r>
                  <a:rPr lang="en-GB" altLang="en-US" sz="800" dirty="0" smtClean="0"/>
                  <a:t>Cradle</a:t>
                </a:r>
                <a:endParaRPr lang="en-GB" altLang="en-US" sz="900" dirty="0"/>
              </a:p>
            </p:txBody>
          </p:sp>
        </p:grpSp>
      </p:grpSp>
      <p:sp>
        <p:nvSpPr>
          <p:cNvPr id="3" name="Content Placeholder 2"/>
          <p:cNvSpPr>
            <a:spLocks noGrp="1"/>
          </p:cNvSpPr>
          <p:nvPr>
            <p:ph idx="1"/>
          </p:nvPr>
        </p:nvSpPr>
        <p:spPr/>
        <p:txBody>
          <a:bodyPr>
            <a:noAutofit/>
          </a:bodyPr>
          <a:lstStyle/>
          <a:p>
            <a:pPr>
              <a:spcAft>
                <a:spcPts val="15000"/>
              </a:spcAft>
            </a:pPr>
            <a:r>
              <a:rPr lang="en-GB" altLang="en-US" sz="1600" dirty="0" smtClean="0"/>
              <a:t>Generalising the 2 previous examples:</a:t>
            </a:r>
            <a:r>
              <a:rPr lang="en-GB" altLang="en-US" sz="1600" dirty="0"/>
              <a:t>	 </a:t>
            </a:r>
            <a:r>
              <a:rPr lang="en-GB" altLang="en-US" sz="1600" dirty="0" smtClean="0"/>
              <a:t>         Can be applied over the entire </a:t>
            </a:r>
            <a:r>
              <a:rPr lang="en-GB" altLang="en-US" sz="1600" dirty="0"/>
              <a:t>supply chain:</a:t>
            </a:r>
          </a:p>
          <a:p>
            <a:pPr>
              <a:spcBef>
                <a:spcPts val="18000"/>
              </a:spcBef>
            </a:pPr>
            <a:r>
              <a:rPr lang="en-GB" altLang="en-US" sz="1600" dirty="0"/>
              <a:t>Cradle databases on </a:t>
            </a:r>
            <a:r>
              <a:rPr lang="en-GB" altLang="en-US" sz="1600" dirty="0" smtClean="0"/>
              <a:t>both sides of a contract boundary are not essential to create a benefit for the side using Cradle</a:t>
            </a:r>
            <a:endParaRPr lang="en-GB" altLang="en-US" sz="1600" dirty="0"/>
          </a:p>
        </p:txBody>
      </p:sp>
      <p:grpSp>
        <p:nvGrpSpPr>
          <p:cNvPr id="148" name="Group 147"/>
          <p:cNvGrpSpPr/>
          <p:nvPr/>
        </p:nvGrpSpPr>
        <p:grpSpPr>
          <a:xfrm>
            <a:off x="457200" y="1676400"/>
            <a:ext cx="3429000" cy="1371600"/>
            <a:chOff x="457200" y="1676400"/>
            <a:chExt cx="3429000" cy="1371600"/>
          </a:xfrm>
        </p:grpSpPr>
        <p:sp>
          <p:nvSpPr>
            <p:cNvPr id="25" name="Rectangle 4"/>
            <p:cNvSpPr>
              <a:spLocks noChangeArrowheads="1"/>
            </p:cNvSpPr>
            <p:nvPr/>
          </p:nvSpPr>
          <p:spPr bwMode="auto">
            <a:xfrm>
              <a:off x="457200" y="1676400"/>
              <a:ext cx="3429000" cy="1371600"/>
            </a:xfrm>
            <a:prstGeom prst="rect">
              <a:avLst/>
            </a:prstGeom>
            <a:solidFill>
              <a:schemeClr val="bg1"/>
            </a:solidFill>
            <a:ln w="63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5720" rIns="0"/>
            <a:lstStyle/>
            <a:p>
              <a:r>
                <a:rPr lang="en-GB" altLang="en-US" sz="1400" b="1" dirty="0">
                  <a:solidFill>
                    <a:srgbClr val="1106E8"/>
                  </a:solidFill>
                </a:rPr>
                <a:t>Customer</a:t>
              </a:r>
            </a:p>
            <a:p>
              <a:endParaRPr lang="en-GB" altLang="en-US" sz="1000" dirty="0">
                <a:solidFill>
                  <a:srgbClr val="1106E8"/>
                </a:solidFill>
              </a:endParaRPr>
            </a:p>
            <a:p>
              <a:r>
                <a:rPr lang="en-GB" altLang="en-US" sz="1000" b="0" dirty="0">
                  <a:solidFill>
                    <a:srgbClr val="1106E8"/>
                  </a:solidFill>
                </a:rPr>
                <a:t>Level 1 requirements</a:t>
              </a:r>
            </a:p>
            <a:p>
              <a:r>
                <a:rPr lang="en-GB" altLang="en-US" sz="1000" b="0" dirty="0">
                  <a:solidFill>
                    <a:srgbClr val="1106E8"/>
                  </a:solidFill>
                </a:rPr>
                <a:t>Generates specifications</a:t>
              </a:r>
            </a:p>
            <a:p>
              <a:r>
                <a:rPr lang="en-GB" altLang="en-US" sz="1000" b="0" dirty="0">
                  <a:solidFill>
                    <a:srgbClr val="1106E8"/>
                  </a:solidFill>
                </a:rPr>
                <a:t>Assesses responses</a:t>
              </a:r>
            </a:p>
            <a:p>
              <a:r>
                <a:rPr lang="en-GB" altLang="en-US" sz="1000" b="0" dirty="0">
                  <a:solidFill>
                    <a:srgbClr val="1106E8"/>
                  </a:solidFill>
                </a:rPr>
                <a:t>Issues updates</a:t>
              </a:r>
            </a:p>
            <a:p>
              <a:r>
                <a:rPr lang="en-GB" altLang="en-US" sz="1000" b="0" dirty="0">
                  <a:solidFill>
                    <a:srgbClr val="1106E8"/>
                  </a:solidFill>
                </a:rPr>
                <a:t>Receives and tracks progress</a:t>
              </a:r>
            </a:p>
          </p:txBody>
        </p:sp>
        <p:grpSp>
          <p:nvGrpSpPr>
            <p:cNvPr id="146" name="Group 145"/>
            <p:cNvGrpSpPr/>
            <p:nvPr/>
          </p:nvGrpSpPr>
          <p:grpSpPr>
            <a:xfrm>
              <a:off x="2898775" y="1990050"/>
              <a:ext cx="685800" cy="757905"/>
              <a:chOff x="2898775" y="1990050"/>
              <a:chExt cx="685800" cy="757905"/>
            </a:xfrm>
          </p:grpSpPr>
          <p:grpSp>
            <p:nvGrpSpPr>
              <p:cNvPr id="92" name="Group 91"/>
              <p:cNvGrpSpPr/>
              <p:nvPr/>
            </p:nvGrpSpPr>
            <p:grpSpPr>
              <a:xfrm>
                <a:off x="2898775" y="1990050"/>
                <a:ext cx="685800" cy="757905"/>
                <a:chOff x="1905000" y="1676402"/>
                <a:chExt cx="2068513" cy="2285998"/>
              </a:xfrm>
            </p:grpSpPr>
            <p:sp>
              <p:nvSpPr>
                <p:cNvPr id="94" name="Oval 13"/>
                <p:cNvSpPr>
                  <a:spLocks noChangeArrowheads="1"/>
                </p:cNvSpPr>
                <p:nvPr/>
              </p:nvSpPr>
              <p:spPr bwMode="auto">
                <a:xfrm flipH="1">
                  <a:off x="1911804" y="3275239"/>
                  <a:ext cx="2061709" cy="687161"/>
                </a:xfrm>
                <a:prstGeom prst="ellipse">
                  <a:avLst/>
                </a:prstGeom>
                <a:solidFill>
                  <a:srgbClr val="FFB625"/>
                </a:solidFill>
                <a:ln w="6350">
                  <a:solidFill>
                    <a:srgbClr val="000000"/>
                  </a:solidFill>
                  <a:round/>
                  <a:headEnd/>
                  <a:tailEnd/>
                </a:ln>
                <a:effectLst/>
              </p:spPr>
              <p:txBody>
                <a:bodyPr wrap="none" anchor="ctr"/>
                <a:lstStyle/>
                <a:p>
                  <a:endParaRPr lang="en-GB"/>
                </a:p>
              </p:txBody>
            </p:sp>
            <p:sp>
              <p:nvSpPr>
                <p:cNvPr id="95" name="Rectangle 14"/>
                <p:cNvSpPr>
                  <a:spLocks noChangeArrowheads="1"/>
                </p:cNvSpPr>
                <p:nvPr/>
              </p:nvSpPr>
              <p:spPr bwMode="auto">
                <a:xfrm flipH="1">
                  <a:off x="1911804" y="2295525"/>
                  <a:ext cx="2061709" cy="1333500"/>
                </a:xfrm>
                <a:prstGeom prst="rect">
                  <a:avLst/>
                </a:prstGeom>
                <a:solidFill>
                  <a:srgbClr val="FFB625"/>
                </a:solidFill>
                <a:ln w="12700">
                  <a:solidFill>
                    <a:srgbClr val="FFB625"/>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FFB625"/>
                    </a:solidFill>
                  </a:endParaRPr>
                </a:p>
              </p:txBody>
            </p:sp>
            <p:sp>
              <p:nvSpPr>
                <p:cNvPr id="96" name="Oval 15"/>
                <p:cNvSpPr>
                  <a:spLocks noChangeArrowheads="1"/>
                </p:cNvSpPr>
                <p:nvPr/>
              </p:nvSpPr>
              <p:spPr bwMode="auto">
                <a:xfrm flipH="1">
                  <a:off x="1911804" y="1907721"/>
                  <a:ext cx="2061709" cy="680357"/>
                </a:xfrm>
                <a:prstGeom prst="ellipse">
                  <a:avLst/>
                </a:prstGeom>
                <a:solidFill>
                  <a:srgbClr val="FFB625"/>
                </a:solidFill>
                <a:ln w="6350">
                  <a:solidFill>
                    <a:srgbClr val="000000"/>
                  </a:solidFill>
                  <a:round/>
                  <a:headEnd/>
                  <a:tailEnd/>
                </a:ln>
                <a:effectLst/>
              </p:spPr>
              <p:txBody>
                <a:bodyPr wrap="none" anchor="ctr"/>
                <a:lstStyle/>
                <a:p>
                  <a:endParaRPr lang="en-GB"/>
                </a:p>
              </p:txBody>
            </p:sp>
            <p:sp>
              <p:nvSpPr>
                <p:cNvPr id="97" name="Rectangle 16"/>
                <p:cNvSpPr>
                  <a:spLocks noChangeArrowheads="1"/>
                </p:cNvSpPr>
                <p:nvPr/>
              </p:nvSpPr>
              <p:spPr bwMode="auto">
                <a:xfrm flipH="1">
                  <a:off x="1911804" y="2016579"/>
                  <a:ext cx="2061709" cy="265339"/>
                </a:xfrm>
                <a:prstGeom prst="rect">
                  <a:avLst/>
                </a:prstGeom>
                <a:solidFill>
                  <a:srgbClr val="FFB625"/>
                </a:solidFill>
                <a:ln>
                  <a:noFill/>
                </a:ln>
                <a:effectLst/>
              </p:spPr>
              <p:txBody>
                <a:bodyPr wrap="none" anchor="ctr"/>
                <a:lstStyle/>
                <a:p>
                  <a:endParaRPr lang="en-GB"/>
                </a:p>
              </p:txBody>
            </p:sp>
            <p:sp>
              <p:nvSpPr>
                <p:cNvPr id="98" name="Oval 17"/>
                <p:cNvSpPr>
                  <a:spLocks noChangeArrowheads="1"/>
                </p:cNvSpPr>
                <p:nvPr/>
              </p:nvSpPr>
              <p:spPr bwMode="auto">
                <a:xfrm flipH="1">
                  <a:off x="1911805" y="1676402"/>
                  <a:ext cx="2061708" cy="687161"/>
                </a:xfrm>
                <a:prstGeom prst="ellipse">
                  <a:avLst/>
                </a:prstGeom>
                <a:solidFill>
                  <a:srgbClr val="FFB625"/>
                </a:solidFill>
                <a:ln w="6350">
                  <a:solidFill>
                    <a:srgbClr val="000000"/>
                  </a:solidFill>
                  <a:round/>
                  <a:headEnd/>
                  <a:tailEnd/>
                </a:ln>
                <a:effectLst/>
              </p:spPr>
              <p:txBody>
                <a:bodyPr wrap="none" anchor="ctr"/>
                <a:lstStyle/>
                <a:p>
                  <a:endParaRPr lang="en-GB"/>
                </a:p>
              </p:txBody>
            </p:sp>
            <p:sp>
              <p:nvSpPr>
                <p:cNvPr id="99" name="Line 18"/>
                <p:cNvSpPr>
                  <a:spLocks noChangeShapeType="1"/>
                </p:cNvSpPr>
                <p:nvPr/>
              </p:nvSpPr>
              <p:spPr bwMode="auto">
                <a:xfrm flipH="1">
                  <a:off x="1905000" y="2050596"/>
                  <a:ext cx="0" cy="1578429"/>
                </a:xfrm>
                <a:prstGeom prst="line">
                  <a:avLst/>
                </a:prstGeom>
                <a:noFill/>
                <a:ln w="63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0" name="Line 19"/>
                <p:cNvSpPr>
                  <a:spLocks noChangeShapeType="1"/>
                </p:cNvSpPr>
                <p:nvPr/>
              </p:nvSpPr>
              <p:spPr bwMode="auto">
                <a:xfrm flipH="1">
                  <a:off x="3973513" y="2050596"/>
                  <a:ext cx="0" cy="1578429"/>
                </a:xfrm>
                <a:prstGeom prst="line">
                  <a:avLst/>
                </a:prstGeom>
                <a:noFill/>
                <a:ln w="63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93" name="Text Box 27"/>
              <p:cNvSpPr txBox="1">
                <a:spLocks noChangeArrowheads="1"/>
              </p:cNvSpPr>
              <p:nvPr/>
            </p:nvSpPr>
            <p:spPr bwMode="auto">
              <a:xfrm>
                <a:off x="3050356" y="2312931"/>
                <a:ext cx="397609" cy="276999"/>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spAutoFit/>
              </a:bodyPr>
              <a:lstStyle/>
              <a:p>
                <a:r>
                  <a:rPr lang="en-GB" altLang="en-US" sz="1200" dirty="0" smtClean="0"/>
                  <a:t>Cradle</a:t>
                </a:r>
                <a:endParaRPr lang="en-GB" altLang="en-US" sz="1400" dirty="0"/>
              </a:p>
            </p:txBody>
          </p:sp>
        </p:grpSp>
      </p:grpSp>
      <p:grpSp>
        <p:nvGrpSpPr>
          <p:cNvPr id="149" name="Group 148"/>
          <p:cNvGrpSpPr/>
          <p:nvPr/>
        </p:nvGrpSpPr>
        <p:grpSpPr>
          <a:xfrm>
            <a:off x="457200" y="4038600"/>
            <a:ext cx="3429000" cy="1371600"/>
            <a:chOff x="457200" y="4038600"/>
            <a:chExt cx="3429000" cy="1371600"/>
          </a:xfrm>
        </p:grpSpPr>
        <p:sp>
          <p:nvSpPr>
            <p:cNvPr id="16" name="Rectangle 14"/>
            <p:cNvSpPr>
              <a:spLocks noChangeArrowheads="1"/>
            </p:cNvSpPr>
            <p:nvPr/>
          </p:nvSpPr>
          <p:spPr bwMode="auto">
            <a:xfrm>
              <a:off x="457200" y="4038600"/>
              <a:ext cx="3429000" cy="1371600"/>
            </a:xfrm>
            <a:prstGeom prst="rect">
              <a:avLst/>
            </a:prstGeom>
            <a:solidFill>
              <a:schemeClr val="bg1"/>
            </a:solidFill>
            <a:ln w="63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5720" rIns="0"/>
            <a:lstStyle/>
            <a:p>
              <a:r>
                <a:rPr lang="en-GB" altLang="en-US" sz="1400" b="1" dirty="0">
                  <a:solidFill>
                    <a:srgbClr val="1106E8"/>
                  </a:solidFill>
                </a:rPr>
                <a:t>Supplier</a:t>
              </a:r>
            </a:p>
            <a:p>
              <a:endParaRPr lang="en-GB" altLang="en-US" sz="1000" dirty="0">
                <a:solidFill>
                  <a:srgbClr val="1106E8"/>
                </a:solidFill>
              </a:endParaRPr>
            </a:p>
            <a:p>
              <a:r>
                <a:rPr lang="en-GB" altLang="en-US" sz="1000" dirty="0">
                  <a:solidFill>
                    <a:srgbClr val="1106E8"/>
                  </a:solidFill>
                </a:rPr>
                <a:t>Assesses specifications</a:t>
              </a:r>
            </a:p>
            <a:p>
              <a:r>
                <a:rPr lang="en-GB" altLang="en-US" sz="1000" dirty="0">
                  <a:solidFill>
                    <a:srgbClr val="1106E8"/>
                  </a:solidFill>
                </a:rPr>
                <a:t>Generates responses</a:t>
              </a:r>
            </a:p>
            <a:p>
              <a:r>
                <a:rPr lang="en-GB" altLang="en-US" sz="1000" dirty="0">
                  <a:solidFill>
                    <a:srgbClr val="1106E8"/>
                  </a:solidFill>
                </a:rPr>
                <a:t>Assesses updates</a:t>
              </a:r>
            </a:p>
            <a:p>
              <a:r>
                <a:rPr lang="en-GB" altLang="en-US" sz="1000" dirty="0">
                  <a:solidFill>
                    <a:srgbClr val="1106E8"/>
                  </a:solidFill>
                </a:rPr>
                <a:t>Does work at level N</a:t>
              </a:r>
            </a:p>
            <a:p>
              <a:r>
                <a:rPr lang="en-GB" altLang="en-US" sz="1000" dirty="0">
                  <a:solidFill>
                    <a:srgbClr val="1106E8"/>
                  </a:solidFill>
                </a:rPr>
                <a:t>Reports progress</a:t>
              </a:r>
            </a:p>
            <a:p>
              <a:r>
                <a:rPr lang="en-GB" altLang="en-US" sz="1000" dirty="0">
                  <a:solidFill>
                    <a:srgbClr val="1106E8"/>
                  </a:solidFill>
                </a:rPr>
                <a:t>Acts as customer for next level (same tasks)</a:t>
              </a:r>
            </a:p>
          </p:txBody>
        </p:sp>
        <p:grpSp>
          <p:nvGrpSpPr>
            <p:cNvPr id="147" name="Group 146"/>
            <p:cNvGrpSpPr/>
            <p:nvPr/>
          </p:nvGrpSpPr>
          <p:grpSpPr>
            <a:xfrm>
              <a:off x="2895600" y="4334693"/>
              <a:ext cx="685800" cy="757905"/>
              <a:chOff x="2895600" y="4334693"/>
              <a:chExt cx="685800" cy="757905"/>
            </a:xfrm>
          </p:grpSpPr>
          <p:grpSp>
            <p:nvGrpSpPr>
              <p:cNvPr id="102" name="Group 101"/>
              <p:cNvGrpSpPr/>
              <p:nvPr/>
            </p:nvGrpSpPr>
            <p:grpSpPr>
              <a:xfrm>
                <a:off x="2895600" y="4334693"/>
                <a:ext cx="685800" cy="757905"/>
                <a:chOff x="1905000" y="1676402"/>
                <a:chExt cx="2068513" cy="2285998"/>
              </a:xfrm>
            </p:grpSpPr>
            <p:sp>
              <p:nvSpPr>
                <p:cNvPr id="104" name="Oval 13"/>
                <p:cNvSpPr>
                  <a:spLocks noChangeArrowheads="1"/>
                </p:cNvSpPr>
                <p:nvPr/>
              </p:nvSpPr>
              <p:spPr bwMode="auto">
                <a:xfrm flipH="1">
                  <a:off x="1911804" y="3275239"/>
                  <a:ext cx="2061709" cy="687161"/>
                </a:xfrm>
                <a:prstGeom prst="ellipse">
                  <a:avLst/>
                </a:prstGeom>
                <a:solidFill>
                  <a:srgbClr val="FFB625"/>
                </a:solidFill>
                <a:ln w="6350">
                  <a:solidFill>
                    <a:srgbClr val="000000"/>
                  </a:solidFill>
                  <a:round/>
                  <a:headEnd/>
                  <a:tailEnd/>
                </a:ln>
                <a:effectLst/>
              </p:spPr>
              <p:txBody>
                <a:bodyPr wrap="none" anchor="ctr"/>
                <a:lstStyle/>
                <a:p>
                  <a:endParaRPr lang="en-GB"/>
                </a:p>
              </p:txBody>
            </p:sp>
            <p:sp>
              <p:nvSpPr>
                <p:cNvPr id="105" name="Rectangle 14"/>
                <p:cNvSpPr>
                  <a:spLocks noChangeArrowheads="1"/>
                </p:cNvSpPr>
                <p:nvPr/>
              </p:nvSpPr>
              <p:spPr bwMode="auto">
                <a:xfrm flipH="1">
                  <a:off x="1911804" y="2295525"/>
                  <a:ext cx="2061709" cy="1333500"/>
                </a:xfrm>
                <a:prstGeom prst="rect">
                  <a:avLst/>
                </a:prstGeom>
                <a:solidFill>
                  <a:srgbClr val="FFB625"/>
                </a:solidFill>
                <a:ln w="12700">
                  <a:solidFill>
                    <a:srgbClr val="FFB625"/>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FFB625"/>
                    </a:solidFill>
                  </a:endParaRPr>
                </a:p>
              </p:txBody>
            </p:sp>
            <p:sp>
              <p:nvSpPr>
                <p:cNvPr id="106" name="Oval 15"/>
                <p:cNvSpPr>
                  <a:spLocks noChangeArrowheads="1"/>
                </p:cNvSpPr>
                <p:nvPr/>
              </p:nvSpPr>
              <p:spPr bwMode="auto">
                <a:xfrm flipH="1">
                  <a:off x="1911804" y="1907721"/>
                  <a:ext cx="2061709" cy="680357"/>
                </a:xfrm>
                <a:prstGeom prst="ellipse">
                  <a:avLst/>
                </a:prstGeom>
                <a:solidFill>
                  <a:srgbClr val="FFB625"/>
                </a:solidFill>
                <a:ln w="6350">
                  <a:solidFill>
                    <a:srgbClr val="000000"/>
                  </a:solidFill>
                  <a:round/>
                  <a:headEnd/>
                  <a:tailEnd/>
                </a:ln>
                <a:effectLst/>
              </p:spPr>
              <p:txBody>
                <a:bodyPr wrap="none" anchor="ctr"/>
                <a:lstStyle/>
                <a:p>
                  <a:endParaRPr lang="en-GB"/>
                </a:p>
              </p:txBody>
            </p:sp>
            <p:sp>
              <p:nvSpPr>
                <p:cNvPr id="107" name="Rectangle 16"/>
                <p:cNvSpPr>
                  <a:spLocks noChangeArrowheads="1"/>
                </p:cNvSpPr>
                <p:nvPr/>
              </p:nvSpPr>
              <p:spPr bwMode="auto">
                <a:xfrm flipH="1">
                  <a:off x="1911804" y="2016579"/>
                  <a:ext cx="2061709" cy="265339"/>
                </a:xfrm>
                <a:prstGeom prst="rect">
                  <a:avLst/>
                </a:prstGeom>
                <a:solidFill>
                  <a:srgbClr val="FFB625"/>
                </a:solidFill>
                <a:ln>
                  <a:noFill/>
                </a:ln>
                <a:effectLst/>
              </p:spPr>
              <p:txBody>
                <a:bodyPr wrap="none" anchor="ctr"/>
                <a:lstStyle/>
                <a:p>
                  <a:endParaRPr lang="en-GB"/>
                </a:p>
              </p:txBody>
            </p:sp>
            <p:sp>
              <p:nvSpPr>
                <p:cNvPr id="108" name="Oval 17"/>
                <p:cNvSpPr>
                  <a:spLocks noChangeArrowheads="1"/>
                </p:cNvSpPr>
                <p:nvPr/>
              </p:nvSpPr>
              <p:spPr bwMode="auto">
                <a:xfrm flipH="1">
                  <a:off x="1911805" y="1676402"/>
                  <a:ext cx="2061708" cy="687161"/>
                </a:xfrm>
                <a:prstGeom prst="ellipse">
                  <a:avLst/>
                </a:prstGeom>
                <a:solidFill>
                  <a:srgbClr val="FFB625"/>
                </a:solidFill>
                <a:ln w="6350">
                  <a:solidFill>
                    <a:srgbClr val="000000"/>
                  </a:solidFill>
                  <a:round/>
                  <a:headEnd/>
                  <a:tailEnd/>
                </a:ln>
                <a:effectLst/>
              </p:spPr>
              <p:txBody>
                <a:bodyPr wrap="none" anchor="ctr"/>
                <a:lstStyle/>
                <a:p>
                  <a:endParaRPr lang="en-GB"/>
                </a:p>
              </p:txBody>
            </p:sp>
            <p:sp>
              <p:nvSpPr>
                <p:cNvPr id="109" name="Line 18"/>
                <p:cNvSpPr>
                  <a:spLocks noChangeShapeType="1"/>
                </p:cNvSpPr>
                <p:nvPr/>
              </p:nvSpPr>
              <p:spPr bwMode="auto">
                <a:xfrm flipH="1">
                  <a:off x="1905000" y="2050596"/>
                  <a:ext cx="0" cy="1578429"/>
                </a:xfrm>
                <a:prstGeom prst="line">
                  <a:avLst/>
                </a:prstGeom>
                <a:noFill/>
                <a:ln w="63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0" name="Line 19"/>
                <p:cNvSpPr>
                  <a:spLocks noChangeShapeType="1"/>
                </p:cNvSpPr>
                <p:nvPr/>
              </p:nvSpPr>
              <p:spPr bwMode="auto">
                <a:xfrm flipH="1">
                  <a:off x="3973513" y="2050596"/>
                  <a:ext cx="0" cy="1578429"/>
                </a:xfrm>
                <a:prstGeom prst="line">
                  <a:avLst/>
                </a:prstGeom>
                <a:noFill/>
                <a:ln w="63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103" name="Text Box 27"/>
              <p:cNvSpPr txBox="1">
                <a:spLocks noChangeArrowheads="1"/>
              </p:cNvSpPr>
              <p:nvPr/>
            </p:nvSpPr>
            <p:spPr bwMode="auto">
              <a:xfrm>
                <a:off x="3047181" y="4657574"/>
                <a:ext cx="397609" cy="276999"/>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spAutoFit/>
              </a:bodyPr>
              <a:lstStyle/>
              <a:p>
                <a:r>
                  <a:rPr lang="en-GB" altLang="en-US" sz="1200" dirty="0" smtClean="0"/>
                  <a:t>Cradle</a:t>
                </a:r>
                <a:endParaRPr lang="en-GB" altLang="en-US" sz="1400" dirty="0"/>
              </a:p>
            </p:txBody>
          </p:sp>
        </p:grpSp>
      </p:grpSp>
      <p:sp>
        <p:nvSpPr>
          <p:cNvPr id="2" name="Title 1"/>
          <p:cNvSpPr>
            <a:spLocks noGrp="1"/>
          </p:cNvSpPr>
          <p:nvPr>
            <p:ph type="title"/>
          </p:nvPr>
        </p:nvSpPr>
        <p:spPr/>
        <p:txBody>
          <a:bodyPr>
            <a:normAutofit fontScale="90000"/>
          </a:bodyPr>
          <a:lstStyle/>
          <a:p>
            <a:r>
              <a:rPr lang="en-GB" dirty="0" smtClean="0"/>
              <a:t>Example Uses: 3</a:t>
            </a:r>
            <a:endParaRPr lang="en-GB" dirty="0"/>
          </a:p>
        </p:txBody>
      </p:sp>
      <p:grpSp>
        <p:nvGrpSpPr>
          <p:cNvPr id="150" name="Group 149"/>
          <p:cNvGrpSpPr/>
          <p:nvPr/>
        </p:nvGrpSpPr>
        <p:grpSpPr>
          <a:xfrm>
            <a:off x="2438400" y="2590800"/>
            <a:ext cx="1524000" cy="1905000"/>
            <a:chOff x="2438400" y="2590800"/>
            <a:chExt cx="1524000" cy="1905000"/>
          </a:xfrm>
        </p:grpSpPr>
        <p:graphicFrame>
          <p:nvGraphicFramePr>
            <p:cNvPr id="7" name="Object 31">
              <a:hlinkClick r:id="" action="ppaction://ole?verb=0"/>
            </p:cNvPr>
            <p:cNvGraphicFramePr>
              <a:graphicFrameLocks noChangeAspect="1"/>
            </p:cNvGraphicFramePr>
            <p:nvPr>
              <p:extLst>
                <p:ext uri="{D42A27DB-BD31-4B8C-83A1-F6EECF244321}">
                  <p14:modId xmlns:p14="http://schemas.microsoft.com/office/powerpoint/2010/main" val="76915310"/>
                </p:ext>
              </p:extLst>
            </p:nvPr>
          </p:nvGraphicFramePr>
          <p:xfrm>
            <a:off x="2438400" y="3352800"/>
            <a:ext cx="609600" cy="366713"/>
          </p:xfrm>
          <a:graphic>
            <a:graphicData uri="http://schemas.openxmlformats.org/presentationml/2006/ole">
              <mc:AlternateContent xmlns:mc="http://schemas.openxmlformats.org/markup-compatibility/2006">
                <mc:Choice xmlns:v="urn:schemas-microsoft-com:vml" Requires="v">
                  <p:oleObj spid="_x0000_s3394" name="Clip" r:id="rId3" imgW="3495600" imgH="2093760" progId="MS_ClipArt_Gallery.2">
                    <p:embed/>
                  </p:oleObj>
                </mc:Choice>
                <mc:Fallback>
                  <p:oleObj name="Clip" r:id="rId3" imgW="3495600" imgH="2093760" progId="MS_ClipArt_Gallery.2">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38400" y="3352800"/>
                          <a:ext cx="60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 name="Object 34">
              <a:hlinkClick r:id="" action="ppaction://ole?verb=0"/>
            </p:cNvPr>
            <p:cNvGraphicFramePr>
              <a:graphicFrameLocks noChangeAspect="1"/>
            </p:cNvGraphicFramePr>
            <p:nvPr>
              <p:extLst>
                <p:ext uri="{D42A27DB-BD31-4B8C-83A1-F6EECF244321}">
                  <p14:modId xmlns:p14="http://schemas.microsoft.com/office/powerpoint/2010/main" val="1082407802"/>
                </p:ext>
              </p:extLst>
            </p:nvPr>
          </p:nvGraphicFramePr>
          <p:xfrm>
            <a:off x="3352800" y="3352800"/>
            <a:ext cx="609600" cy="366713"/>
          </p:xfrm>
          <a:graphic>
            <a:graphicData uri="http://schemas.openxmlformats.org/presentationml/2006/ole">
              <mc:AlternateContent xmlns:mc="http://schemas.openxmlformats.org/markup-compatibility/2006">
                <mc:Choice xmlns:v="urn:schemas-microsoft-com:vml" Requires="v">
                  <p:oleObj spid="_x0000_s3395" name="Clip" r:id="rId5" imgW="3495600" imgH="2093760" progId="MS_ClipArt_Gallery.2">
                    <p:embed/>
                  </p:oleObj>
                </mc:Choice>
                <mc:Fallback>
                  <p:oleObj name="Clip" r:id="rId5" imgW="3495600" imgH="2093760" progId="MS_ClipArt_Gallery.2">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52800" y="3352800"/>
                          <a:ext cx="60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nvGrpSpPr>
            <p:cNvPr id="9" name="Group 37"/>
            <p:cNvGrpSpPr>
              <a:grpSpLocks/>
            </p:cNvGrpSpPr>
            <p:nvPr/>
          </p:nvGrpSpPr>
          <p:grpSpPr bwMode="auto">
            <a:xfrm>
              <a:off x="2590800" y="2667000"/>
              <a:ext cx="457200" cy="1752600"/>
              <a:chOff x="1632" y="1728"/>
              <a:chExt cx="288" cy="1104"/>
            </a:xfrm>
          </p:grpSpPr>
          <p:sp>
            <p:nvSpPr>
              <p:cNvPr id="14" name="Arc 35"/>
              <p:cNvSpPr>
                <a:spLocks/>
              </p:cNvSpPr>
              <p:nvPr/>
            </p:nvSpPr>
            <p:spPr bwMode="auto">
              <a:xfrm flipH="1">
                <a:off x="1632" y="1728"/>
                <a:ext cx="288" cy="384"/>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12700">
                <a:solidFill>
                  <a:srgbClr val="1106E8"/>
                </a:solidFill>
                <a:round/>
                <a:headEn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15" name="Arc 36"/>
              <p:cNvSpPr>
                <a:spLocks/>
              </p:cNvSpPr>
              <p:nvPr/>
            </p:nvSpPr>
            <p:spPr bwMode="auto">
              <a:xfrm flipH="1" flipV="1">
                <a:off x="1632" y="2448"/>
                <a:ext cx="288" cy="384"/>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12700">
                <a:solidFill>
                  <a:srgbClr val="1106E8"/>
                </a:solidFill>
                <a:round/>
                <a:headEnd type="triangle" w="med" len="me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grpSp>
          <p:nvGrpSpPr>
            <p:cNvPr id="10" name="Group 38"/>
            <p:cNvGrpSpPr>
              <a:grpSpLocks/>
            </p:cNvGrpSpPr>
            <p:nvPr/>
          </p:nvGrpSpPr>
          <p:grpSpPr bwMode="auto">
            <a:xfrm flipH="1" flipV="1">
              <a:off x="3352800" y="2667000"/>
              <a:ext cx="457200" cy="1752600"/>
              <a:chOff x="1632" y="1728"/>
              <a:chExt cx="288" cy="1104"/>
            </a:xfrm>
          </p:grpSpPr>
          <p:sp>
            <p:nvSpPr>
              <p:cNvPr id="12" name="Arc 39"/>
              <p:cNvSpPr>
                <a:spLocks/>
              </p:cNvSpPr>
              <p:nvPr/>
            </p:nvSpPr>
            <p:spPr bwMode="auto">
              <a:xfrm flipH="1">
                <a:off x="1632" y="1728"/>
                <a:ext cx="288" cy="384"/>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12700">
                <a:solidFill>
                  <a:srgbClr val="1106E8"/>
                </a:solidFill>
                <a:round/>
                <a:headEn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13" name="Arc 40"/>
              <p:cNvSpPr>
                <a:spLocks/>
              </p:cNvSpPr>
              <p:nvPr/>
            </p:nvSpPr>
            <p:spPr bwMode="auto">
              <a:xfrm flipH="1" flipV="1">
                <a:off x="1632" y="2448"/>
                <a:ext cx="288" cy="384"/>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12700">
                <a:solidFill>
                  <a:srgbClr val="1106E8"/>
                </a:solidFill>
                <a:round/>
                <a:headEnd type="triangle" w="med" len="me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sp>
          <p:nvSpPr>
            <p:cNvPr id="11" name="Line 41"/>
            <p:cNvSpPr>
              <a:spLocks noChangeShapeType="1"/>
            </p:cNvSpPr>
            <p:nvPr/>
          </p:nvSpPr>
          <p:spPr bwMode="auto">
            <a:xfrm>
              <a:off x="3200400" y="2590800"/>
              <a:ext cx="0" cy="1905000"/>
            </a:xfrm>
            <a:prstGeom prst="line">
              <a:avLst/>
            </a:prstGeom>
            <a:noFill/>
            <a:ln w="12700">
              <a:solidFill>
                <a:srgbClr val="1106E8"/>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grpSp>
        <p:nvGrpSpPr>
          <p:cNvPr id="38" name="Group 113"/>
          <p:cNvGrpSpPr>
            <a:grpSpLocks/>
          </p:cNvGrpSpPr>
          <p:nvPr/>
        </p:nvGrpSpPr>
        <p:grpSpPr bwMode="auto">
          <a:xfrm>
            <a:off x="5621338" y="3419475"/>
            <a:ext cx="809625" cy="1009650"/>
            <a:chOff x="3541" y="2154"/>
            <a:chExt cx="510" cy="636"/>
          </a:xfrm>
        </p:grpSpPr>
        <p:graphicFrame>
          <p:nvGraphicFramePr>
            <p:cNvPr id="55" name="Object 94">
              <a:hlinkClick r:id="" action="ppaction://ole?verb=0"/>
            </p:cNvPr>
            <p:cNvGraphicFramePr>
              <a:graphicFrameLocks noChangeAspect="1"/>
            </p:cNvGraphicFramePr>
            <p:nvPr/>
          </p:nvGraphicFramePr>
          <p:xfrm>
            <a:off x="3541" y="2408"/>
            <a:ext cx="204" cy="123"/>
          </p:xfrm>
          <a:graphic>
            <a:graphicData uri="http://schemas.openxmlformats.org/presentationml/2006/ole">
              <mc:AlternateContent xmlns:mc="http://schemas.openxmlformats.org/markup-compatibility/2006">
                <mc:Choice xmlns:v="urn:schemas-microsoft-com:vml" Requires="v">
                  <p:oleObj spid="_x0000_s3396" name="Clip" r:id="rId7" imgW="3495600" imgH="2093760" progId="MS_ClipArt_Gallery.2">
                    <p:embed/>
                  </p:oleObj>
                </mc:Choice>
                <mc:Fallback>
                  <p:oleObj name="Clip" r:id="rId7" imgW="3495600" imgH="2093760" progId="MS_ClipArt_Gallery.2">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41" y="2408"/>
                          <a:ext cx="204" cy="1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6" name="Object 95">
              <a:hlinkClick r:id="" action="ppaction://ole?verb=0"/>
            </p:cNvPr>
            <p:cNvGraphicFramePr>
              <a:graphicFrameLocks noChangeAspect="1"/>
            </p:cNvGraphicFramePr>
            <p:nvPr/>
          </p:nvGraphicFramePr>
          <p:xfrm>
            <a:off x="3847" y="2408"/>
            <a:ext cx="204" cy="123"/>
          </p:xfrm>
          <a:graphic>
            <a:graphicData uri="http://schemas.openxmlformats.org/presentationml/2006/ole">
              <mc:AlternateContent xmlns:mc="http://schemas.openxmlformats.org/markup-compatibility/2006">
                <mc:Choice xmlns:v="urn:schemas-microsoft-com:vml" Requires="v">
                  <p:oleObj spid="_x0000_s3397" name="Clip" r:id="rId9" imgW="3495600" imgH="2093760" progId="MS_ClipArt_Gallery.2">
                    <p:embed/>
                  </p:oleObj>
                </mc:Choice>
                <mc:Fallback>
                  <p:oleObj name="Clip" r:id="rId9" imgW="3495600" imgH="2093760" progId="MS_ClipArt_Gallery.2">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47" y="2408"/>
                          <a:ext cx="204" cy="1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nvGrpSpPr>
            <p:cNvPr id="57" name="Group 96"/>
            <p:cNvGrpSpPr>
              <a:grpSpLocks/>
            </p:cNvGrpSpPr>
            <p:nvPr/>
          </p:nvGrpSpPr>
          <p:grpSpPr bwMode="auto">
            <a:xfrm>
              <a:off x="3592" y="2179"/>
              <a:ext cx="153" cy="586"/>
              <a:chOff x="1632" y="1728"/>
              <a:chExt cx="288" cy="1104"/>
            </a:xfrm>
          </p:grpSpPr>
          <p:sp>
            <p:nvSpPr>
              <p:cNvPr id="62" name="Arc 97"/>
              <p:cNvSpPr>
                <a:spLocks/>
              </p:cNvSpPr>
              <p:nvPr/>
            </p:nvSpPr>
            <p:spPr bwMode="auto">
              <a:xfrm flipH="1">
                <a:off x="1632" y="1728"/>
                <a:ext cx="288" cy="384"/>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9525">
                <a:solidFill>
                  <a:srgbClr val="1106E8"/>
                </a:solidFill>
                <a:round/>
                <a:headEn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63" name="Arc 98"/>
              <p:cNvSpPr>
                <a:spLocks/>
              </p:cNvSpPr>
              <p:nvPr/>
            </p:nvSpPr>
            <p:spPr bwMode="auto">
              <a:xfrm flipH="1" flipV="1">
                <a:off x="1632" y="2448"/>
                <a:ext cx="288" cy="384"/>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9525">
                <a:solidFill>
                  <a:srgbClr val="1106E8"/>
                </a:solidFill>
                <a:round/>
                <a:headEnd type="triangle" w="med" len="me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grpSp>
          <p:nvGrpSpPr>
            <p:cNvPr id="58" name="Group 99"/>
            <p:cNvGrpSpPr>
              <a:grpSpLocks/>
            </p:cNvGrpSpPr>
            <p:nvPr/>
          </p:nvGrpSpPr>
          <p:grpSpPr bwMode="auto">
            <a:xfrm flipH="1" flipV="1">
              <a:off x="3847" y="2179"/>
              <a:ext cx="153" cy="586"/>
              <a:chOff x="1632" y="1728"/>
              <a:chExt cx="288" cy="1104"/>
            </a:xfrm>
          </p:grpSpPr>
          <p:sp>
            <p:nvSpPr>
              <p:cNvPr id="60" name="Arc 100"/>
              <p:cNvSpPr>
                <a:spLocks/>
              </p:cNvSpPr>
              <p:nvPr/>
            </p:nvSpPr>
            <p:spPr bwMode="auto">
              <a:xfrm flipH="1">
                <a:off x="1632" y="1728"/>
                <a:ext cx="288" cy="384"/>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9525">
                <a:solidFill>
                  <a:srgbClr val="1106E8"/>
                </a:solidFill>
                <a:round/>
                <a:headEn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61" name="Arc 101"/>
              <p:cNvSpPr>
                <a:spLocks/>
              </p:cNvSpPr>
              <p:nvPr/>
            </p:nvSpPr>
            <p:spPr bwMode="auto">
              <a:xfrm flipH="1" flipV="1">
                <a:off x="1632" y="2448"/>
                <a:ext cx="288" cy="384"/>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9525">
                <a:solidFill>
                  <a:srgbClr val="1106E8"/>
                </a:solidFill>
                <a:round/>
                <a:headEnd type="triangle" w="med" len="me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sp>
          <p:nvSpPr>
            <p:cNvPr id="59" name="Line 102"/>
            <p:cNvSpPr>
              <a:spLocks noChangeShapeType="1"/>
            </p:cNvSpPr>
            <p:nvPr/>
          </p:nvSpPr>
          <p:spPr bwMode="auto">
            <a:xfrm>
              <a:off x="3796" y="2154"/>
              <a:ext cx="0" cy="636"/>
            </a:xfrm>
            <a:prstGeom prst="line">
              <a:avLst/>
            </a:prstGeom>
            <a:noFill/>
            <a:ln w="9525">
              <a:solidFill>
                <a:srgbClr val="1106E8"/>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grpSp>
        <p:nvGrpSpPr>
          <p:cNvPr id="39" name="Group 112"/>
          <p:cNvGrpSpPr>
            <a:grpSpLocks/>
          </p:cNvGrpSpPr>
          <p:nvPr/>
        </p:nvGrpSpPr>
        <p:grpSpPr bwMode="auto">
          <a:xfrm>
            <a:off x="5622925" y="2162175"/>
            <a:ext cx="809625" cy="1009650"/>
            <a:chOff x="3542" y="1362"/>
            <a:chExt cx="510" cy="636"/>
          </a:xfrm>
        </p:grpSpPr>
        <p:graphicFrame>
          <p:nvGraphicFramePr>
            <p:cNvPr id="46" name="Object 64">
              <a:hlinkClick r:id="" action="ppaction://ole?verb=0"/>
            </p:cNvPr>
            <p:cNvGraphicFramePr>
              <a:graphicFrameLocks noChangeAspect="1"/>
            </p:cNvGraphicFramePr>
            <p:nvPr/>
          </p:nvGraphicFramePr>
          <p:xfrm>
            <a:off x="3542" y="1616"/>
            <a:ext cx="204" cy="123"/>
          </p:xfrm>
          <a:graphic>
            <a:graphicData uri="http://schemas.openxmlformats.org/presentationml/2006/ole">
              <mc:AlternateContent xmlns:mc="http://schemas.openxmlformats.org/markup-compatibility/2006">
                <mc:Choice xmlns:v="urn:schemas-microsoft-com:vml" Requires="v">
                  <p:oleObj spid="_x0000_s3398" name="Clip" r:id="rId10" imgW="3495600" imgH="2093760" progId="MS_ClipArt_Gallery.2">
                    <p:embed/>
                  </p:oleObj>
                </mc:Choice>
                <mc:Fallback>
                  <p:oleObj name="Clip" r:id="rId10" imgW="3495600" imgH="2093760" progId="MS_ClipArt_Gallery.2">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542" y="1616"/>
                          <a:ext cx="204" cy="1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7" name="Object 65">
              <a:hlinkClick r:id="" action="ppaction://ole?verb=0"/>
            </p:cNvPr>
            <p:cNvGraphicFramePr>
              <a:graphicFrameLocks noChangeAspect="1"/>
            </p:cNvGraphicFramePr>
            <p:nvPr/>
          </p:nvGraphicFramePr>
          <p:xfrm>
            <a:off x="3848" y="1616"/>
            <a:ext cx="204" cy="123"/>
          </p:xfrm>
          <a:graphic>
            <a:graphicData uri="http://schemas.openxmlformats.org/presentationml/2006/ole">
              <mc:AlternateContent xmlns:mc="http://schemas.openxmlformats.org/markup-compatibility/2006">
                <mc:Choice xmlns:v="urn:schemas-microsoft-com:vml" Requires="v">
                  <p:oleObj spid="_x0000_s3399" name="Clip" r:id="rId12" imgW="3495600" imgH="2093760" progId="MS_ClipArt_Gallery.2">
                    <p:embed/>
                  </p:oleObj>
                </mc:Choice>
                <mc:Fallback>
                  <p:oleObj name="Clip" r:id="rId12" imgW="3495600" imgH="2093760" progId="MS_ClipArt_Gallery.2">
                    <p:embed/>
                    <p:pic>
                      <p:nvPicPr>
                        <p:cNvPr id="0" nam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848" y="1616"/>
                          <a:ext cx="204" cy="1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nvGrpSpPr>
            <p:cNvPr id="48" name="Group 66"/>
            <p:cNvGrpSpPr>
              <a:grpSpLocks/>
            </p:cNvGrpSpPr>
            <p:nvPr/>
          </p:nvGrpSpPr>
          <p:grpSpPr bwMode="auto">
            <a:xfrm>
              <a:off x="3593" y="1387"/>
              <a:ext cx="153" cy="586"/>
              <a:chOff x="1632" y="1728"/>
              <a:chExt cx="288" cy="1104"/>
            </a:xfrm>
          </p:grpSpPr>
          <p:sp>
            <p:nvSpPr>
              <p:cNvPr id="53" name="Arc 67"/>
              <p:cNvSpPr>
                <a:spLocks/>
              </p:cNvSpPr>
              <p:nvPr/>
            </p:nvSpPr>
            <p:spPr bwMode="auto">
              <a:xfrm flipH="1">
                <a:off x="1632" y="1728"/>
                <a:ext cx="288" cy="384"/>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9525">
                <a:solidFill>
                  <a:srgbClr val="1106E8"/>
                </a:solidFill>
                <a:round/>
                <a:headEn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54" name="Arc 68"/>
              <p:cNvSpPr>
                <a:spLocks/>
              </p:cNvSpPr>
              <p:nvPr/>
            </p:nvSpPr>
            <p:spPr bwMode="auto">
              <a:xfrm flipH="1" flipV="1">
                <a:off x="1632" y="2448"/>
                <a:ext cx="288" cy="384"/>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9525">
                <a:solidFill>
                  <a:srgbClr val="1106E8"/>
                </a:solidFill>
                <a:round/>
                <a:headEnd type="triangle" w="med" len="me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grpSp>
          <p:nvGrpSpPr>
            <p:cNvPr id="49" name="Group 69"/>
            <p:cNvGrpSpPr>
              <a:grpSpLocks/>
            </p:cNvGrpSpPr>
            <p:nvPr/>
          </p:nvGrpSpPr>
          <p:grpSpPr bwMode="auto">
            <a:xfrm flipH="1" flipV="1">
              <a:off x="3848" y="1387"/>
              <a:ext cx="153" cy="586"/>
              <a:chOff x="1632" y="1728"/>
              <a:chExt cx="288" cy="1104"/>
            </a:xfrm>
          </p:grpSpPr>
          <p:sp>
            <p:nvSpPr>
              <p:cNvPr id="51" name="Arc 70"/>
              <p:cNvSpPr>
                <a:spLocks/>
              </p:cNvSpPr>
              <p:nvPr/>
            </p:nvSpPr>
            <p:spPr bwMode="auto">
              <a:xfrm flipH="1">
                <a:off x="1632" y="1728"/>
                <a:ext cx="288" cy="384"/>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9525">
                <a:solidFill>
                  <a:srgbClr val="1106E8"/>
                </a:solidFill>
                <a:round/>
                <a:headEn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52" name="Arc 71"/>
              <p:cNvSpPr>
                <a:spLocks/>
              </p:cNvSpPr>
              <p:nvPr/>
            </p:nvSpPr>
            <p:spPr bwMode="auto">
              <a:xfrm flipH="1" flipV="1">
                <a:off x="1632" y="2448"/>
                <a:ext cx="288" cy="384"/>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9525">
                <a:solidFill>
                  <a:srgbClr val="1106E8"/>
                </a:solidFill>
                <a:round/>
                <a:headEnd type="triangle" w="med" len="me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sp>
          <p:nvSpPr>
            <p:cNvPr id="50" name="Line 72"/>
            <p:cNvSpPr>
              <a:spLocks noChangeShapeType="1"/>
            </p:cNvSpPr>
            <p:nvPr/>
          </p:nvSpPr>
          <p:spPr bwMode="auto">
            <a:xfrm>
              <a:off x="3797" y="1362"/>
              <a:ext cx="0" cy="636"/>
            </a:xfrm>
            <a:prstGeom prst="line">
              <a:avLst/>
            </a:prstGeom>
            <a:noFill/>
            <a:ln w="9525">
              <a:solidFill>
                <a:srgbClr val="1106E8"/>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grpSp>
        <p:nvGrpSpPr>
          <p:cNvPr id="142" name="Group 141"/>
          <p:cNvGrpSpPr/>
          <p:nvPr/>
        </p:nvGrpSpPr>
        <p:grpSpPr>
          <a:xfrm>
            <a:off x="5621338" y="4670425"/>
            <a:ext cx="809625" cy="663575"/>
            <a:chOff x="5621338" y="4670425"/>
            <a:chExt cx="809625" cy="663575"/>
          </a:xfrm>
        </p:grpSpPr>
        <p:graphicFrame>
          <p:nvGraphicFramePr>
            <p:cNvPr id="42" name="Object 115">
              <a:hlinkClick r:id="" action="ppaction://ole?verb=0"/>
            </p:cNvPr>
            <p:cNvGraphicFramePr>
              <a:graphicFrameLocks noChangeAspect="1"/>
            </p:cNvGraphicFramePr>
            <p:nvPr>
              <p:extLst>
                <p:ext uri="{D42A27DB-BD31-4B8C-83A1-F6EECF244321}">
                  <p14:modId xmlns:p14="http://schemas.microsoft.com/office/powerpoint/2010/main" val="4096591625"/>
                </p:ext>
              </p:extLst>
            </p:nvPr>
          </p:nvGraphicFramePr>
          <p:xfrm>
            <a:off x="5621338" y="5073651"/>
            <a:ext cx="323850" cy="195263"/>
          </p:xfrm>
          <a:graphic>
            <a:graphicData uri="http://schemas.openxmlformats.org/presentationml/2006/ole">
              <mc:AlternateContent xmlns:mc="http://schemas.openxmlformats.org/markup-compatibility/2006">
                <mc:Choice xmlns:v="urn:schemas-microsoft-com:vml" Requires="v">
                  <p:oleObj spid="_x0000_s3400" name="Clip" r:id="rId14" imgW="3495600" imgH="2093760" progId="MS_ClipArt_Gallery.2">
                    <p:embed/>
                  </p:oleObj>
                </mc:Choice>
                <mc:Fallback>
                  <p:oleObj name="Clip" r:id="rId14" imgW="3495600" imgH="2093760" progId="MS_ClipArt_Gallery.2">
                    <p:embed/>
                    <p:pic>
                      <p:nvPicPr>
                        <p:cNvPr id="0" name=""/>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621338" y="5073651"/>
                          <a:ext cx="323850" cy="195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3" name="Object 116">
              <a:hlinkClick r:id="" action="ppaction://ole?verb=0"/>
            </p:cNvPr>
            <p:cNvGraphicFramePr>
              <a:graphicFrameLocks noChangeAspect="1"/>
            </p:cNvGraphicFramePr>
            <p:nvPr>
              <p:extLst>
                <p:ext uri="{D42A27DB-BD31-4B8C-83A1-F6EECF244321}">
                  <p14:modId xmlns:p14="http://schemas.microsoft.com/office/powerpoint/2010/main" val="3325214354"/>
                </p:ext>
              </p:extLst>
            </p:nvPr>
          </p:nvGraphicFramePr>
          <p:xfrm>
            <a:off x="6107113" y="5073651"/>
            <a:ext cx="323850" cy="195263"/>
          </p:xfrm>
          <a:graphic>
            <a:graphicData uri="http://schemas.openxmlformats.org/presentationml/2006/ole">
              <mc:AlternateContent xmlns:mc="http://schemas.openxmlformats.org/markup-compatibility/2006">
                <mc:Choice xmlns:v="urn:schemas-microsoft-com:vml" Requires="v">
                  <p:oleObj spid="_x0000_s3401" name="Clip" r:id="rId16" imgW="3495600" imgH="2093760" progId="MS_ClipArt_Gallery.2">
                    <p:embed/>
                  </p:oleObj>
                </mc:Choice>
                <mc:Fallback>
                  <p:oleObj name="Clip" r:id="rId16" imgW="3495600" imgH="2093760" progId="MS_ClipArt_Gallery.2">
                    <p:embed/>
                    <p:pic>
                      <p:nvPicPr>
                        <p:cNvPr id="0" name=""/>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107113" y="5073651"/>
                          <a:ext cx="323850" cy="195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4" name="Arc 118"/>
            <p:cNvSpPr>
              <a:spLocks/>
            </p:cNvSpPr>
            <p:nvPr/>
          </p:nvSpPr>
          <p:spPr bwMode="auto">
            <a:xfrm flipH="1">
              <a:off x="5702301" y="4710113"/>
              <a:ext cx="242888" cy="32385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9525">
              <a:solidFill>
                <a:srgbClr val="1106E8"/>
              </a:solidFill>
              <a:round/>
              <a:headEnd/>
              <a:tailEnd type="triangl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45" name="Arc 122"/>
            <p:cNvSpPr>
              <a:spLocks/>
            </p:cNvSpPr>
            <p:nvPr/>
          </p:nvSpPr>
          <p:spPr bwMode="auto">
            <a:xfrm>
              <a:off x="6107113" y="4710113"/>
              <a:ext cx="242888" cy="32385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9525">
              <a:solidFill>
                <a:srgbClr val="1106E8"/>
              </a:solidFill>
              <a:round/>
              <a:headEnd type="triangle" w="med" len="me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41" name="Line 123"/>
            <p:cNvSpPr>
              <a:spLocks noChangeShapeType="1"/>
            </p:cNvSpPr>
            <p:nvPr/>
          </p:nvSpPr>
          <p:spPr bwMode="auto">
            <a:xfrm>
              <a:off x="6026150" y="4670425"/>
              <a:ext cx="0" cy="663575"/>
            </a:xfrm>
            <a:prstGeom prst="line">
              <a:avLst/>
            </a:prstGeom>
            <a:noFill/>
            <a:ln w="9525">
              <a:solidFill>
                <a:srgbClr val="1106E8"/>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spTree>
    <p:extLst>
      <p:ext uri="{BB962C8B-B14F-4D97-AF65-F5344CB8AC3E}">
        <p14:creationId xmlns:p14="http://schemas.microsoft.com/office/powerpoint/2010/main" val="8768864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Lifecycle Coverage	7</a:t>
            </a:r>
          </a:p>
        </p:txBody>
      </p:sp>
      <p:sp>
        <p:nvSpPr>
          <p:cNvPr id="3" name="Content Placeholder 2"/>
          <p:cNvSpPr>
            <a:spLocks noGrp="1"/>
          </p:cNvSpPr>
          <p:nvPr>
            <p:ph idx="1"/>
          </p:nvPr>
        </p:nvSpPr>
        <p:spPr/>
        <p:txBody>
          <a:bodyPr/>
          <a:lstStyle/>
          <a:p>
            <a:r>
              <a:rPr lang="en-GB" altLang="en-US" dirty="0"/>
              <a:t>Cradle supports the </a:t>
            </a:r>
            <a:r>
              <a:rPr lang="en-GB" altLang="en-US" i="1" dirty="0">
                <a:solidFill>
                  <a:srgbClr val="E60A0A"/>
                </a:solidFill>
              </a:rPr>
              <a:t>full </a:t>
            </a:r>
            <a:r>
              <a:rPr lang="en-GB" altLang="en-US" i="1" dirty="0" smtClean="0">
                <a:solidFill>
                  <a:srgbClr val="E60A0A"/>
                </a:solidFill>
              </a:rPr>
              <a:t>lifecycle</a:t>
            </a:r>
            <a:r>
              <a:rPr lang="en-GB" altLang="en-US" dirty="0" smtClean="0"/>
              <a:t>, </a:t>
            </a:r>
            <a:r>
              <a:rPr lang="en-GB" altLang="en-US" dirty="0"/>
              <a:t>providing </a:t>
            </a:r>
            <a:r>
              <a:rPr lang="en-GB" altLang="en-US" i="1" dirty="0">
                <a:solidFill>
                  <a:srgbClr val="E60A0A"/>
                </a:solidFill>
              </a:rPr>
              <a:t>end-to-end traceability:</a:t>
            </a:r>
          </a:p>
          <a:p>
            <a:endParaRPr lang="en-GB" dirty="0"/>
          </a:p>
        </p:txBody>
      </p:sp>
      <p:grpSp>
        <p:nvGrpSpPr>
          <p:cNvPr id="50" name="Group 49"/>
          <p:cNvGrpSpPr/>
          <p:nvPr/>
        </p:nvGrpSpPr>
        <p:grpSpPr>
          <a:xfrm>
            <a:off x="457200" y="1600200"/>
            <a:ext cx="6770607" cy="4611688"/>
            <a:chOff x="1362124" y="1600200"/>
            <a:chExt cx="6770607" cy="4611688"/>
          </a:xfrm>
        </p:grpSpPr>
        <p:grpSp>
          <p:nvGrpSpPr>
            <p:cNvPr id="4" name="Group 3"/>
            <p:cNvGrpSpPr/>
            <p:nvPr/>
          </p:nvGrpSpPr>
          <p:grpSpPr>
            <a:xfrm>
              <a:off x="2514601" y="1600200"/>
              <a:ext cx="4792663" cy="838200"/>
              <a:chOff x="2522906" y="939165"/>
              <a:chExt cx="4792663" cy="838200"/>
            </a:xfrm>
          </p:grpSpPr>
          <p:grpSp>
            <p:nvGrpSpPr>
              <p:cNvPr id="5" name="Group 4"/>
              <p:cNvGrpSpPr/>
              <p:nvPr/>
            </p:nvGrpSpPr>
            <p:grpSpPr>
              <a:xfrm>
                <a:off x="5624881" y="939165"/>
                <a:ext cx="1690688" cy="838200"/>
                <a:chOff x="5624881" y="939165"/>
                <a:chExt cx="1690688" cy="838200"/>
              </a:xfrm>
            </p:grpSpPr>
            <p:sp>
              <p:nvSpPr>
                <p:cNvPr id="27" name="Freeform 37"/>
                <p:cNvSpPr>
                  <a:spLocks/>
                </p:cNvSpPr>
                <p:nvPr/>
              </p:nvSpPr>
              <p:spPr bwMode="auto">
                <a:xfrm>
                  <a:off x="5624881" y="939165"/>
                  <a:ext cx="1690688" cy="838200"/>
                </a:xfrm>
                <a:custGeom>
                  <a:avLst/>
                  <a:gdLst>
                    <a:gd name="T0" fmla="*/ 0 w 1099"/>
                    <a:gd name="T1" fmla="*/ 528 h 528"/>
                    <a:gd name="T2" fmla="*/ 274 w 1099"/>
                    <a:gd name="T3" fmla="*/ 528 h 528"/>
                    <a:gd name="T4" fmla="*/ 1065 w 1099"/>
                    <a:gd name="T5" fmla="*/ 0 h 528"/>
                    <a:gd name="T6" fmla="*/ 791 w 1099"/>
                    <a:gd name="T7" fmla="*/ 0 h 528"/>
                    <a:gd name="T8" fmla="*/ 0 w 1099"/>
                    <a:gd name="T9" fmla="*/ 528 h 52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99" h="528">
                      <a:moveTo>
                        <a:pt x="0" y="528"/>
                      </a:moveTo>
                      <a:lnTo>
                        <a:pt x="283" y="528"/>
                      </a:lnTo>
                      <a:lnTo>
                        <a:pt x="1099" y="0"/>
                      </a:lnTo>
                      <a:lnTo>
                        <a:pt x="816" y="0"/>
                      </a:lnTo>
                      <a:lnTo>
                        <a:pt x="0" y="528"/>
                      </a:lnTo>
                      <a:close/>
                    </a:path>
                  </a:pathLst>
                </a:custGeom>
                <a:solidFill>
                  <a:srgbClr val="B4FFFF">
                    <a:alpha val="50000"/>
                  </a:srgbClr>
                </a:solidFill>
                <a:ln w="12700" cap="flat" cmpd="sng">
                  <a:solidFill>
                    <a:srgbClr val="107FFC"/>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28" name="Text Box 38"/>
                <p:cNvSpPr txBox="1">
                  <a:spLocks noChangeArrowheads="1"/>
                </p:cNvSpPr>
                <p:nvPr/>
              </p:nvSpPr>
              <p:spPr bwMode="auto">
                <a:xfrm rot="19560000">
                  <a:off x="6063031" y="1285240"/>
                  <a:ext cx="860425" cy="12223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eaLnBrk="1" hangingPunct="1">
                    <a:lnSpc>
                      <a:spcPct val="80000"/>
                    </a:lnSpc>
                  </a:pPr>
                  <a:r>
                    <a:rPr lang="en-US" altLang="en-US" sz="1000" dirty="0">
                      <a:solidFill>
                        <a:srgbClr val="1106E8"/>
                      </a:solidFill>
                      <a:latin typeface="+mn-lt"/>
                    </a:rPr>
                    <a:t>Documentation</a:t>
                  </a:r>
                  <a:endParaRPr lang="en-GB" altLang="en-US" sz="1000" dirty="0">
                    <a:solidFill>
                      <a:srgbClr val="1106E8"/>
                    </a:solidFill>
                    <a:latin typeface="+mn-lt"/>
                  </a:endParaRPr>
                </a:p>
              </p:txBody>
            </p:sp>
          </p:grpSp>
          <p:grpSp>
            <p:nvGrpSpPr>
              <p:cNvPr id="6" name="Group 5"/>
              <p:cNvGrpSpPr/>
              <p:nvPr/>
            </p:nvGrpSpPr>
            <p:grpSpPr>
              <a:xfrm>
                <a:off x="2965819" y="939165"/>
                <a:ext cx="1690688" cy="838200"/>
                <a:chOff x="2965819" y="939165"/>
                <a:chExt cx="1690688" cy="838200"/>
              </a:xfrm>
            </p:grpSpPr>
            <p:sp>
              <p:nvSpPr>
                <p:cNvPr id="25" name="Freeform 28"/>
                <p:cNvSpPr>
                  <a:spLocks/>
                </p:cNvSpPr>
                <p:nvPr/>
              </p:nvSpPr>
              <p:spPr bwMode="auto">
                <a:xfrm>
                  <a:off x="2965819" y="939165"/>
                  <a:ext cx="1690688" cy="838200"/>
                </a:xfrm>
                <a:custGeom>
                  <a:avLst/>
                  <a:gdLst>
                    <a:gd name="T0" fmla="*/ 0 w 1099"/>
                    <a:gd name="T1" fmla="*/ 528 h 528"/>
                    <a:gd name="T2" fmla="*/ 274 w 1099"/>
                    <a:gd name="T3" fmla="*/ 528 h 528"/>
                    <a:gd name="T4" fmla="*/ 1065 w 1099"/>
                    <a:gd name="T5" fmla="*/ 0 h 528"/>
                    <a:gd name="T6" fmla="*/ 791 w 1099"/>
                    <a:gd name="T7" fmla="*/ 0 h 528"/>
                    <a:gd name="T8" fmla="*/ 0 w 1099"/>
                    <a:gd name="T9" fmla="*/ 528 h 52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99" h="528">
                      <a:moveTo>
                        <a:pt x="0" y="528"/>
                      </a:moveTo>
                      <a:lnTo>
                        <a:pt x="283" y="528"/>
                      </a:lnTo>
                      <a:lnTo>
                        <a:pt x="1099" y="0"/>
                      </a:lnTo>
                      <a:lnTo>
                        <a:pt x="816" y="0"/>
                      </a:lnTo>
                      <a:lnTo>
                        <a:pt x="0" y="528"/>
                      </a:lnTo>
                      <a:close/>
                    </a:path>
                  </a:pathLst>
                </a:custGeom>
                <a:solidFill>
                  <a:srgbClr val="B4FFFF">
                    <a:alpha val="50000"/>
                  </a:srgbClr>
                </a:solidFill>
                <a:ln w="12700" cap="flat" cmpd="sng">
                  <a:solidFill>
                    <a:srgbClr val="107FFC"/>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26" name="Text Box 29"/>
                <p:cNvSpPr txBox="1">
                  <a:spLocks noChangeArrowheads="1"/>
                </p:cNvSpPr>
                <p:nvPr/>
              </p:nvSpPr>
              <p:spPr bwMode="auto">
                <a:xfrm rot="19560000">
                  <a:off x="3307132" y="1297940"/>
                  <a:ext cx="1030288" cy="12223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eaLnBrk="1" hangingPunct="1">
                    <a:lnSpc>
                      <a:spcPct val="80000"/>
                    </a:lnSpc>
                  </a:pPr>
                  <a:r>
                    <a:rPr lang="en-US" altLang="en-US" sz="1000" dirty="0">
                      <a:solidFill>
                        <a:srgbClr val="1106E8"/>
                      </a:solidFill>
                      <a:latin typeface="+mn-lt"/>
                    </a:rPr>
                    <a:t>Risk Management</a:t>
                  </a:r>
                  <a:endParaRPr lang="en-GB" altLang="en-US" sz="1000" dirty="0">
                    <a:solidFill>
                      <a:srgbClr val="1106E8"/>
                    </a:solidFill>
                    <a:latin typeface="+mn-lt"/>
                  </a:endParaRPr>
                </a:p>
              </p:txBody>
            </p:sp>
          </p:grpSp>
          <p:grpSp>
            <p:nvGrpSpPr>
              <p:cNvPr id="7" name="Group 6"/>
              <p:cNvGrpSpPr/>
              <p:nvPr/>
            </p:nvGrpSpPr>
            <p:grpSpPr>
              <a:xfrm>
                <a:off x="2522906" y="939165"/>
                <a:ext cx="1690688" cy="838200"/>
                <a:chOff x="2522906" y="939165"/>
                <a:chExt cx="1690688" cy="838200"/>
              </a:xfrm>
            </p:grpSpPr>
            <p:sp>
              <p:nvSpPr>
                <p:cNvPr id="23" name="Freeform 31"/>
                <p:cNvSpPr>
                  <a:spLocks/>
                </p:cNvSpPr>
                <p:nvPr/>
              </p:nvSpPr>
              <p:spPr bwMode="auto">
                <a:xfrm>
                  <a:off x="2522906" y="939165"/>
                  <a:ext cx="1690688" cy="838200"/>
                </a:xfrm>
                <a:custGeom>
                  <a:avLst/>
                  <a:gdLst>
                    <a:gd name="T0" fmla="*/ 0 w 1099"/>
                    <a:gd name="T1" fmla="*/ 528 h 528"/>
                    <a:gd name="T2" fmla="*/ 274 w 1099"/>
                    <a:gd name="T3" fmla="*/ 528 h 528"/>
                    <a:gd name="T4" fmla="*/ 1065 w 1099"/>
                    <a:gd name="T5" fmla="*/ 0 h 528"/>
                    <a:gd name="T6" fmla="*/ 791 w 1099"/>
                    <a:gd name="T7" fmla="*/ 0 h 528"/>
                    <a:gd name="T8" fmla="*/ 0 w 1099"/>
                    <a:gd name="T9" fmla="*/ 528 h 52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99" h="528">
                      <a:moveTo>
                        <a:pt x="0" y="528"/>
                      </a:moveTo>
                      <a:lnTo>
                        <a:pt x="283" y="528"/>
                      </a:lnTo>
                      <a:lnTo>
                        <a:pt x="1099" y="0"/>
                      </a:lnTo>
                      <a:lnTo>
                        <a:pt x="816" y="0"/>
                      </a:lnTo>
                      <a:lnTo>
                        <a:pt x="0" y="528"/>
                      </a:lnTo>
                      <a:close/>
                    </a:path>
                  </a:pathLst>
                </a:custGeom>
                <a:solidFill>
                  <a:srgbClr val="B4FFFF">
                    <a:alpha val="50000"/>
                  </a:srgbClr>
                </a:solidFill>
                <a:ln w="12700" cap="flat" cmpd="sng">
                  <a:solidFill>
                    <a:srgbClr val="107FFC"/>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24" name="Text Box 32"/>
                <p:cNvSpPr txBox="1">
                  <a:spLocks noChangeArrowheads="1"/>
                </p:cNvSpPr>
                <p:nvPr/>
              </p:nvSpPr>
              <p:spPr bwMode="auto">
                <a:xfrm rot="19560000">
                  <a:off x="2875331" y="1270953"/>
                  <a:ext cx="1095375" cy="1238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eaLnBrk="1" hangingPunct="1">
                    <a:lnSpc>
                      <a:spcPct val="80000"/>
                    </a:lnSpc>
                  </a:pPr>
                  <a:r>
                    <a:rPr lang="en-US" altLang="en-US" sz="1000" dirty="0">
                      <a:solidFill>
                        <a:srgbClr val="1106E8"/>
                      </a:solidFill>
                      <a:latin typeface="+mn-lt"/>
                    </a:rPr>
                    <a:t>Issue Management</a:t>
                  </a:r>
                  <a:endParaRPr lang="en-GB" altLang="en-US" sz="1000" dirty="0">
                    <a:solidFill>
                      <a:srgbClr val="1106E8"/>
                    </a:solidFill>
                    <a:latin typeface="+mn-lt"/>
                  </a:endParaRPr>
                </a:p>
              </p:txBody>
            </p:sp>
          </p:grpSp>
          <p:grpSp>
            <p:nvGrpSpPr>
              <p:cNvPr id="8" name="Group 7"/>
              <p:cNvGrpSpPr/>
              <p:nvPr/>
            </p:nvGrpSpPr>
            <p:grpSpPr>
              <a:xfrm>
                <a:off x="4294556" y="939165"/>
                <a:ext cx="1692275" cy="838200"/>
                <a:chOff x="4294556" y="939165"/>
                <a:chExt cx="1692275" cy="838200"/>
              </a:xfrm>
            </p:grpSpPr>
            <p:sp>
              <p:nvSpPr>
                <p:cNvPr id="21" name="Freeform 46"/>
                <p:cNvSpPr>
                  <a:spLocks/>
                </p:cNvSpPr>
                <p:nvPr/>
              </p:nvSpPr>
              <p:spPr bwMode="auto">
                <a:xfrm>
                  <a:off x="4294556" y="939165"/>
                  <a:ext cx="1692275" cy="838200"/>
                </a:xfrm>
                <a:custGeom>
                  <a:avLst/>
                  <a:gdLst>
                    <a:gd name="T0" fmla="*/ 0 w 1099"/>
                    <a:gd name="T1" fmla="*/ 528 h 528"/>
                    <a:gd name="T2" fmla="*/ 275 w 1099"/>
                    <a:gd name="T3" fmla="*/ 528 h 528"/>
                    <a:gd name="T4" fmla="*/ 1066 w 1099"/>
                    <a:gd name="T5" fmla="*/ 0 h 528"/>
                    <a:gd name="T6" fmla="*/ 791 w 1099"/>
                    <a:gd name="T7" fmla="*/ 0 h 528"/>
                    <a:gd name="T8" fmla="*/ 0 w 1099"/>
                    <a:gd name="T9" fmla="*/ 528 h 52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99" h="528">
                      <a:moveTo>
                        <a:pt x="0" y="528"/>
                      </a:moveTo>
                      <a:lnTo>
                        <a:pt x="283" y="528"/>
                      </a:lnTo>
                      <a:lnTo>
                        <a:pt x="1099" y="0"/>
                      </a:lnTo>
                      <a:lnTo>
                        <a:pt x="816" y="0"/>
                      </a:lnTo>
                      <a:lnTo>
                        <a:pt x="0" y="528"/>
                      </a:lnTo>
                      <a:close/>
                    </a:path>
                  </a:pathLst>
                </a:custGeom>
                <a:solidFill>
                  <a:srgbClr val="B4FFFF">
                    <a:alpha val="50000"/>
                  </a:srgbClr>
                </a:solidFill>
                <a:ln w="12700" cap="flat" cmpd="sng">
                  <a:solidFill>
                    <a:srgbClr val="107FFC"/>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22" name="Text Box 47"/>
                <p:cNvSpPr txBox="1">
                  <a:spLocks noChangeArrowheads="1"/>
                </p:cNvSpPr>
                <p:nvPr/>
              </p:nvSpPr>
              <p:spPr bwMode="auto">
                <a:xfrm rot="19560000">
                  <a:off x="4727944" y="1297940"/>
                  <a:ext cx="857250" cy="12223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eaLnBrk="1" hangingPunct="1">
                    <a:lnSpc>
                      <a:spcPct val="80000"/>
                    </a:lnSpc>
                  </a:pPr>
                  <a:r>
                    <a:rPr lang="en-US" altLang="en-US" sz="1000" dirty="0">
                      <a:solidFill>
                        <a:srgbClr val="1106E8"/>
                      </a:solidFill>
                      <a:latin typeface="+mn-lt"/>
                    </a:rPr>
                    <a:t>Access Control</a:t>
                  </a:r>
                  <a:endParaRPr lang="en-GB" altLang="en-US" sz="1000" dirty="0">
                    <a:solidFill>
                      <a:srgbClr val="1106E8"/>
                    </a:solidFill>
                    <a:latin typeface="+mn-lt"/>
                  </a:endParaRPr>
                </a:p>
              </p:txBody>
            </p:sp>
          </p:grpSp>
          <p:grpSp>
            <p:nvGrpSpPr>
              <p:cNvPr id="9" name="Group 8"/>
              <p:cNvGrpSpPr/>
              <p:nvPr/>
            </p:nvGrpSpPr>
            <p:grpSpPr>
              <a:xfrm>
                <a:off x="3408731" y="939165"/>
                <a:ext cx="1690688" cy="838200"/>
                <a:chOff x="3408731" y="939165"/>
                <a:chExt cx="1690688" cy="838200"/>
              </a:xfrm>
            </p:grpSpPr>
            <p:sp>
              <p:nvSpPr>
                <p:cNvPr id="19" name="Freeform 34"/>
                <p:cNvSpPr>
                  <a:spLocks/>
                </p:cNvSpPr>
                <p:nvPr/>
              </p:nvSpPr>
              <p:spPr bwMode="auto">
                <a:xfrm>
                  <a:off x="3408731" y="939165"/>
                  <a:ext cx="1690688" cy="838200"/>
                </a:xfrm>
                <a:custGeom>
                  <a:avLst/>
                  <a:gdLst>
                    <a:gd name="T0" fmla="*/ 0 w 1099"/>
                    <a:gd name="T1" fmla="*/ 528 h 528"/>
                    <a:gd name="T2" fmla="*/ 274 w 1099"/>
                    <a:gd name="T3" fmla="*/ 528 h 528"/>
                    <a:gd name="T4" fmla="*/ 1065 w 1099"/>
                    <a:gd name="T5" fmla="*/ 0 h 528"/>
                    <a:gd name="T6" fmla="*/ 791 w 1099"/>
                    <a:gd name="T7" fmla="*/ 0 h 528"/>
                    <a:gd name="T8" fmla="*/ 0 w 1099"/>
                    <a:gd name="T9" fmla="*/ 528 h 52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99" h="528">
                      <a:moveTo>
                        <a:pt x="0" y="528"/>
                      </a:moveTo>
                      <a:lnTo>
                        <a:pt x="283" y="528"/>
                      </a:lnTo>
                      <a:lnTo>
                        <a:pt x="1099" y="0"/>
                      </a:lnTo>
                      <a:lnTo>
                        <a:pt x="816" y="0"/>
                      </a:lnTo>
                      <a:lnTo>
                        <a:pt x="0" y="528"/>
                      </a:lnTo>
                      <a:close/>
                    </a:path>
                  </a:pathLst>
                </a:custGeom>
                <a:solidFill>
                  <a:srgbClr val="B4FFFF">
                    <a:alpha val="50000"/>
                  </a:srgbClr>
                </a:solidFill>
                <a:ln w="12700" cap="flat" cmpd="sng">
                  <a:solidFill>
                    <a:srgbClr val="107FFC"/>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20" name="Text Box 35"/>
                <p:cNvSpPr txBox="1">
                  <a:spLocks noChangeArrowheads="1"/>
                </p:cNvSpPr>
                <p:nvPr/>
              </p:nvSpPr>
              <p:spPr bwMode="auto">
                <a:xfrm rot="19560000">
                  <a:off x="3626219" y="1294765"/>
                  <a:ext cx="1279525" cy="12223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eaLnBrk="1" hangingPunct="1">
                    <a:lnSpc>
                      <a:spcPct val="80000"/>
                    </a:lnSpc>
                  </a:pPr>
                  <a:r>
                    <a:rPr lang="en-US" altLang="en-US" sz="1000" dirty="0">
                      <a:solidFill>
                        <a:srgbClr val="1106E8"/>
                      </a:solidFill>
                      <a:latin typeface="+mn-lt"/>
                    </a:rPr>
                    <a:t>Interface Management</a:t>
                  </a:r>
                  <a:endParaRPr lang="en-GB" altLang="en-US" sz="1000" dirty="0">
                    <a:solidFill>
                      <a:srgbClr val="1106E8"/>
                    </a:solidFill>
                    <a:latin typeface="+mn-lt"/>
                  </a:endParaRPr>
                </a:p>
              </p:txBody>
            </p:sp>
          </p:grpSp>
          <p:grpSp>
            <p:nvGrpSpPr>
              <p:cNvPr id="10" name="Group 9"/>
              <p:cNvGrpSpPr/>
              <p:nvPr/>
            </p:nvGrpSpPr>
            <p:grpSpPr>
              <a:xfrm>
                <a:off x="3851644" y="939165"/>
                <a:ext cx="1692275" cy="838200"/>
                <a:chOff x="3851644" y="939165"/>
                <a:chExt cx="1692275" cy="838200"/>
              </a:xfrm>
            </p:grpSpPr>
            <p:sp>
              <p:nvSpPr>
                <p:cNvPr id="17" name="Freeform 25"/>
                <p:cNvSpPr>
                  <a:spLocks/>
                </p:cNvSpPr>
                <p:nvPr/>
              </p:nvSpPr>
              <p:spPr bwMode="auto">
                <a:xfrm>
                  <a:off x="3851644" y="939165"/>
                  <a:ext cx="1692275" cy="838200"/>
                </a:xfrm>
                <a:custGeom>
                  <a:avLst/>
                  <a:gdLst>
                    <a:gd name="T0" fmla="*/ 0 w 1099"/>
                    <a:gd name="T1" fmla="*/ 528 h 528"/>
                    <a:gd name="T2" fmla="*/ 275 w 1099"/>
                    <a:gd name="T3" fmla="*/ 528 h 528"/>
                    <a:gd name="T4" fmla="*/ 1066 w 1099"/>
                    <a:gd name="T5" fmla="*/ 0 h 528"/>
                    <a:gd name="T6" fmla="*/ 791 w 1099"/>
                    <a:gd name="T7" fmla="*/ 0 h 528"/>
                    <a:gd name="T8" fmla="*/ 0 w 1099"/>
                    <a:gd name="T9" fmla="*/ 528 h 52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99" h="528">
                      <a:moveTo>
                        <a:pt x="0" y="528"/>
                      </a:moveTo>
                      <a:lnTo>
                        <a:pt x="283" y="528"/>
                      </a:lnTo>
                      <a:lnTo>
                        <a:pt x="1099" y="0"/>
                      </a:lnTo>
                      <a:lnTo>
                        <a:pt x="816" y="0"/>
                      </a:lnTo>
                      <a:lnTo>
                        <a:pt x="0" y="528"/>
                      </a:lnTo>
                      <a:close/>
                    </a:path>
                  </a:pathLst>
                </a:custGeom>
                <a:solidFill>
                  <a:srgbClr val="B4FFFF">
                    <a:alpha val="50000"/>
                  </a:srgbClr>
                </a:solidFill>
                <a:ln w="12700" cap="flat" cmpd="sng">
                  <a:solidFill>
                    <a:srgbClr val="107FFC"/>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18" name="Text Box 26"/>
                <p:cNvSpPr txBox="1">
                  <a:spLocks noChangeArrowheads="1"/>
                </p:cNvSpPr>
                <p:nvPr/>
              </p:nvSpPr>
              <p:spPr bwMode="auto">
                <a:xfrm rot="19560000">
                  <a:off x="4599357" y="1301115"/>
                  <a:ext cx="198438" cy="12223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eaLnBrk="1" hangingPunct="1">
                    <a:lnSpc>
                      <a:spcPct val="80000"/>
                    </a:lnSpc>
                  </a:pPr>
                  <a:r>
                    <a:rPr lang="en-US" altLang="en-US" sz="1000" dirty="0">
                      <a:solidFill>
                        <a:srgbClr val="1106E8"/>
                      </a:solidFill>
                      <a:latin typeface="+mn-lt"/>
                    </a:rPr>
                    <a:t>CM</a:t>
                  </a:r>
                  <a:endParaRPr lang="en-GB" altLang="en-US" sz="1000" dirty="0">
                    <a:solidFill>
                      <a:srgbClr val="1106E8"/>
                    </a:solidFill>
                    <a:latin typeface="+mn-lt"/>
                  </a:endParaRPr>
                </a:p>
              </p:txBody>
            </p:sp>
          </p:grpSp>
          <p:grpSp>
            <p:nvGrpSpPr>
              <p:cNvPr id="11" name="Group 10"/>
              <p:cNvGrpSpPr/>
              <p:nvPr/>
            </p:nvGrpSpPr>
            <p:grpSpPr>
              <a:xfrm>
                <a:off x="4739056" y="939165"/>
                <a:ext cx="1690688" cy="838200"/>
                <a:chOff x="4739056" y="939165"/>
                <a:chExt cx="1690688" cy="838200"/>
              </a:xfrm>
            </p:grpSpPr>
            <p:sp>
              <p:nvSpPr>
                <p:cNvPr id="15" name="Freeform 40"/>
                <p:cNvSpPr>
                  <a:spLocks/>
                </p:cNvSpPr>
                <p:nvPr/>
              </p:nvSpPr>
              <p:spPr bwMode="auto">
                <a:xfrm>
                  <a:off x="4739056" y="939165"/>
                  <a:ext cx="1690688" cy="838200"/>
                </a:xfrm>
                <a:custGeom>
                  <a:avLst/>
                  <a:gdLst>
                    <a:gd name="T0" fmla="*/ 0 w 1099"/>
                    <a:gd name="T1" fmla="*/ 528 h 528"/>
                    <a:gd name="T2" fmla="*/ 274 w 1099"/>
                    <a:gd name="T3" fmla="*/ 528 h 528"/>
                    <a:gd name="T4" fmla="*/ 1065 w 1099"/>
                    <a:gd name="T5" fmla="*/ 0 h 528"/>
                    <a:gd name="T6" fmla="*/ 791 w 1099"/>
                    <a:gd name="T7" fmla="*/ 0 h 528"/>
                    <a:gd name="T8" fmla="*/ 0 w 1099"/>
                    <a:gd name="T9" fmla="*/ 528 h 52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99" h="528">
                      <a:moveTo>
                        <a:pt x="0" y="528"/>
                      </a:moveTo>
                      <a:lnTo>
                        <a:pt x="283" y="528"/>
                      </a:lnTo>
                      <a:lnTo>
                        <a:pt x="1099" y="0"/>
                      </a:lnTo>
                      <a:lnTo>
                        <a:pt x="816" y="0"/>
                      </a:lnTo>
                      <a:lnTo>
                        <a:pt x="0" y="528"/>
                      </a:lnTo>
                      <a:close/>
                    </a:path>
                  </a:pathLst>
                </a:custGeom>
                <a:solidFill>
                  <a:srgbClr val="B4FFFF">
                    <a:alpha val="50000"/>
                  </a:srgbClr>
                </a:solidFill>
                <a:ln w="12700" cap="flat" cmpd="sng">
                  <a:solidFill>
                    <a:srgbClr val="107FFC"/>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16" name="Text Box 41"/>
                <p:cNvSpPr txBox="1">
                  <a:spLocks noChangeArrowheads="1"/>
                </p:cNvSpPr>
                <p:nvPr/>
              </p:nvSpPr>
              <p:spPr bwMode="auto">
                <a:xfrm rot="19560000">
                  <a:off x="4947019" y="1286828"/>
                  <a:ext cx="1314450" cy="12223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eaLnBrk="1" hangingPunct="1">
                    <a:lnSpc>
                      <a:spcPct val="80000"/>
                    </a:lnSpc>
                  </a:pPr>
                  <a:r>
                    <a:rPr lang="en-US" altLang="en-US" sz="1000" dirty="0">
                      <a:solidFill>
                        <a:srgbClr val="1106E8"/>
                      </a:solidFill>
                      <a:latin typeface="+mn-lt"/>
                    </a:rPr>
                    <a:t>Traceability / Coverage</a:t>
                  </a:r>
                  <a:endParaRPr lang="en-GB" altLang="en-US" sz="1000" dirty="0">
                    <a:solidFill>
                      <a:srgbClr val="1106E8"/>
                    </a:solidFill>
                    <a:latin typeface="+mn-lt"/>
                  </a:endParaRPr>
                </a:p>
              </p:txBody>
            </p:sp>
          </p:grpSp>
          <p:grpSp>
            <p:nvGrpSpPr>
              <p:cNvPr id="12" name="Group 11"/>
              <p:cNvGrpSpPr/>
              <p:nvPr/>
            </p:nvGrpSpPr>
            <p:grpSpPr>
              <a:xfrm>
                <a:off x="5181969" y="939165"/>
                <a:ext cx="1690688" cy="838200"/>
                <a:chOff x="5181969" y="939165"/>
                <a:chExt cx="1690688" cy="838200"/>
              </a:xfrm>
            </p:grpSpPr>
            <p:sp>
              <p:nvSpPr>
                <p:cNvPr id="13" name="Freeform 43"/>
                <p:cNvSpPr>
                  <a:spLocks/>
                </p:cNvSpPr>
                <p:nvPr/>
              </p:nvSpPr>
              <p:spPr bwMode="auto">
                <a:xfrm>
                  <a:off x="5181969" y="939165"/>
                  <a:ext cx="1690688" cy="838200"/>
                </a:xfrm>
                <a:custGeom>
                  <a:avLst/>
                  <a:gdLst>
                    <a:gd name="T0" fmla="*/ 0 w 1099"/>
                    <a:gd name="T1" fmla="*/ 528 h 528"/>
                    <a:gd name="T2" fmla="*/ 274 w 1099"/>
                    <a:gd name="T3" fmla="*/ 528 h 528"/>
                    <a:gd name="T4" fmla="*/ 1065 w 1099"/>
                    <a:gd name="T5" fmla="*/ 0 h 528"/>
                    <a:gd name="T6" fmla="*/ 791 w 1099"/>
                    <a:gd name="T7" fmla="*/ 0 h 528"/>
                    <a:gd name="T8" fmla="*/ 0 w 1099"/>
                    <a:gd name="T9" fmla="*/ 528 h 52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99" h="528">
                      <a:moveTo>
                        <a:pt x="0" y="528"/>
                      </a:moveTo>
                      <a:lnTo>
                        <a:pt x="283" y="528"/>
                      </a:lnTo>
                      <a:lnTo>
                        <a:pt x="1099" y="0"/>
                      </a:lnTo>
                      <a:lnTo>
                        <a:pt x="816" y="0"/>
                      </a:lnTo>
                      <a:lnTo>
                        <a:pt x="0" y="528"/>
                      </a:lnTo>
                      <a:close/>
                    </a:path>
                  </a:pathLst>
                </a:custGeom>
                <a:solidFill>
                  <a:srgbClr val="B4FFFF">
                    <a:alpha val="50000"/>
                  </a:srgbClr>
                </a:solidFill>
                <a:ln w="12700" cap="flat" cmpd="sng">
                  <a:solidFill>
                    <a:srgbClr val="107FFC"/>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14" name="Text Box 44"/>
                <p:cNvSpPr txBox="1">
                  <a:spLocks noChangeArrowheads="1"/>
                </p:cNvSpPr>
                <p:nvPr/>
              </p:nvSpPr>
              <p:spPr bwMode="auto">
                <a:xfrm rot="19560000">
                  <a:off x="5842369" y="1286828"/>
                  <a:ext cx="411163" cy="12223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eaLnBrk="1" hangingPunct="1">
                    <a:lnSpc>
                      <a:spcPct val="80000"/>
                    </a:lnSpc>
                  </a:pPr>
                  <a:r>
                    <a:rPr lang="en-US" altLang="en-US" sz="1000" dirty="0">
                      <a:solidFill>
                        <a:srgbClr val="1106E8"/>
                      </a:solidFill>
                      <a:latin typeface="+mn-lt"/>
                    </a:rPr>
                    <a:t>Metrics</a:t>
                  </a:r>
                  <a:endParaRPr lang="en-GB" altLang="en-US" sz="1000" dirty="0">
                    <a:solidFill>
                      <a:srgbClr val="1106E8"/>
                    </a:solidFill>
                    <a:latin typeface="+mn-lt"/>
                  </a:endParaRPr>
                </a:p>
              </p:txBody>
            </p:sp>
          </p:grpSp>
        </p:grpSp>
        <p:sp>
          <p:nvSpPr>
            <p:cNvPr id="29" name="AutoShape 5"/>
            <p:cNvSpPr>
              <a:spLocks noChangeArrowheads="1"/>
            </p:cNvSpPr>
            <p:nvPr/>
          </p:nvSpPr>
          <p:spPr bwMode="auto">
            <a:xfrm flipV="1">
              <a:off x="3551239" y="4687888"/>
              <a:ext cx="1422400" cy="1524000"/>
            </a:xfrm>
            <a:prstGeom prst="triangle">
              <a:avLst>
                <a:gd name="adj" fmla="val 50000"/>
              </a:avLst>
            </a:prstGeom>
            <a:solidFill>
              <a:srgbClr val="FFABCD">
                <a:alpha val="35000"/>
              </a:srgbClr>
            </a:solidFill>
            <a:ln w="12700">
              <a:solidFill>
                <a:srgbClr val="E60A0A"/>
              </a:solidFill>
              <a:miter lim="800000"/>
              <a:headEnd/>
              <a:tailEnd/>
            </a:ln>
            <a:effectLst/>
          </p:spPr>
          <p:txBody>
            <a:bodyPr rot="10800000" wrap="none" lIns="0" rIns="0" anchor="ct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algn="ctr" eaLnBrk="1" hangingPunct="1"/>
              <a:r>
                <a:rPr lang="en-US" altLang="en-US" dirty="0">
                  <a:solidFill>
                    <a:srgbClr val="E60A0A"/>
                  </a:solidFill>
                  <a:latin typeface="+mn-lt"/>
                </a:rPr>
                <a:t>Discipline</a:t>
              </a:r>
              <a:br>
                <a:rPr lang="en-US" altLang="en-US" dirty="0">
                  <a:solidFill>
                    <a:srgbClr val="E60A0A"/>
                  </a:solidFill>
                  <a:latin typeface="+mn-lt"/>
                </a:rPr>
              </a:br>
              <a:r>
                <a:rPr lang="en-US" altLang="en-US" dirty="0">
                  <a:solidFill>
                    <a:srgbClr val="E60A0A"/>
                  </a:solidFill>
                  <a:latin typeface="+mn-lt"/>
                </a:rPr>
                <a:t>Point</a:t>
              </a:r>
              <a:br>
                <a:rPr lang="en-US" altLang="en-US" dirty="0">
                  <a:solidFill>
                    <a:srgbClr val="E60A0A"/>
                  </a:solidFill>
                  <a:latin typeface="+mn-lt"/>
                </a:rPr>
              </a:br>
              <a:r>
                <a:rPr lang="en-US" altLang="en-US" dirty="0">
                  <a:solidFill>
                    <a:srgbClr val="E60A0A"/>
                  </a:solidFill>
                  <a:latin typeface="+mn-lt"/>
                </a:rPr>
                <a:t>Tools</a:t>
              </a:r>
              <a:endParaRPr lang="en-GB" altLang="en-US" dirty="0">
                <a:solidFill>
                  <a:srgbClr val="E60A0A"/>
                </a:solidFill>
                <a:latin typeface="+mn-lt"/>
              </a:endParaRPr>
            </a:p>
          </p:txBody>
        </p:sp>
        <p:sp>
          <p:nvSpPr>
            <p:cNvPr id="30" name="Text Box 6"/>
            <p:cNvSpPr txBox="1">
              <a:spLocks noChangeArrowheads="1"/>
            </p:cNvSpPr>
            <p:nvPr/>
          </p:nvSpPr>
          <p:spPr bwMode="auto">
            <a:xfrm>
              <a:off x="1362124" y="2578746"/>
              <a:ext cx="1114088" cy="30777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algn="r" eaLnBrk="1" hangingPunct="1"/>
              <a:r>
                <a:rPr lang="en-GB" altLang="en-US" sz="1400" b="0" dirty="0">
                  <a:solidFill>
                    <a:srgbClr val="1106E8"/>
                  </a:solidFill>
                  <a:latin typeface="Arial" panose="020B0604020202020204" pitchFamily="34" charset="0"/>
                  <a:ea typeface="Tahoma" panose="020B0604030504040204" pitchFamily="34" charset="0"/>
                  <a:cs typeface="Arial" panose="020B0604020202020204" pitchFamily="34" charset="0"/>
                </a:rPr>
                <a:t>Requirements</a:t>
              </a:r>
              <a:endParaRPr lang="en-GB" altLang="en-US" sz="1600" b="0" dirty="0">
                <a:solidFill>
                  <a:srgbClr val="1106E8"/>
                </a:solidFill>
                <a:latin typeface="Arial" panose="020B0604020202020204" pitchFamily="34" charset="0"/>
                <a:ea typeface="Tahoma" panose="020B0604030504040204" pitchFamily="34" charset="0"/>
                <a:cs typeface="Arial" panose="020B0604020202020204" pitchFamily="34" charset="0"/>
              </a:endParaRPr>
            </a:p>
          </p:txBody>
        </p:sp>
        <p:sp>
          <p:nvSpPr>
            <p:cNvPr id="31" name="Text Box 7"/>
            <p:cNvSpPr txBox="1">
              <a:spLocks noChangeArrowheads="1"/>
            </p:cNvSpPr>
            <p:nvPr/>
          </p:nvSpPr>
          <p:spPr bwMode="auto">
            <a:xfrm>
              <a:off x="2044626" y="3104523"/>
              <a:ext cx="668453" cy="30777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algn="r" eaLnBrk="1" hangingPunct="1"/>
              <a:r>
                <a:rPr lang="en-GB" altLang="en-US" sz="1400" b="0" dirty="0">
                  <a:solidFill>
                    <a:srgbClr val="1106E8"/>
                  </a:solidFill>
                  <a:latin typeface="Arial" panose="020B0604020202020204" pitchFamily="34" charset="0"/>
                  <a:ea typeface="Tahoma" panose="020B0604030504040204" pitchFamily="34" charset="0"/>
                  <a:cs typeface="Arial" panose="020B0604020202020204" pitchFamily="34" charset="0"/>
                </a:rPr>
                <a:t>Analysis</a:t>
              </a:r>
              <a:endParaRPr lang="en-GB" altLang="en-US" b="0" dirty="0">
                <a:solidFill>
                  <a:srgbClr val="1106E8"/>
                </a:solidFill>
                <a:latin typeface="Arial" panose="020B0604020202020204" pitchFamily="34" charset="0"/>
                <a:ea typeface="Tahoma" panose="020B0604030504040204" pitchFamily="34" charset="0"/>
                <a:cs typeface="Arial" panose="020B0604020202020204" pitchFamily="34" charset="0"/>
              </a:endParaRPr>
            </a:p>
          </p:txBody>
        </p:sp>
        <p:sp>
          <p:nvSpPr>
            <p:cNvPr id="32" name="Text Box 8"/>
            <p:cNvSpPr txBox="1">
              <a:spLocks noChangeArrowheads="1"/>
            </p:cNvSpPr>
            <p:nvPr/>
          </p:nvSpPr>
          <p:spPr bwMode="auto">
            <a:xfrm>
              <a:off x="2650370" y="4156076"/>
              <a:ext cx="557845" cy="30777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algn="r" eaLnBrk="1" hangingPunct="1"/>
              <a:r>
                <a:rPr lang="en-GB" altLang="en-US" sz="1400" b="0" dirty="0">
                  <a:solidFill>
                    <a:srgbClr val="1106E8"/>
                  </a:solidFill>
                  <a:latin typeface="Arial" panose="020B0604020202020204" pitchFamily="34" charset="0"/>
                  <a:ea typeface="Tahoma" panose="020B0604030504040204" pitchFamily="34" charset="0"/>
                  <a:cs typeface="Arial" panose="020B0604020202020204" pitchFamily="34" charset="0"/>
                </a:rPr>
                <a:t>Design</a:t>
              </a:r>
              <a:endParaRPr lang="en-GB" altLang="en-US" b="0" dirty="0">
                <a:solidFill>
                  <a:srgbClr val="1106E8"/>
                </a:solidFill>
                <a:latin typeface="Arial" panose="020B0604020202020204" pitchFamily="34" charset="0"/>
                <a:ea typeface="Tahoma" panose="020B0604030504040204" pitchFamily="34" charset="0"/>
                <a:cs typeface="Arial" panose="020B0604020202020204" pitchFamily="34" charset="0"/>
              </a:endParaRPr>
            </a:p>
          </p:txBody>
        </p:sp>
        <p:sp>
          <p:nvSpPr>
            <p:cNvPr id="33" name="Text Box 9"/>
            <p:cNvSpPr txBox="1">
              <a:spLocks noChangeArrowheads="1"/>
            </p:cNvSpPr>
            <p:nvPr/>
          </p:nvSpPr>
          <p:spPr bwMode="auto">
            <a:xfrm>
              <a:off x="2407113" y="4864492"/>
              <a:ext cx="1080424" cy="276999"/>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algn="r" eaLnBrk="1" hangingPunct="1"/>
              <a:r>
                <a:rPr lang="en-GB" altLang="en-US" b="0" dirty="0">
                  <a:solidFill>
                    <a:srgbClr val="E60A0A"/>
                  </a:solidFill>
                  <a:latin typeface="Arial" panose="020B0604020202020204" pitchFamily="34" charset="0"/>
                  <a:cs typeface="Arial" panose="020B0604020202020204" pitchFamily="34" charset="0"/>
                </a:rPr>
                <a:t>Detailed Design</a:t>
              </a:r>
            </a:p>
          </p:txBody>
        </p:sp>
        <p:sp>
          <p:nvSpPr>
            <p:cNvPr id="34" name="Text Box 10"/>
            <p:cNvSpPr txBox="1">
              <a:spLocks noChangeArrowheads="1"/>
            </p:cNvSpPr>
            <p:nvPr/>
          </p:nvSpPr>
          <p:spPr bwMode="auto">
            <a:xfrm>
              <a:off x="2773686" y="5524892"/>
              <a:ext cx="1048364" cy="276999"/>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algn="r" eaLnBrk="1" hangingPunct="1"/>
              <a:r>
                <a:rPr lang="en-GB" altLang="en-US" b="0" dirty="0">
                  <a:solidFill>
                    <a:srgbClr val="E60A0A"/>
                  </a:solidFill>
                  <a:latin typeface="Arial" panose="020B0604020202020204" pitchFamily="34" charset="0"/>
                  <a:cs typeface="Arial" panose="020B0604020202020204" pitchFamily="34" charset="0"/>
                </a:rPr>
                <a:t>Implementation</a:t>
              </a:r>
            </a:p>
          </p:txBody>
        </p:sp>
        <p:sp>
          <p:nvSpPr>
            <p:cNvPr id="35" name="Text Box 11"/>
            <p:cNvSpPr txBox="1">
              <a:spLocks noChangeArrowheads="1"/>
            </p:cNvSpPr>
            <p:nvPr/>
          </p:nvSpPr>
          <p:spPr bwMode="auto">
            <a:xfrm>
              <a:off x="4872954" y="5524892"/>
              <a:ext cx="595740" cy="276999"/>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algn="r" eaLnBrk="1" hangingPunct="1"/>
              <a:r>
                <a:rPr lang="en-GB" altLang="en-US" b="0" dirty="0">
                  <a:solidFill>
                    <a:srgbClr val="E60A0A"/>
                  </a:solidFill>
                  <a:latin typeface="Arial" panose="020B0604020202020204" pitchFamily="34" charset="0"/>
                  <a:cs typeface="Arial" panose="020B0604020202020204" pitchFamily="34" charset="0"/>
                </a:rPr>
                <a:t>Unit Test</a:t>
              </a:r>
            </a:p>
          </p:txBody>
        </p:sp>
        <p:sp>
          <p:nvSpPr>
            <p:cNvPr id="36" name="Text Box 12"/>
            <p:cNvSpPr txBox="1">
              <a:spLocks noChangeArrowheads="1"/>
            </p:cNvSpPr>
            <p:nvPr/>
          </p:nvSpPr>
          <p:spPr bwMode="auto">
            <a:xfrm>
              <a:off x="5891691" y="3103993"/>
              <a:ext cx="773738" cy="30777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eaLnBrk="1" hangingPunct="1"/>
              <a:r>
                <a:rPr lang="en-GB" altLang="en-US" sz="1400" b="0" dirty="0">
                  <a:solidFill>
                    <a:srgbClr val="1106E8"/>
                  </a:solidFill>
                  <a:latin typeface="Arial" panose="020B0604020202020204" pitchFamily="34" charset="0"/>
                  <a:ea typeface="Tahoma" panose="020B0604030504040204" pitchFamily="34" charset="0"/>
                  <a:cs typeface="Arial" panose="020B0604020202020204" pitchFamily="34" charset="0"/>
                </a:rPr>
                <a:t>Validation</a:t>
              </a:r>
              <a:endParaRPr lang="en-GB" altLang="en-US" b="0" dirty="0">
                <a:solidFill>
                  <a:srgbClr val="1106E8"/>
                </a:solidFill>
                <a:latin typeface="Arial" panose="020B0604020202020204" pitchFamily="34" charset="0"/>
                <a:ea typeface="Tahoma" panose="020B0604030504040204" pitchFamily="34" charset="0"/>
                <a:cs typeface="Arial" panose="020B0604020202020204" pitchFamily="34" charset="0"/>
              </a:endParaRPr>
            </a:p>
          </p:txBody>
        </p:sp>
        <p:sp>
          <p:nvSpPr>
            <p:cNvPr id="37" name="Text Box 13"/>
            <p:cNvSpPr txBox="1">
              <a:spLocks noChangeArrowheads="1"/>
            </p:cNvSpPr>
            <p:nvPr/>
          </p:nvSpPr>
          <p:spPr bwMode="auto">
            <a:xfrm>
              <a:off x="5662136" y="3629240"/>
              <a:ext cx="1219180" cy="30777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eaLnBrk="1" hangingPunct="1"/>
              <a:r>
                <a:rPr lang="en-GB" altLang="en-US" sz="1400" b="0" dirty="0">
                  <a:solidFill>
                    <a:srgbClr val="1106E8"/>
                  </a:solidFill>
                  <a:latin typeface="Arial" panose="020B0604020202020204" pitchFamily="34" charset="0"/>
                  <a:ea typeface="Tahoma" panose="020B0604030504040204" pitchFamily="34" charset="0"/>
                  <a:cs typeface="Arial" panose="020B0604020202020204" pitchFamily="34" charset="0"/>
                </a:rPr>
                <a:t>Integration Test</a:t>
              </a:r>
            </a:p>
          </p:txBody>
        </p:sp>
        <p:sp>
          <p:nvSpPr>
            <p:cNvPr id="38" name="Text Box 14"/>
            <p:cNvSpPr txBox="1">
              <a:spLocks noChangeArrowheads="1"/>
            </p:cNvSpPr>
            <p:nvPr/>
          </p:nvSpPr>
          <p:spPr bwMode="auto">
            <a:xfrm>
              <a:off x="5403532" y="4154488"/>
              <a:ext cx="876587" cy="30777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eaLnBrk="1" hangingPunct="1"/>
              <a:r>
                <a:rPr lang="en-GB" altLang="en-US" sz="1400" b="0" dirty="0">
                  <a:solidFill>
                    <a:srgbClr val="1106E8"/>
                  </a:solidFill>
                  <a:latin typeface="Arial" panose="020B0604020202020204" pitchFamily="34" charset="0"/>
                  <a:ea typeface="Tahoma" panose="020B0604030504040204" pitchFamily="34" charset="0"/>
                  <a:cs typeface="Arial" panose="020B0604020202020204" pitchFamily="34" charset="0"/>
                </a:rPr>
                <a:t>Verification</a:t>
              </a:r>
              <a:endParaRPr lang="en-GB" altLang="en-US" b="0" dirty="0">
                <a:solidFill>
                  <a:srgbClr val="1106E8"/>
                </a:solidFill>
                <a:latin typeface="Arial" panose="020B0604020202020204" pitchFamily="34" charset="0"/>
                <a:ea typeface="Tahoma" panose="020B0604030504040204" pitchFamily="34" charset="0"/>
                <a:cs typeface="Arial" panose="020B0604020202020204" pitchFamily="34" charset="0"/>
              </a:endParaRPr>
            </a:p>
          </p:txBody>
        </p:sp>
        <p:sp>
          <p:nvSpPr>
            <p:cNvPr id="39" name="Text Box 15"/>
            <p:cNvSpPr txBox="1">
              <a:spLocks noChangeArrowheads="1"/>
            </p:cNvSpPr>
            <p:nvPr/>
          </p:nvSpPr>
          <p:spPr bwMode="auto">
            <a:xfrm>
              <a:off x="5216226" y="4864492"/>
              <a:ext cx="824969" cy="276999"/>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algn="r" eaLnBrk="1" hangingPunct="1"/>
              <a:r>
                <a:rPr lang="en-GB" altLang="en-US" b="0" dirty="0">
                  <a:solidFill>
                    <a:srgbClr val="E60A0A"/>
                  </a:solidFill>
                  <a:latin typeface="Arial" panose="020B0604020202020204" pitchFamily="34" charset="0"/>
                  <a:cs typeface="Arial" panose="020B0604020202020204" pitchFamily="34" charset="0"/>
                </a:rPr>
                <a:t>Module Test</a:t>
              </a:r>
            </a:p>
          </p:txBody>
        </p:sp>
        <p:sp>
          <p:nvSpPr>
            <p:cNvPr id="40" name="Line 16"/>
            <p:cNvSpPr>
              <a:spLocks noChangeShapeType="1"/>
            </p:cNvSpPr>
            <p:nvPr/>
          </p:nvSpPr>
          <p:spPr bwMode="auto">
            <a:xfrm>
              <a:off x="1362124" y="4691063"/>
              <a:ext cx="6770607" cy="0"/>
            </a:xfrm>
            <a:prstGeom prst="line">
              <a:avLst/>
            </a:prstGeom>
            <a:noFill/>
            <a:ln w="12700">
              <a:solidFill>
                <a:srgbClr val="E60A0A"/>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43" name="Text Box 19"/>
            <p:cNvSpPr txBox="1">
              <a:spLocks noChangeArrowheads="1"/>
            </p:cNvSpPr>
            <p:nvPr/>
          </p:nvSpPr>
          <p:spPr bwMode="auto">
            <a:xfrm>
              <a:off x="7326500" y="3331517"/>
              <a:ext cx="737381" cy="46166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algn="r" eaLnBrk="1" hangingPunct="1"/>
              <a:r>
                <a:rPr lang="en-GB" altLang="en-US" b="0" dirty="0" smtClean="0">
                  <a:solidFill>
                    <a:srgbClr val="00CC00"/>
                  </a:solidFill>
                  <a:latin typeface="+mn-lt"/>
                </a:rPr>
                <a:t>Systems</a:t>
              </a:r>
              <a:br>
                <a:rPr lang="en-GB" altLang="en-US" b="0" dirty="0" smtClean="0">
                  <a:solidFill>
                    <a:srgbClr val="00CC00"/>
                  </a:solidFill>
                  <a:latin typeface="+mn-lt"/>
                </a:rPr>
              </a:br>
              <a:r>
                <a:rPr lang="en-GB" altLang="en-US" b="0" dirty="0" smtClean="0">
                  <a:solidFill>
                    <a:srgbClr val="00CC00"/>
                  </a:solidFill>
                  <a:latin typeface="+mn-lt"/>
                </a:rPr>
                <a:t>Engineering</a:t>
              </a:r>
              <a:endParaRPr lang="en-GB" altLang="en-US" b="0" dirty="0">
                <a:solidFill>
                  <a:srgbClr val="00CC00"/>
                </a:solidFill>
                <a:latin typeface="+mn-lt"/>
              </a:endParaRPr>
            </a:p>
          </p:txBody>
        </p:sp>
        <p:sp>
          <p:nvSpPr>
            <p:cNvPr id="44" name="Text Box 20"/>
            <p:cNvSpPr txBox="1">
              <a:spLocks noChangeArrowheads="1"/>
            </p:cNvSpPr>
            <p:nvPr/>
          </p:nvSpPr>
          <p:spPr bwMode="auto">
            <a:xfrm>
              <a:off x="6550646" y="4802188"/>
              <a:ext cx="1513235" cy="1200329"/>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algn="r" eaLnBrk="1" hangingPunct="1"/>
              <a:r>
                <a:rPr lang="en-GB" altLang="en-US" dirty="0" smtClean="0">
                  <a:solidFill>
                    <a:srgbClr val="00CC00"/>
                  </a:solidFill>
                  <a:latin typeface="+mn-lt"/>
                </a:rPr>
                <a:t>Engineering Disciplines</a:t>
              </a:r>
              <a:br>
                <a:rPr lang="en-GB" altLang="en-US" dirty="0" smtClean="0">
                  <a:solidFill>
                    <a:srgbClr val="00CC00"/>
                  </a:solidFill>
                  <a:latin typeface="+mn-lt"/>
                </a:rPr>
              </a:br>
              <a:r>
                <a:rPr lang="en-GB" altLang="en-US" b="0" dirty="0" smtClean="0">
                  <a:solidFill>
                    <a:srgbClr val="00CC00"/>
                  </a:solidFill>
                  <a:latin typeface="+mn-lt"/>
                </a:rPr>
                <a:t>Mechanical</a:t>
              </a:r>
              <a:r>
                <a:rPr lang="en-GB" altLang="en-US" b="0" dirty="0">
                  <a:solidFill>
                    <a:srgbClr val="00CC00"/>
                  </a:solidFill>
                  <a:latin typeface="+mn-lt"/>
                </a:rPr>
                <a:t>,</a:t>
              </a:r>
              <a:br>
                <a:rPr lang="en-GB" altLang="en-US" b="0" dirty="0">
                  <a:solidFill>
                    <a:srgbClr val="00CC00"/>
                  </a:solidFill>
                  <a:latin typeface="+mn-lt"/>
                </a:rPr>
              </a:br>
              <a:r>
                <a:rPr lang="en-GB" altLang="en-US" b="0" dirty="0" smtClean="0">
                  <a:solidFill>
                    <a:srgbClr val="00CC00"/>
                  </a:solidFill>
                  <a:latin typeface="+mn-lt"/>
                </a:rPr>
                <a:t>Electrical,</a:t>
              </a:r>
              <a:br>
                <a:rPr lang="en-GB" altLang="en-US" b="0" dirty="0" smtClean="0">
                  <a:solidFill>
                    <a:srgbClr val="00CC00"/>
                  </a:solidFill>
                  <a:latin typeface="+mn-lt"/>
                </a:rPr>
              </a:br>
              <a:r>
                <a:rPr lang="en-GB" altLang="en-US" b="0" dirty="0" smtClean="0">
                  <a:solidFill>
                    <a:srgbClr val="00CC00"/>
                  </a:solidFill>
                  <a:latin typeface="+mn-lt"/>
                </a:rPr>
                <a:t>Electronic,</a:t>
              </a:r>
              <a:br>
                <a:rPr lang="en-GB" altLang="en-US" b="0" dirty="0" smtClean="0">
                  <a:solidFill>
                    <a:srgbClr val="00CC00"/>
                  </a:solidFill>
                  <a:latin typeface="+mn-lt"/>
                </a:rPr>
              </a:br>
              <a:r>
                <a:rPr lang="en-GB" altLang="en-US" b="0" dirty="0" smtClean="0">
                  <a:solidFill>
                    <a:srgbClr val="00CC00"/>
                  </a:solidFill>
                  <a:latin typeface="+mn-lt"/>
                </a:rPr>
                <a:t>Civil,</a:t>
              </a:r>
              <a:br>
                <a:rPr lang="en-GB" altLang="en-US" b="0" dirty="0" smtClean="0">
                  <a:solidFill>
                    <a:srgbClr val="00CC00"/>
                  </a:solidFill>
                  <a:latin typeface="+mn-lt"/>
                </a:rPr>
              </a:br>
              <a:r>
                <a:rPr lang="en-GB" altLang="en-US" b="0" dirty="0" smtClean="0">
                  <a:solidFill>
                    <a:srgbClr val="00CC00"/>
                  </a:solidFill>
                  <a:latin typeface="+mn-lt"/>
                </a:rPr>
                <a:t>Software</a:t>
              </a:r>
              <a:endParaRPr lang="en-GB" altLang="en-US" b="0" dirty="0">
                <a:solidFill>
                  <a:srgbClr val="00CC00"/>
                </a:solidFill>
                <a:latin typeface="+mn-lt"/>
              </a:endParaRPr>
            </a:p>
          </p:txBody>
        </p:sp>
        <p:sp>
          <p:nvSpPr>
            <p:cNvPr id="45" name="AutoShape 21"/>
            <p:cNvSpPr>
              <a:spLocks noChangeArrowheads="1"/>
            </p:cNvSpPr>
            <p:nvPr/>
          </p:nvSpPr>
          <p:spPr bwMode="auto">
            <a:xfrm>
              <a:off x="2506664" y="2438400"/>
              <a:ext cx="3505200" cy="2247900"/>
            </a:xfrm>
            <a:custGeom>
              <a:avLst/>
              <a:gdLst>
                <a:gd name="T0" fmla="*/ 1880 w 21600"/>
                <a:gd name="T1" fmla="*/ 708 h 21600"/>
                <a:gd name="T2" fmla="*/ 1104 w 21600"/>
                <a:gd name="T3" fmla="*/ 1416 h 21600"/>
                <a:gd name="T4" fmla="*/ 328 w 21600"/>
                <a:gd name="T5" fmla="*/ 708 h 21600"/>
                <a:gd name="T6" fmla="*/ 1104 w 21600"/>
                <a:gd name="T7" fmla="*/ 0 h 21600"/>
                <a:gd name="T8" fmla="*/ 0 60000 65536"/>
                <a:gd name="T9" fmla="*/ 0 60000 65536"/>
                <a:gd name="T10" fmla="*/ 0 60000 65536"/>
                <a:gd name="T11" fmla="*/ 0 60000 65536"/>
                <a:gd name="T12" fmla="*/ 5009 w 21600"/>
                <a:gd name="T13" fmla="*/ 5003 h 21600"/>
                <a:gd name="T14" fmla="*/ 16591 w 21600"/>
                <a:gd name="T15" fmla="*/ 16597 h 21600"/>
              </a:gdLst>
              <a:ahLst/>
              <a:cxnLst>
                <a:cxn ang="T8">
                  <a:pos x="T0" y="T1"/>
                </a:cxn>
                <a:cxn ang="T9">
                  <a:pos x="T2" y="T3"/>
                </a:cxn>
                <a:cxn ang="T10">
                  <a:pos x="T4" y="T5"/>
                </a:cxn>
                <a:cxn ang="T11">
                  <a:pos x="T6" y="T7"/>
                </a:cxn>
              </a:cxnLst>
              <a:rect l="T12" t="T13" r="T14" b="T15"/>
              <a:pathLst>
                <a:path w="21600" h="21600">
                  <a:moveTo>
                    <a:pt x="0" y="0"/>
                  </a:moveTo>
                  <a:lnTo>
                    <a:pt x="6417" y="21600"/>
                  </a:lnTo>
                  <a:lnTo>
                    <a:pt x="15183" y="21600"/>
                  </a:lnTo>
                  <a:lnTo>
                    <a:pt x="21600" y="0"/>
                  </a:lnTo>
                  <a:lnTo>
                    <a:pt x="0" y="0"/>
                  </a:lnTo>
                  <a:close/>
                </a:path>
              </a:pathLst>
            </a:custGeom>
            <a:solidFill>
              <a:srgbClr val="B4FFFF">
                <a:alpha val="50000"/>
              </a:srgbClr>
            </a:solidFill>
            <a:ln w="6350">
              <a:solidFill>
                <a:srgbClr val="00CCFF"/>
              </a:solidFill>
              <a:miter lim="800000"/>
              <a:headEnd/>
              <a:tailEnd/>
            </a:ln>
            <a:effectLst/>
          </p:spPr>
          <p:txBody>
            <a:bodyPr wrap="none" lIns="0" rIns="0" anchor="ct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algn="ctr" eaLnBrk="1" hangingPunct="1"/>
              <a:r>
                <a:rPr lang="en-US" altLang="en-US" sz="1800" dirty="0">
                  <a:solidFill>
                    <a:srgbClr val="1106E8"/>
                  </a:solidFill>
                  <a:latin typeface="+mn-lt"/>
                </a:rPr>
                <a:t>Cradle</a:t>
              </a:r>
              <a:endParaRPr lang="en-GB" altLang="en-US" sz="1800" dirty="0">
                <a:solidFill>
                  <a:srgbClr val="1106E8"/>
                </a:solidFill>
                <a:latin typeface="+mn-lt"/>
              </a:endParaRPr>
            </a:p>
          </p:txBody>
        </p:sp>
        <p:sp>
          <p:nvSpPr>
            <p:cNvPr id="46" name="Freeform 22"/>
            <p:cNvSpPr>
              <a:spLocks/>
            </p:cNvSpPr>
            <p:nvPr/>
          </p:nvSpPr>
          <p:spPr bwMode="auto">
            <a:xfrm>
              <a:off x="2514601" y="2439988"/>
              <a:ext cx="3505200" cy="2251075"/>
            </a:xfrm>
            <a:custGeom>
              <a:avLst/>
              <a:gdLst>
                <a:gd name="T0" fmla="*/ 0 w 2208"/>
                <a:gd name="T1" fmla="*/ 0 h 1418"/>
                <a:gd name="T2" fmla="*/ 651 w 2208"/>
                <a:gd name="T3" fmla="*/ 1418 h 1418"/>
                <a:gd name="T4" fmla="*/ 1554 w 2208"/>
                <a:gd name="T5" fmla="*/ 1418 h 1418"/>
                <a:gd name="T6" fmla="*/ 2208 w 2208"/>
                <a:gd name="T7" fmla="*/ 0 h 141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208" h="1418">
                  <a:moveTo>
                    <a:pt x="0" y="0"/>
                  </a:moveTo>
                  <a:lnTo>
                    <a:pt x="651" y="1418"/>
                  </a:lnTo>
                  <a:lnTo>
                    <a:pt x="1554" y="1418"/>
                  </a:lnTo>
                  <a:lnTo>
                    <a:pt x="2208" y="0"/>
                  </a:lnTo>
                </a:path>
              </a:pathLst>
            </a:custGeom>
            <a:noFill/>
            <a:ln w="31750">
              <a:solidFill>
                <a:srgbClr val="0A0AB2"/>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0A0AB2"/>
                </a:solidFill>
              </a:endParaRPr>
            </a:p>
          </p:txBody>
        </p:sp>
        <p:sp>
          <p:nvSpPr>
            <p:cNvPr id="47" name="Text Box 7"/>
            <p:cNvSpPr txBox="1">
              <a:spLocks noChangeArrowheads="1"/>
            </p:cNvSpPr>
            <p:nvPr/>
          </p:nvSpPr>
          <p:spPr bwMode="auto">
            <a:xfrm>
              <a:off x="2009053" y="3630300"/>
              <a:ext cx="955390" cy="30777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algn="r" eaLnBrk="1" hangingPunct="1"/>
              <a:r>
                <a:rPr lang="en-GB" altLang="en-US" sz="1400" b="0" dirty="0">
                  <a:solidFill>
                    <a:srgbClr val="1106E8"/>
                  </a:solidFill>
                  <a:latin typeface="Arial" panose="020B0604020202020204" pitchFamily="34" charset="0"/>
                  <a:ea typeface="Tahoma" panose="020B0604030504040204" pitchFamily="34" charset="0"/>
                  <a:cs typeface="Arial" panose="020B0604020202020204" pitchFamily="34" charset="0"/>
                </a:rPr>
                <a:t>Architecture</a:t>
              </a:r>
              <a:endParaRPr lang="en-GB" altLang="en-US" b="0" dirty="0">
                <a:solidFill>
                  <a:srgbClr val="1106E8"/>
                </a:solidFill>
                <a:latin typeface="Arial" panose="020B0604020202020204" pitchFamily="34" charset="0"/>
                <a:ea typeface="Tahoma" panose="020B0604030504040204" pitchFamily="34" charset="0"/>
                <a:cs typeface="Arial" panose="020B0604020202020204" pitchFamily="34" charset="0"/>
              </a:endParaRPr>
            </a:p>
          </p:txBody>
        </p:sp>
        <p:sp>
          <p:nvSpPr>
            <p:cNvPr id="48" name="Text Box 12"/>
            <p:cNvSpPr txBox="1">
              <a:spLocks noChangeArrowheads="1"/>
            </p:cNvSpPr>
            <p:nvPr/>
          </p:nvSpPr>
          <p:spPr bwMode="auto">
            <a:xfrm>
              <a:off x="6146482" y="2578746"/>
              <a:ext cx="936154" cy="30777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eaLnBrk="1" hangingPunct="1"/>
              <a:r>
                <a:rPr lang="en-GB" altLang="en-US" sz="1400" b="0" dirty="0">
                  <a:solidFill>
                    <a:srgbClr val="1106E8"/>
                  </a:solidFill>
                  <a:latin typeface="Arial" panose="020B0604020202020204" pitchFamily="34" charset="0"/>
                  <a:ea typeface="Tahoma" panose="020B0604030504040204" pitchFamily="34" charset="0"/>
                  <a:cs typeface="Arial" panose="020B0604020202020204" pitchFamily="34" charset="0"/>
                </a:rPr>
                <a:t>Acceptance</a:t>
              </a:r>
              <a:endParaRPr lang="en-GB" altLang="en-US" b="0" dirty="0">
                <a:solidFill>
                  <a:srgbClr val="1106E8"/>
                </a:solidFill>
                <a:latin typeface="Arial" panose="020B0604020202020204" pitchFamily="34" charset="0"/>
                <a:ea typeface="Tahoma" panose="020B0604030504040204" pitchFamily="34" charset="0"/>
                <a:cs typeface="Arial" panose="020B0604020202020204" pitchFamily="34" charset="0"/>
              </a:endParaRPr>
            </a:p>
          </p:txBody>
        </p:sp>
      </p:grpSp>
    </p:spTree>
    <p:extLst>
      <p:ext uri="{BB962C8B-B14F-4D97-AF65-F5344CB8AC3E}">
        <p14:creationId xmlns:p14="http://schemas.microsoft.com/office/powerpoint/2010/main" val="13341388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Contents</a:t>
            </a:r>
            <a:endParaRPr lang="en-GB" dirty="0"/>
          </a:p>
        </p:txBody>
      </p:sp>
      <p:sp>
        <p:nvSpPr>
          <p:cNvPr id="3" name="Content Placeholder 2"/>
          <p:cNvSpPr>
            <a:spLocks noGrp="1"/>
          </p:cNvSpPr>
          <p:nvPr>
            <p:ph idx="1"/>
          </p:nvPr>
        </p:nvSpPr>
        <p:spPr/>
        <p:txBody>
          <a:bodyPr/>
          <a:lstStyle/>
          <a:p>
            <a:pPr lvl="1">
              <a:buFont typeface="+mj-lt"/>
              <a:buAutoNum type="arabicPeriod"/>
            </a:pPr>
            <a:r>
              <a:rPr lang="en-GB" dirty="0"/>
              <a:t>The Problem</a:t>
            </a:r>
          </a:p>
          <a:p>
            <a:pPr lvl="1">
              <a:buFont typeface="+mj-lt"/>
              <a:buAutoNum type="arabicPeriod"/>
            </a:pPr>
            <a:r>
              <a:rPr lang="en-GB" dirty="0"/>
              <a:t>Definitions</a:t>
            </a:r>
          </a:p>
          <a:p>
            <a:pPr lvl="1">
              <a:buFont typeface="+mj-lt"/>
              <a:buAutoNum type="arabicPeriod"/>
            </a:pPr>
            <a:r>
              <a:rPr lang="en-GB" dirty="0"/>
              <a:t>What is Cradle?</a:t>
            </a:r>
          </a:p>
          <a:p>
            <a:pPr lvl="1">
              <a:buFont typeface="+mj-lt"/>
              <a:buAutoNum type="arabicPeriod"/>
            </a:pPr>
            <a:r>
              <a:rPr lang="en-GB" dirty="0"/>
              <a:t>Cradle Benefits</a:t>
            </a:r>
          </a:p>
          <a:p>
            <a:pPr lvl="1">
              <a:buFont typeface="+mj-lt"/>
              <a:buAutoNum type="arabicPeriod"/>
            </a:pPr>
            <a:r>
              <a:rPr lang="en-GB" dirty="0"/>
              <a:t>Example Applications</a:t>
            </a:r>
          </a:p>
          <a:p>
            <a:pPr lvl="1">
              <a:buFont typeface="+mj-lt"/>
              <a:buAutoNum type="arabicPeriod"/>
            </a:pPr>
            <a:r>
              <a:rPr lang="en-GB" dirty="0"/>
              <a:t>Example Uses</a:t>
            </a:r>
          </a:p>
          <a:p>
            <a:pPr lvl="1">
              <a:buFont typeface="+mj-lt"/>
              <a:buAutoNum type="arabicPeriod"/>
            </a:pPr>
            <a:r>
              <a:rPr lang="en-GB" dirty="0"/>
              <a:t>Lifecycle Coverage</a:t>
            </a:r>
          </a:p>
          <a:p>
            <a:pPr lvl="1">
              <a:buFont typeface="+mj-lt"/>
              <a:buAutoNum type="arabicPeriod"/>
            </a:pPr>
            <a:r>
              <a:rPr lang="en-GB" dirty="0"/>
              <a:t>Scope</a:t>
            </a:r>
          </a:p>
          <a:p>
            <a:pPr lvl="1">
              <a:buFont typeface="+mj-lt"/>
              <a:buAutoNum type="arabicPeriod"/>
            </a:pPr>
            <a:r>
              <a:rPr lang="en-GB" dirty="0" smtClean="0"/>
              <a:t>Summary</a:t>
            </a:r>
            <a:endParaRPr lang="en-GB" dirty="0"/>
          </a:p>
        </p:txBody>
      </p:sp>
    </p:spTree>
    <p:extLst>
      <p:ext uri="{BB962C8B-B14F-4D97-AF65-F5344CB8AC3E}">
        <p14:creationId xmlns:p14="http://schemas.microsoft.com/office/powerpoint/2010/main" val="386837826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9" name="Group 68"/>
          <p:cNvGrpSpPr/>
          <p:nvPr/>
        </p:nvGrpSpPr>
        <p:grpSpPr>
          <a:xfrm>
            <a:off x="3077772" y="2313520"/>
            <a:ext cx="1699561" cy="1086649"/>
            <a:chOff x="4933118" y="4675729"/>
            <a:chExt cx="1699561" cy="1086649"/>
          </a:xfrm>
          <a:scene3d>
            <a:camera prst="orthographicFront">
              <a:rot lat="19200000" lon="21318000" rev="21000000"/>
            </a:camera>
            <a:lightRig rig="threePt" dir="t"/>
          </a:scene3d>
        </p:grpSpPr>
        <p:sp>
          <p:nvSpPr>
            <p:cNvPr id="70" name="Trapezoid 69"/>
            <p:cNvSpPr/>
            <p:nvPr/>
          </p:nvSpPr>
          <p:spPr>
            <a:xfrm flipV="1">
              <a:off x="5372633" y="5496260"/>
              <a:ext cx="785259" cy="266118"/>
            </a:xfrm>
            <a:prstGeom prst="trapezoid">
              <a:avLst/>
            </a:prstGeom>
            <a:gradFill>
              <a:gsLst>
                <a:gs pos="0">
                  <a:srgbClr val="4959F5"/>
                </a:gs>
                <a:gs pos="100000">
                  <a:srgbClr val="9FE7EF"/>
                </a:gs>
              </a:gsLst>
              <a:lin ang="5400000" scaled="0"/>
            </a:gradFill>
            <a:ln>
              <a:noFill/>
            </a:ln>
            <a:sp3d extrusionH="127000">
              <a:bevelT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00">
                <a:solidFill>
                  <a:prstClr val="white"/>
                </a:solidFill>
              </a:endParaRPr>
            </a:p>
          </p:txBody>
        </p:sp>
        <p:grpSp>
          <p:nvGrpSpPr>
            <p:cNvPr id="71" name="Group 70"/>
            <p:cNvGrpSpPr/>
            <p:nvPr/>
          </p:nvGrpSpPr>
          <p:grpSpPr>
            <a:xfrm>
              <a:off x="4933118" y="4675729"/>
              <a:ext cx="1699561" cy="1086649"/>
              <a:chOff x="4933118" y="4675729"/>
              <a:chExt cx="1699561" cy="1086649"/>
            </a:xfrm>
          </p:grpSpPr>
          <p:grpSp>
            <p:nvGrpSpPr>
              <p:cNvPr id="72" name="Group 71"/>
              <p:cNvGrpSpPr/>
              <p:nvPr/>
            </p:nvGrpSpPr>
            <p:grpSpPr>
              <a:xfrm>
                <a:off x="4933118" y="4675729"/>
                <a:ext cx="1699561" cy="1086649"/>
                <a:chOff x="4933118" y="4675729"/>
                <a:chExt cx="1699561" cy="1086649"/>
              </a:xfrm>
            </p:grpSpPr>
            <p:sp>
              <p:nvSpPr>
                <p:cNvPr id="84" name="Parallelogram 83"/>
                <p:cNvSpPr/>
                <p:nvPr/>
              </p:nvSpPr>
              <p:spPr>
                <a:xfrm>
                  <a:off x="5683104" y="4675729"/>
                  <a:ext cx="949575" cy="1086649"/>
                </a:xfrm>
                <a:prstGeom prst="parallelogram">
                  <a:avLst>
                    <a:gd name="adj" fmla="val 42874"/>
                  </a:avLst>
                </a:prstGeom>
                <a:gradFill>
                  <a:gsLst>
                    <a:gs pos="0">
                      <a:srgbClr val="4959F5"/>
                    </a:gs>
                    <a:gs pos="100000">
                      <a:srgbClr val="9FE7EF"/>
                    </a:gs>
                  </a:gsLst>
                  <a:lin ang="5400000" scaled="0"/>
                </a:gradFill>
                <a:ln>
                  <a:noFill/>
                </a:ln>
                <a:sp3d extrusionH="127000">
                  <a:bevelT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00">
                    <a:solidFill>
                      <a:prstClr val="white"/>
                    </a:solidFill>
                  </a:endParaRPr>
                </a:p>
              </p:txBody>
            </p:sp>
            <p:sp>
              <p:nvSpPr>
                <p:cNvPr id="85" name="Parallelogram 84"/>
                <p:cNvSpPr/>
                <p:nvPr/>
              </p:nvSpPr>
              <p:spPr>
                <a:xfrm flipV="1">
                  <a:off x="4933118" y="4675729"/>
                  <a:ext cx="949575" cy="1086649"/>
                </a:xfrm>
                <a:prstGeom prst="parallelogram">
                  <a:avLst>
                    <a:gd name="adj" fmla="val 42874"/>
                  </a:avLst>
                </a:prstGeom>
                <a:gradFill>
                  <a:gsLst>
                    <a:gs pos="0">
                      <a:srgbClr val="9FE7EF"/>
                    </a:gs>
                    <a:gs pos="100000">
                      <a:srgbClr val="4959F5"/>
                    </a:gs>
                  </a:gsLst>
                  <a:lin ang="5400000" scaled="0"/>
                </a:gradFill>
                <a:ln>
                  <a:noFill/>
                </a:ln>
                <a:sp3d extrusionH="127000">
                  <a:bevelT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00" dirty="0">
                    <a:solidFill>
                      <a:prstClr val="white"/>
                    </a:solidFill>
                  </a:endParaRPr>
                </a:p>
              </p:txBody>
            </p:sp>
          </p:grpSp>
          <p:grpSp>
            <p:nvGrpSpPr>
              <p:cNvPr id="73" name="Group 72"/>
              <p:cNvGrpSpPr/>
              <p:nvPr/>
            </p:nvGrpSpPr>
            <p:grpSpPr>
              <a:xfrm>
                <a:off x="5085662" y="4741161"/>
                <a:ext cx="1381609" cy="967513"/>
                <a:chOff x="5085662" y="4741161"/>
                <a:chExt cx="1381609" cy="967513"/>
              </a:xfrm>
            </p:grpSpPr>
            <p:sp>
              <p:nvSpPr>
                <p:cNvPr id="74" name="TextBox 73"/>
                <p:cNvSpPr txBox="1"/>
                <p:nvPr/>
              </p:nvSpPr>
              <p:spPr>
                <a:xfrm>
                  <a:off x="5459130" y="5593258"/>
                  <a:ext cx="647613" cy="115416"/>
                </a:xfrm>
                <a:prstGeom prst="rect">
                  <a:avLst/>
                </a:prstGeom>
                <a:noFill/>
                <a:sp3d extrusionH="127000">
                  <a:bevelT w="0"/>
                </a:sp3d>
              </p:spPr>
              <p:txBody>
                <a:bodyPr wrap="none" lIns="0" tIns="0" rIns="0" bIns="0" rtlCol="0">
                  <a:spAutoFit/>
                </a:bodyPr>
                <a:lstStyle/>
                <a:p>
                  <a:r>
                    <a:rPr lang="en-GB" sz="750" b="1" dirty="0">
                      <a:solidFill>
                        <a:prstClr val="black"/>
                      </a:solidFill>
                    </a:rPr>
                    <a:t>Implementation</a:t>
                  </a:r>
                </a:p>
              </p:txBody>
            </p:sp>
            <p:sp>
              <p:nvSpPr>
                <p:cNvPr id="75" name="TextBox 74"/>
                <p:cNvSpPr txBox="1"/>
                <p:nvPr/>
              </p:nvSpPr>
              <p:spPr>
                <a:xfrm>
                  <a:off x="5085662" y="4741161"/>
                  <a:ext cx="327013" cy="115416"/>
                </a:xfrm>
                <a:prstGeom prst="rect">
                  <a:avLst/>
                </a:prstGeom>
                <a:noFill/>
                <a:sp3d extrusionH="127000">
                  <a:bevelT w="0"/>
                </a:sp3d>
              </p:spPr>
              <p:txBody>
                <a:bodyPr wrap="none" lIns="0" tIns="0" rIns="0" bIns="0" rtlCol="0">
                  <a:spAutoFit/>
                </a:bodyPr>
                <a:lstStyle/>
                <a:p>
                  <a:r>
                    <a:rPr lang="en-GB" sz="750" b="1" dirty="0">
                      <a:solidFill>
                        <a:prstClr val="black"/>
                      </a:solidFill>
                    </a:rPr>
                    <a:t>Analysis</a:t>
                  </a:r>
                </a:p>
              </p:txBody>
            </p:sp>
            <p:sp>
              <p:nvSpPr>
                <p:cNvPr id="76" name="TextBox 75"/>
                <p:cNvSpPr txBox="1"/>
                <p:nvPr/>
              </p:nvSpPr>
              <p:spPr>
                <a:xfrm>
                  <a:off x="5094251" y="4958032"/>
                  <a:ext cx="485710" cy="100027"/>
                </a:xfrm>
                <a:prstGeom prst="rect">
                  <a:avLst/>
                </a:prstGeom>
                <a:noFill/>
                <a:sp3d extrusionH="127000">
                  <a:bevelT w="0"/>
                </a:sp3d>
              </p:spPr>
              <p:txBody>
                <a:bodyPr wrap="none" lIns="0" tIns="0" rIns="0" bIns="0" rtlCol="0">
                  <a:spAutoFit/>
                </a:bodyPr>
                <a:lstStyle/>
                <a:p>
                  <a:r>
                    <a:rPr lang="en-GB" sz="650" b="1" dirty="0" smtClean="0">
                      <a:solidFill>
                        <a:prstClr val="black"/>
                      </a:solidFill>
                    </a:rPr>
                    <a:t>Requirements</a:t>
                  </a:r>
                  <a:endParaRPr lang="en-GB" sz="650" b="1" dirty="0">
                    <a:solidFill>
                      <a:prstClr val="black"/>
                    </a:solidFill>
                  </a:endParaRPr>
                </a:p>
              </p:txBody>
            </p:sp>
            <p:sp>
              <p:nvSpPr>
                <p:cNvPr id="77" name="TextBox 76"/>
                <p:cNvSpPr txBox="1"/>
                <p:nvPr/>
              </p:nvSpPr>
              <p:spPr>
                <a:xfrm>
                  <a:off x="5165011" y="5159514"/>
                  <a:ext cx="495328" cy="115416"/>
                </a:xfrm>
                <a:prstGeom prst="rect">
                  <a:avLst/>
                </a:prstGeom>
                <a:noFill/>
                <a:sp3d extrusionH="127000">
                  <a:bevelT w="0"/>
                </a:sp3d>
              </p:spPr>
              <p:txBody>
                <a:bodyPr wrap="none" lIns="0" tIns="0" rIns="0" bIns="0" rtlCol="0">
                  <a:spAutoFit/>
                </a:bodyPr>
                <a:lstStyle/>
                <a:p>
                  <a:r>
                    <a:rPr lang="en-GB" sz="750" b="1" dirty="0">
                      <a:solidFill>
                        <a:prstClr val="black"/>
                      </a:solidFill>
                    </a:rPr>
                    <a:t>Architecture</a:t>
                  </a:r>
                </a:p>
              </p:txBody>
            </p:sp>
            <p:sp>
              <p:nvSpPr>
                <p:cNvPr id="78" name="TextBox 77"/>
                <p:cNvSpPr txBox="1"/>
                <p:nvPr/>
              </p:nvSpPr>
              <p:spPr>
                <a:xfrm>
                  <a:off x="5355662" y="5376386"/>
                  <a:ext cx="267702" cy="115416"/>
                </a:xfrm>
                <a:prstGeom prst="rect">
                  <a:avLst/>
                </a:prstGeom>
                <a:noFill/>
                <a:sp3d extrusionH="127000">
                  <a:bevelT w="0"/>
                </a:sp3d>
              </p:spPr>
              <p:txBody>
                <a:bodyPr wrap="none" lIns="0" tIns="0" rIns="0" bIns="0" rtlCol="0">
                  <a:spAutoFit/>
                </a:bodyPr>
                <a:lstStyle/>
                <a:p>
                  <a:r>
                    <a:rPr lang="en-GB" sz="750" b="1" dirty="0">
                      <a:solidFill>
                        <a:prstClr val="black"/>
                      </a:solidFill>
                    </a:rPr>
                    <a:t>Design</a:t>
                  </a:r>
                </a:p>
              </p:txBody>
            </p:sp>
            <p:sp>
              <p:nvSpPr>
                <p:cNvPr id="79" name="TextBox 78"/>
                <p:cNvSpPr txBox="1"/>
                <p:nvPr/>
              </p:nvSpPr>
              <p:spPr>
                <a:xfrm>
                  <a:off x="5824728" y="5422837"/>
                  <a:ext cx="464871" cy="115416"/>
                </a:xfrm>
                <a:prstGeom prst="rect">
                  <a:avLst/>
                </a:prstGeom>
                <a:noFill/>
                <a:sp3d extrusionH="127000">
                  <a:bevelT w="0"/>
                </a:sp3d>
              </p:spPr>
              <p:txBody>
                <a:bodyPr wrap="none" lIns="0" tIns="0" rIns="0" bIns="0" rtlCol="0">
                  <a:spAutoFit/>
                </a:bodyPr>
                <a:lstStyle/>
                <a:p>
                  <a:r>
                    <a:rPr lang="en-GB" sz="750" b="1" dirty="0">
                      <a:solidFill>
                        <a:prstClr val="black"/>
                      </a:solidFill>
                    </a:rPr>
                    <a:t>Verification</a:t>
                  </a:r>
                </a:p>
              </p:txBody>
            </p:sp>
            <p:sp>
              <p:nvSpPr>
                <p:cNvPr id="80" name="TextBox 79"/>
                <p:cNvSpPr txBox="1"/>
                <p:nvPr/>
              </p:nvSpPr>
              <p:spPr>
                <a:xfrm>
                  <a:off x="5888736" y="5252418"/>
                  <a:ext cx="445635" cy="115416"/>
                </a:xfrm>
                <a:prstGeom prst="rect">
                  <a:avLst/>
                </a:prstGeom>
                <a:noFill/>
                <a:sp3d extrusionH="127000">
                  <a:bevelT w="0"/>
                </a:sp3d>
              </p:spPr>
              <p:txBody>
                <a:bodyPr wrap="none" lIns="0" tIns="0" rIns="0" bIns="0" rtlCol="0">
                  <a:spAutoFit/>
                </a:bodyPr>
                <a:lstStyle/>
                <a:p>
                  <a:r>
                    <a:rPr lang="en-GB" sz="750" b="1" dirty="0">
                      <a:solidFill>
                        <a:prstClr val="black"/>
                      </a:solidFill>
                    </a:rPr>
                    <a:t>Integration</a:t>
                  </a:r>
                </a:p>
              </p:txBody>
            </p:sp>
            <p:sp>
              <p:nvSpPr>
                <p:cNvPr id="81" name="TextBox 80"/>
                <p:cNvSpPr txBox="1"/>
                <p:nvPr/>
              </p:nvSpPr>
              <p:spPr>
                <a:xfrm>
                  <a:off x="5971447" y="5081999"/>
                  <a:ext cx="411972" cy="115416"/>
                </a:xfrm>
                <a:prstGeom prst="rect">
                  <a:avLst/>
                </a:prstGeom>
                <a:noFill/>
                <a:sp3d extrusionH="127000">
                  <a:bevelT w="0"/>
                </a:sp3d>
              </p:spPr>
              <p:txBody>
                <a:bodyPr wrap="none" lIns="0" tIns="0" rIns="0" bIns="0" rtlCol="0">
                  <a:spAutoFit/>
                </a:bodyPr>
                <a:lstStyle/>
                <a:p>
                  <a:r>
                    <a:rPr lang="en-GB" sz="750" b="1" dirty="0">
                      <a:solidFill>
                        <a:prstClr val="black"/>
                      </a:solidFill>
                    </a:rPr>
                    <a:t>Validation</a:t>
                  </a:r>
                </a:p>
              </p:txBody>
            </p:sp>
            <p:sp>
              <p:nvSpPr>
                <p:cNvPr id="82" name="TextBox 81"/>
                <p:cNvSpPr txBox="1"/>
                <p:nvPr/>
              </p:nvSpPr>
              <p:spPr>
                <a:xfrm>
                  <a:off x="6005233" y="4911580"/>
                  <a:ext cx="458459" cy="115416"/>
                </a:xfrm>
                <a:prstGeom prst="rect">
                  <a:avLst/>
                </a:prstGeom>
                <a:noFill/>
                <a:sp3d extrusionH="127000">
                  <a:bevelT w="0"/>
                </a:sp3d>
              </p:spPr>
              <p:txBody>
                <a:bodyPr wrap="none" lIns="0" tIns="0" rIns="0" bIns="0" rtlCol="0">
                  <a:spAutoFit/>
                </a:bodyPr>
                <a:lstStyle/>
                <a:p>
                  <a:r>
                    <a:rPr lang="en-GB" sz="750" b="1" dirty="0">
                      <a:solidFill>
                        <a:prstClr val="black"/>
                      </a:solidFill>
                    </a:rPr>
                    <a:t>Acceptance</a:t>
                  </a:r>
                </a:p>
              </p:txBody>
            </p:sp>
            <p:sp>
              <p:nvSpPr>
                <p:cNvPr id="83" name="TextBox 82"/>
                <p:cNvSpPr txBox="1"/>
                <p:nvPr/>
              </p:nvSpPr>
              <p:spPr>
                <a:xfrm>
                  <a:off x="6157891" y="4741161"/>
                  <a:ext cx="309380" cy="115416"/>
                </a:xfrm>
                <a:prstGeom prst="rect">
                  <a:avLst/>
                </a:prstGeom>
                <a:noFill/>
                <a:sp3d extrusionH="127000">
                  <a:bevelT w="0"/>
                </a:sp3d>
              </p:spPr>
              <p:txBody>
                <a:bodyPr wrap="none" lIns="0" tIns="0" rIns="0" bIns="0" rtlCol="0">
                  <a:spAutoFit/>
                </a:bodyPr>
                <a:lstStyle/>
                <a:p>
                  <a:r>
                    <a:rPr lang="en-GB" sz="750" b="1" dirty="0" smtClean="0">
                      <a:solidFill>
                        <a:prstClr val="black"/>
                      </a:solidFill>
                    </a:rPr>
                    <a:t>Release</a:t>
                  </a:r>
                  <a:endParaRPr lang="en-GB" sz="750" b="1" dirty="0">
                    <a:solidFill>
                      <a:prstClr val="black"/>
                    </a:solidFill>
                  </a:endParaRPr>
                </a:p>
              </p:txBody>
            </p:sp>
          </p:grpSp>
        </p:grpSp>
      </p:grpSp>
      <p:grpSp>
        <p:nvGrpSpPr>
          <p:cNvPr id="52" name="Group 51"/>
          <p:cNvGrpSpPr/>
          <p:nvPr/>
        </p:nvGrpSpPr>
        <p:grpSpPr>
          <a:xfrm>
            <a:off x="3077772" y="1752773"/>
            <a:ext cx="1699561" cy="1086649"/>
            <a:chOff x="4933118" y="4675729"/>
            <a:chExt cx="1699561" cy="1086649"/>
          </a:xfrm>
          <a:scene3d>
            <a:camera prst="orthographicFront">
              <a:rot lat="19200000" lon="21318000" rev="21000000"/>
            </a:camera>
            <a:lightRig rig="threePt" dir="t"/>
          </a:scene3d>
        </p:grpSpPr>
        <p:sp>
          <p:nvSpPr>
            <p:cNvPr id="53" name="Trapezoid 52"/>
            <p:cNvSpPr/>
            <p:nvPr/>
          </p:nvSpPr>
          <p:spPr>
            <a:xfrm flipV="1">
              <a:off x="5372633" y="5496260"/>
              <a:ext cx="785259" cy="266118"/>
            </a:xfrm>
            <a:prstGeom prst="trapezoid">
              <a:avLst/>
            </a:prstGeom>
            <a:gradFill>
              <a:gsLst>
                <a:gs pos="0">
                  <a:srgbClr val="4959F5"/>
                </a:gs>
                <a:gs pos="100000">
                  <a:srgbClr val="9FE7EF"/>
                </a:gs>
              </a:gsLst>
              <a:lin ang="5400000" scaled="0"/>
            </a:gradFill>
            <a:ln>
              <a:noFill/>
            </a:ln>
            <a:sp3d extrusionH="127000">
              <a:bevelT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00">
                <a:solidFill>
                  <a:prstClr val="white"/>
                </a:solidFill>
              </a:endParaRPr>
            </a:p>
          </p:txBody>
        </p:sp>
        <p:grpSp>
          <p:nvGrpSpPr>
            <p:cNvPr id="54" name="Group 53"/>
            <p:cNvGrpSpPr/>
            <p:nvPr/>
          </p:nvGrpSpPr>
          <p:grpSpPr>
            <a:xfrm>
              <a:off x="4933118" y="4675729"/>
              <a:ext cx="1699561" cy="1086649"/>
              <a:chOff x="4933118" y="4675729"/>
              <a:chExt cx="1699561" cy="1086649"/>
            </a:xfrm>
          </p:grpSpPr>
          <p:grpSp>
            <p:nvGrpSpPr>
              <p:cNvPr id="55" name="Group 54"/>
              <p:cNvGrpSpPr/>
              <p:nvPr/>
            </p:nvGrpSpPr>
            <p:grpSpPr>
              <a:xfrm>
                <a:off x="4933118" y="4675729"/>
                <a:ext cx="1699561" cy="1086649"/>
                <a:chOff x="4933118" y="4675729"/>
                <a:chExt cx="1699561" cy="1086649"/>
              </a:xfrm>
            </p:grpSpPr>
            <p:sp>
              <p:nvSpPr>
                <p:cNvPr id="67" name="Parallelogram 66"/>
                <p:cNvSpPr/>
                <p:nvPr/>
              </p:nvSpPr>
              <p:spPr>
                <a:xfrm>
                  <a:off x="5683104" y="4675729"/>
                  <a:ext cx="949575" cy="1086649"/>
                </a:xfrm>
                <a:prstGeom prst="parallelogram">
                  <a:avLst>
                    <a:gd name="adj" fmla="val 42874"/>
                  </a:avLst>
                </a:prstGeom>
                <a:gradFill>
                  <a:gsLst>
                    <a:gs pos="0">
                      <a:srgbClr val="4959F5"/>
                    </a:gs>
                    <a:gs pos="100000">
                      <a:srgbClr val="9FE7EF"/>
                    </a:gs>
                  </a:gsLst>
                  <a:lin ang="5400000" scaled="0"/>
                </a:gradFill>
                <a:ln>
                  <a:noFill/>
                </a:ln>
                <a:sp3d extrusionH="127000">
                  <a:bevelT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00">
                    <a:solidFill>
                      <a:prstClr val="white"/>
                    </a:solidFill>
                  </a:endParaRPr>
                </a:p>
              </p:txBody>
            </p:sp>
            <p:sp>
              <p:nvSpPr>
                <p:cNvPr id="68" name="Parallelogram 67"/>
                <p:cNvSpPr/>
                <p:nvPr/>
              </p:nvSpPr>
              <p:spPr>
                <a:xfrm flipV="1">
                  <a:off x="4933118" y="4675729"/>
                  <a:ext cx="949575" cy="1086649"/>
                </a:xfrm>
                <a:prstGeom prst="parallelogram">
                  <a:avLst>
                    <a:gd name="adj" fmla="val 42874"/>
                  </a:avLst>
                </a:prstGeom>
                <a:gradFill>
                  <a:gsLst>
                    <a:gs pos="0">
                      <a:srgbClr val="9FE7EF"/>
                    </a:gs>
                    <a:gs pos="100000">
                      <a:srgbClr val="4959F5"/>
                    </a:gs>
                  </a:gsLst>
                  <a:lin ang="5400000" scaled="0"/>
                </a:gradFill>
                <a:ln>
                  <a:noFill/>
                </a:ln>
                <a:sp3d extrusionH="127000">
                  <a:bevelT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00" dirty="0">
                    <a:solidFill>
                      <a:prstClr val="white"/>
                    </a:solidFill>
                  </a:endParaRPr>
                </a:p>
              </p:txBody>
            </p:sp>
          </p:grpSp>
          <p:grpSp>
            <p:nvGrpSpPr>
              <p:cNvPr id="56" name="Group 55"/>
              <p:cNvGrpSpPr/>
              <p:nvPr/>
            </p:nvGrpSpPr>
            <p:grpSpPr>
              <a:xfrm>
                <a:off x="5085662" y="4741161"/>
                <a:ext cx="1381609" cy="967513"/>
                <a:chOff x="5085662" y="4741161"/>
                <a:chExt cx="1381609" cy="967513"/>
              </a:xfrm>
            </p:grpSpPr>
            <p:sp>
              <p:nvSpPr>
                <p:cNvPr id="57" name="TextBox 56"/>
                <p:cNvSpPr txBox="1"/>
                <p:nvPr/>
              </p:nvSpPr>
              <p:spPr>
                <a:xfrm>
                  <a:off x="5459130" y="5593258"/>
                  <a:ext cx="647613" cy="115416"/>
                </a:xfrm>
                <a:prstGeom prst="rect">
                  <a:avLst/>
                </a:prstGeom>
                <a:noFill/>
                <a:sp3d extrusionH="127000">
                  <a:bevelT w="0"/>
                </a:sp3d>
              </p:spPr>
              <p:txBody>
                <a:bodyPr wrap="none" lIns="0" tIns="0" rIns="0" bIns="0" rtlCol="0">
                  <a:spAutoFit/>
                </a:bodyPr>
                <a:lstStyle/>
                <a:p>
                  <a:r>
                    <a:rPr lang="en-GB" sz="750" b="1" dirty="0">
                      <a:solidFill>
                        <a:prstClr val="black"/>
                      </a:solidFill>
                    </a:rPr>
                    <a:t>Implementation</a:t>
                  </a:r>
                </a:p>
              </p:txBody>
            </p:sp>
            <p:sp>
              <p:nvSpPr>
                <p:cNvPr id="58" name="TextBox 57"/>
                <p:cNvSpPr txBox="1"/>
                <p:nvPr/>
              </p:nvSpPr>
              <p:spPr>
                <a:xfrm>
                  <a:off x="5085662" y="4741161"/>
                  <a:ext cx="327013" cy="115416"/>
                </a:xfrm>
                <a:prstGeom prst="rect">
                  <a:avLst/>
                </a:prstGeom>
                <a:noFill/>
                <a:sp3d extrusionH="127000">
                  <a:bevelT w="0"/>
                </a:sp3d>
              </p:spPr>
              <p:txBody>
                <a:bodyPr wrap="none" lIns="0" tIns="0" rIns="0" bIns="0" rtlCol="0">
                  <a:spAutoFit/>
                </a:bodyPr>
                <a:lstStyle/>
                <a:p>
                  <a:r>
                    <a:rPr lang="en-GB" sz="750" b="1" dirty="0">
                      <a:solidFill>
                        <a:prstClr val="black"/>
                      </a:solidFill>
                    </a:rPr>
                    <a:t>Analysis</a:t>
                  </a:r>
                </a:p>
              </p:txBody>
            </p:sp>
            <p:sp>
              <p:nvSpPr>
                <p:cNvPr id="59" name="TextBox 58"/>
                <p:cNvSpPr txBox="1"/>
                <p:nvPr/>
              </p:nvSpPr>
              <p:spPr>
                <a:xfrm>
                  <a:off x="5094251" y="4958032"/>
                  <a:ext cx="485710" cy="100027"/>
                </a:xfrm>
                <a:prstGeom prst="rect">
                  <a:avLst/>
                </a:prstGeom>
                <a:noFill/>
                <a:sp3d extrusionH="127000">
                  <a:bevelT w="0"/>
                </a:sp3d>
              </p:spPr>
              <p:txBody>
                <a:bodyPr wrap="none" lIns="0" tIns="0" rIns="0" bIns="0" rtlCol="0">
                  <a:spAutoFit/>
                </a:bodyPr>
                <a:lstStyle/>
                <a:p>
                  <a:r>
                    <a:rPr lang="en-GB" sz="650" b="1" dirty="0" smtClean="0">
                      <a:solidFill>
                        <a:prstClr val="black"/>
                      </a:solidFill>
                    </a:rPr>
                    <a:t>Requirements</a:t>
                  </a:r>
                  <a:endParaRPr lang="en-GB" sz="650" b="1" dirty="0">
                    <a:solidFill>
                      <a:prstClr val="black"/>
                    </a:solidFill>
                  </a:endParaRPr>
                </a:p>
              </p:txBody>
            </p:sp>
            <p:sp>
              <p:nvSpPr>
                <p:cNvPr id="60" name="TextBox 59"/>
                <p:cNvSpPr txBox="1"/>
                <p:nvPr/>
              </p:nvSpPr>
              <p:spPr>
                <a:xfrm>
                  <a:off x="5165011" y="5159514"/>
                  <a:ext cx="495328" cy="115416"/>
                </a:xfrm>
                <a:prstGeom prst="rect">
                  <a:avLst/>
                </a:prstGeom>
                <a:noFill/>
                <a:sp3d extrusionH="127000">
                  <a:bevelT w="0"/>
                </a:sp3d>
              </p:spPr>
              <p:txBody>
                <a:bodyPr wrap="none" lIns="0" tIns="0" rIns="0" bIns="0" rtlCol="0">
                  <a:spAutoFit/>
                </a:bodyPr>
                <a:lstStyle/>
                <a:p>
                  <a:r>
                    <a:rPr lang="en-GB" sz="750" b="1" dirty="0">
                      <a:solidFill>
                        <a:prstClr val="black"/>
                      </a:solidFill>
                    </a:rPr>
                    <a:t>Architecture</a:t>
                  </a:r>
                </a:p>
              </p:txBody>
            </p:sp>
            <p:sp>
              <p:nvSpPr>
                <p:cNvPr id="61" name="TextBox 60"/>
                <p:cNvSpPr txBox="1"/>
                <p:nvPr/>
              </p:nvSpPr>
              <p:spPr>
                <a:xfrm>
                  <a:off x="5355662" y="5376386"/>
                  <a:ext cx="267702" cy="115416"/>
                </a:xfrm>
                <a:prstGeom prst="rect">
                  <a:avLst/>
                </a:prstGeom>
                <a:noFill/>
                <a:sp3d extrusionH="127000">
                  <a:bevelT w="0"/>
                </a:sp3d>
              </p:spPr>
              <p:txBody>
                <a:bodyPr wrap="none" lIns="0" tIns="0" rIns="0" bIns="0" rtlCol="0">
                  <a:spAutoFit/>
                </a:bodyPr>
                <a:lstStyle/>
                <a:p>
                  <a:r>
                    <a:rPr lang="en-GB" sz="750" b="1" dirty="0">
                      <a:solidFill>
                        <a:prstClr val="black"/>
                      </a:solidFill>
                    </a:rPr>
                    <a:t>Design</a:t>
                  </a:r>
                </a:p>
              </p:txBody>
            </p:sp>
            <p:sp>
              <p:nvSpPr>
                <p:cNvPr id="62" name="TextBox 61"/>
                <p:cNvSpPr txBox="1"/>
                <p:nvPr/>
              </p:nvSpPr>
              <p:spPr>
                <a:xfrm>
                  <a:off x="5824728" y="5422837"/>
                  <a:ext cx="464871" cy="115416"/>
                </a:xfrm>
                <a:prstGeom prst="rect">
                  <a:avLst/>
                </a:prstGeom>
                <a:noFill/>
                <a:sp3d extrusionH="127000">
                  <a:bevelT w="0"/>
                </a:sp3d>
              </p:spPr>
              <p:txBody>
                <a:bodyPr wrap="none" lIns="0" tIns="0" rIns="0" bIns="0" rtlCol="0">
                  <a:spAutoFit/>
                </a:bodyPr>
                <a:lstStyle/>
                <a:p>
                  <a:r>
                    <a:rPr lang="en-GB" sz="750" b="1" dirty="0">
                      <a:solidFill>
                        <a:prstClr val="black"/>
                      </a:solidFill>
                    </a:rPr>
                    <a:t>Verification</a:t>
                  </a:r>
                </a:p>
              </p:txBody>
            </p:sp>
            <p:sp>
              <p:nvSpPr>
                <p:cNvPr id="63" name="TextBox 62"/>
                <p:cNvSpPr txBox="1"/>
                <p:nvPr/>
              </p:nvSpPr>
              <p:spPr>
                <a:xfrm>
                  <a:off x="5888736" y="5252418"/>
                  <a:ext cx="445635" cy="115416"/>
                </a:xfrm>
                <a:prstGeom prst="rect">
                  <a:avLst/>
                </a:prstGeom>
                <a:noFill/>
                <a:sp3d extrusionH="127000">
                  <a:bevelT w="0"/>
                </a:sp3d>
              </p:spPr>
              <p:txBody>
                <a:bodyPr wrap="none" lIns="0" tIns="0" rIns="0" bIns="0" rtlCol="0">
                  <a:spAutoFit/>
                </a:bodyPr>
                <a:lstStyle/>
                <a:p>
                  <a:r>
                    <a:rPr lang="en-GB" sz="750" b="1" dirty="0">
                      <a:solidFill>
                        <a:prstClr val="black"/>
                      </a:solidFill>
                    </a:rPr>
                    <a:t>Integration</a:t>
                  </a:r>
                </a:p>
              </p:txBody>
            </p:sp>
            <p:sp>
              <p:nvSpPr>
                <p:cNvPr id="64" name="TextBox 63"/>
                <p:cNvSpPr txBox="1"/>
                <p:nvPr/>
              </p:nvSpPr>
              <p:spPr>
                <a:xfrm>
                  <a:off x="5971447" y="5081999"/>
                  <a:ext cx="411972" cy="115416"/>
                </a:xfrm>
                <a:prstGeom prst="rect">
                  <a:avLst/>
                </a:prstGeom>
                <a:noFill/>
                <a:sp3d extrusionH="127000">
                  <a:bevelT w="0"/>
                </a:sp3d>
              </p:spPr>
              <p:txBody>
                <a:bodyPr wrap="none" lIns="0" tIns="0" rIns="0" bIns="0" rtlCol="0">
                  <a:spAutoFit/>
                </a:bodyPr>
                <a:lstStyle/>
                <a:p>
                  <a:r>
                    <a:rPr lang="en-GB" sz="750" b="1" dirty="0">
                      <a:solidFill>
                        <a:prstClr val="black"/>
                      </a:solidFill>
                    </a:rPr>
                    <a:t>Validation</a:t>
                  </a:r>
                </a:p>
              </p:txBody>
            </p:sp>
            <p:sp>
              <p:nvSpPr>
                <p:cNvPr id="65" name="TextBox 64"/>
                <p:cNvSpPr txBox="1"/>
                <p:nvPr/>
              </p:nvSpPr>
              <p:spPr>
                <a:xfrm>
                  <a:off x="6005233" y="4911580"/>
                  <a:ext cx="458459" cy="115416"/>
                </a:xfrm>
                <a:prstGeom prst="rect">
                  <a:avLst/>
                </a:prstGeom>
                <a:noFill/>
                <a:sp3d extrusionH="127000">
                  <a:bevelT w="0"/>
                </a:sp3d>
              </p:spPr>
              <p:txBody>
                <a:bodyPr wrap="none" lIns="0" tIns="0" rIns="0" bIns="0" rtlCol="0">
                  <a:spAutoFit/>
                </a:bodyPr>
                <a:lstStyle/>
                <a:p>
                  <a:r>
                    <a:rPr lang="en-GB" sz="750" b="1" dirty="0">
                      <a:solidFill>
                        <a:prstClr val="black"/>
                      </a:solidFill>
                    </a:rPr>
                    <a:t>Acceptance</a:t>
                  </a:r>
                </a:p>
              </p:txBody>
            </p:sp>
            <p:sp>
              <p:nvSpPr>
                <p:cNvPr id="66" name="TextBox 65"/>
                <p:cNvSpPr txBox="1"/>
                <p:nvPr/>
              </p:nvSpPr>
              <p:spPr>
                <a:xfrm>
                  <a:off x="6157891" y="4741161"/>
                  <a:ext cx="309380" cy="115416"/>
                </a:xfrm>
                <a:prstGeom prst="rect">
                  <a:avLst/>
                </a:prstGeom>
                <a:noFill/>
                <a:sp3d extrusionH="127000">
                  <a:bevelT w="0"/>
                </a:sp3d>
              </p:spPr>
              <p:txBody>
                <a:bodyPr wrap="none" lIns="0" tIns="0" rIns="0" bIns="0" rtlCol="0">
                  <a:spAutoFit/>
                </a:bodyPr>
                <a:lstStyle/>
                <a:p>
                  <a:r>
                    <a:rPr lang="en-GB" sz="750" b="1" dirty="0" smtClean="0">
                      <a:solidFill>
                        <a:prstClr val="black"/>
                      </a:solidFill>
                    </a:rPr>
                    <a:t>Release</a:t>
                  </a:r>
                  <a:endParaRPr lang="en-GB" sz="750" b="1" dirty="0">
                    <a:solidFill>
                      <a:prstClr val="black"/>
                    </a:solidFill>
                  </a:endParaRPr>
                </a:p>
              </p:txBody>
            </p:sp>
          </p:grpSp>
        </p:grpSp>
      </p:grpSp>
      <p:sp>
        <p:nvSpPr>
          <p:cNvPr id="2" name="Title 1"/>
          <p:cNvSpPr>
            <a:spLocks noGrp="1"/>
          </p:cNvSpPr>
          <p:nvPr>
            <p:ph type="title"/>
          </p:nvPr>
        </p:nvSpPr>
        <p:spPr/>
        <p:txBody>
          <a:bodyPr>
            <a:normAutofit fontScale="90000"/>
          </a:bodyPr>
          <a:lstStyle/>
          <a:p>
            <a:r>
              <a:rPr lang="en-GB" dirty="0" smtClean="0"/>
              <a:t>Lifecycle Coverage: 2</a:t>
            </a:r>
            <a:endParaRPr lang="en-GB" dirty="0"/>
          </a:p>
        </p:txBody>
      </p:sp>
      <p:sp>
        <p:nvSpPr>
          <p:cNvPr id="3" name="Content Placeholder 2"/>
          <p:cNvSpPr>
            <a:spLocks noGrp="1"/>
          </p:cNvSpPr>
          <p:nvPr>
            <p:ph idx="1"/>
          </p:nvPr>
        </p:nvSpPr>
        <p:spPr/>
        <p:txBody>
          <a:bodyPr/>
          <a:lstStyle/>
          <a:p>
            <a:r>
              <a:rPr lang="en-GB" dirty="0" smtClean="0"/>
              <a:t>Both at multiple levels:</a:t>
            </a:r>
          </a:p>
          <a:p>
            <a:endParaRPr lang="en-GB" dirty="0"/>
          </a:p>
          <a:p>
            <a:endParaRPr lang="en-GB" dirty="0" smtClean="0"/>
          </a:p>
          <a:p>
            <a:endParaRPr lang="en-GB" dirty="0"/>
          </a:p>
          <a:p>
            <a:endParaRPr lang="en-GB" dirty="0" smtClean="0"/>
          </a:p>
          <a:p>
            <a:endParaRPr lang="en-GB" dirty="0" smtClean="0"/>
          </a:p>
          <a:p>
            <a:endParaRPr lang="en-GB" dirty="0"/>
          </a:p>
          <a:p>
            <a:r>
              <a:rPr lang="en-GB" dirty="0" smtClean="0"/>
              <a:t>and in phased or</a:t>
            </a:r>
            <a:br>
              <a:rPr lang="en-GB" dirty="0" smtClean="0"/>
            </a:br>
            <a:r>
              <a:rPr lang="en-GB" dirty="0" smtClean="0"/>
              <a:t>agile processes:</a:t>
            </a:r>
            <a:endParaRPr lang="en-GB" dirty="0"/>
          </a:p>
        </p:txBody>
      </p:sp>
      <p:grpSp>
        <p:nvGrpSpPr>
          <p:cNvPr id="4" name="Group 3"/>
          <p:cNvGrpSpPr/>
          <p:nvPr/>
        </p:nvGrpSpPr>
        <p:grpSpPr>
          <a:xfrm>
            <a:off x="2344272" y="3600828"/>
            <a:ext cx="5086349" cy="2717423"/>
            <a:chOff x="2637014" y="3289565"/>
            <a:chExt cx="6289865" cy="3360411"/>
          </a:xfrm>
          <a:scene3d>
            <a:camera prst="orthographicFront">
              <a:rot lat="19200000" lon="21318000" rev="21000000"/>
            </a:camera>
            <a:lightRig rig="threePt" dir="t"/>
          </a:scene3d>
        </p:grpSpPr>
        <p:sp>
          <p:nvSpPr>
            <p:cNvPr id="5" name="Block Arc 4"/>
            <p:cNvSpPr/>
            <p:nvPr/>
          </p:nvSpPr>
          <p:spPr>
            <a:xfrm>
              <a:off x="3104861" y="3329555"/>
              <a:ext cx="2371846" cy="2695234"/>
            </a:xfrm>
            <a:prstGeom prst="blockArc">
              <a:avLst>
                <a:gd name="adj1" fmla="val 11805547"/>
                <a:gd name="adj2" fmla="val 28959"/>
                <a:gd name="adj3" fmla="val 22967"/>
              </a:avLst>
            </a:prstGeom>
            <a:gradFill flip="none" rotWithShape="1">
              <a:gsLst>
                <a:gs pos="84000">
                  <a:srgbClr val="4959F5"/>
                </a:gs>
                <a:gs pos="0">
                  <a:srgbClr val="9FE7EF"/>
                </a:gs>
              </a:gsLst>
              <a:lin ang="5400000" scaled="1"/>
              <a:tileRect/>
            </a:gradFill>
            <a:ln>
              <a:noFill/>
            </a:ln>
            <a:sp3d extrusionH="127000">
              <a:bevelT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GB" sz="1200" b="1">
                <a:solidFill>
                  <a:prstClr val="black"/>
                </a:solidFill>
              </a:endParaRPr>
            </a:p>
          </p:txBody>
        </p:sp>
        <p:sp>
          <p:nvSpPr>
            <p:cNvPr id="6" name="Block Arc 5"/>
            <p:cNvSpPr/>
            <p:nvPr/>
          </p:nvSpPr>
          <p:spPr>
            <a:xfrm flipH="1">
              <a:off x="6087187" y="3329555"/>
              <a:ext cx="2371846" cy="2695234"/>
            </a:xfrm>
            <a:prstGeom prst="blockArc">
              <a:avLst>
                <a:gd name="adj1" fmla="val 11805547"/>
                <a:gd name="adj2" fmla="val 28959"/>
                <a:gd name="adj3" fmla="val 22967"/>
              </a:avLst>
            </a:prstGeom>
            <a:gradFill flip="none" rotWithShape="1">
              <a:gsLst>
                <a:gs pos="84000">
                  <a:srgbClr val="4959F5"/>
                </a:gs>
                <a:gs pos="0">
                  <a:srgbClr val="9FE7EF"/>
                </a:gs>
              </a:gsLst>
              <a:lin ang="5400000" scaled="1"/>
              <a:tileRect/>
            </a:gradFill>
            <a:ln>
              <a:noFill/>
            </a:ln>
            <a:sp3d extrusionH="127000">
              <a:bevelT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GB" sz="1200" b="1">
                <a:solidFill>
                  <a:prstClr val="black"/>
                </a:solidFill>
              </a:endParaRPr>
            </a:p>
          </p:txBody>
        </p:sp>
        <p:sp>
          <p:nvSpPr>
            <p:cNvPr id="7" name="Trapezoid 6"/>
            <p:cNvSpPr/>
            <p:nvPr/>
          </p:nvSpPr>
          <p:spPr>
            <a:xfrm flipV="1">
              <a:off x="5372633" y="5496260"/>
              <a:ext cx="785259" cy="266118"/>
            </a:xfrm>
            <a:prstGeom prst="trapezoid">
              <a:avLst/>
            </a:prstGeom>
            <a:gradFill>
              <a:gsLst>
                <a:gs pos="0">
                  <a:srgbClr val="4959F5"/>
                </a:gs>
                <a:gs pos="100000">
                  <a:srgbClr val="9FE7EF"/>
                </a:gs>
              </a:gsLst>
              <a:lin ang="5400000" scaled="0"/>
            </a:gradFill>
            <a:ln>
              <a:noFill/>
            </a:ln>
            <a:sp3d extrusionH="127000">
              <a:bevelT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00">
                <a:solidFill>
                  <a:prstClr val="white"/>
                </a:solidFill>
              </a:endParaRPr>
            </a:p>
          </p:txBody>
        </p:sp>
        <p:grpSp>
          <p:nvGrpSpPr>
            <p:cNvPr id="8" name="Group 7"/>
            <p:cNvGrpSpPr/>
            <p:nvPr/>
          </p:nvGrpSpPr>
          <p:grpSpPr>
            <a:xfrm>
              <a:off x="4933118" y="4675729"/>
              <a:ext cx="1699561" cy="1086649"/>
              <a:chOff x="4933118" y="4675729"/>
              <a:chExt cx="1699561" cy="1086649"/>
            </a:xfrm>
          </p:grpSpPr>
          <p:grpSp>
            <p:nvGrpSpPr>
              <p:cNvPr id="21" name="Group 20"/>
              <p:cNvGrpSpPr/>
              <p:nvPr/>
            </p:nvGrpSpPr>
            <p:grpSpPr>
              <a:xfrm>
                <a:off x="4933118" y="4675729"/>
                <a:ext cx="1699561" cy="1086649"/>
                <a:chOff x="4933118" y="4675729"/>
                <a:chExt cx="1699561" cy="1086649"/>
              </a:xfrm>
            </p:grpSpPr>
            <p:sp>
              <p:nvSpPr>
                <p:cNvPr id="33" name="Parallelogram 32"/>
                <p:cNvSpPr/>
                <p:nvPr/>
              </p:nvSpPr>
              <p:spPr>
                <a:xfrm>
                  <a:off x="5683104" y="4675729"/>
                  <a:ext cx="949575" cy="1086649"/>
                </a:xfrm>
                <a:prstGeom prst="parallelogram">
                  <a:avLst>
                    <a:gd name="adj" fmla="val 42874"/>
                  </a:avLst>
                </a:prstGeom>
                <a:gradFill>
                  <a:gsLst>
                    <a:gs pos="0">
                      <a:srgbClr val="4959F5"/>
                    </a:gs>
                    <a:gs pos="100000">
                      <a:srgbClr val="9FE7EF"/>
                    </a:gs>
                  </a:gsLst>
                  <a:lin ang="5400000" scaled="0"/>
                </a:gradFill>
                <a:ln>
                  <a:noFill/>
                </a:ln>
                <a:sp3d extrusionH="127000">
                  <a:bevelT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00">
                    <a:solidFill>
                      <a:prstClr val="white"/>
                    </a:solidFill>
                  </a:endParaRPr>
                </a:p>
              </p:txBody>
            </p:sp>
            <p:sp>
              <p:nvSpPr>
                <p:cNvPr id="34" name="Parallelogram 33"/>
                <p:cNvSpPr/>
                <p:nvPr/>
              </p:nvSpPr>
              <p:spPr>
                <a:xfrm flipV="1">
                  <a:off x="4933118" y="4675729"/>
                  <a:ext cx="949575" cy="1086649"/>
                </a:xfrm>
                <a:prstGeom prst="parallelogram">
                  <a:avLst>
                    <a:gd name="adj" fmla="val 42874"/>
                  </a:avLst>
                </a:prstGeom>
                <a:gradFill>
                  <a:gsLst>
                    <a:gs pos="0">
                      <a:srgbClr val="9FE7EF"/>
                    </a:gs>
                    <a:gs pos="100000">
                      <a:srgbClr val="4959F5"/>
                    </a:gs>
                  </a:gsLst>
                  <a:lin ang="5400000" scaled="0"/>
                </a:gradFill>
                <a:ln>
                  <a:noFill/>
                </a:ln>
                <a:sp3d extrusionH="127000">
                  <a:bevelT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00" dirty="0">
                    <a:solidFill>
                      <a:prstClr val="white"/>
                    </a:solidFill>
                  </a:endParaRPr>
                </a:p>
              </p:txBody>
            </p:sp>
          </p:grpSp>
          <p:grpSp>
            <p:nvGrpSpPr>
              <p:cNvPr id="22" name="Group 21"/>
              <p:cNvGrpSpPr/>
              <p:nvPr/>
            </p:nvGrpSpPr>
            <p:grpSpPr>
              <a:xfrm>
                <a:off x="5085662" y="4741161"/>
                <a:ext cx="1424811" cy="978626"/>
                <a:chOff x="5085662" y="4741161"/>
                <a:chExt cx="1424811" cy="978626"/>
              </a:xfrm>
            </p:grpSpPr>
            <p:sp>
              <p:nvSpPr>
                <p:cNvPr id="23" name="TextBox 22"/>
                <p:cNvSpPr txBox="1"/>
                <p:nvPr/>
              </p:nvSpPr>
              <p:spPr>
                <a:xfrm>
                  <a:off x="5459130" y="5593258"/>
                  <a:ext cx="713925" cy="126529"/>
                </a:xfrm>
                <a:prstGeom prst="rect">
                  <a:avLst/>
                </a:prstGeom>
                <a:noFill/>
                <a:sp3d extrusionH="127000">
                  <a:bevelT w="0"/>
                </a:sp3d>
              </p:spPr>
              <p:txBody>
                <a:bodyPr wrap="none" lIns="0" tIns="0" rIns="0" bIns="0" rtlCol="0">
                  <a:spAutoFit/>
                </a:bodyPr>
                <a:lstStyle/>
                <a:p>
                  <a:r>
                    <a:rPr lang="en-GB" sz="600" b="1" dirty="0">
                      <a:solidFill>
                        <a:prstClr val="black"/>
                      </a:solidFill>
                    </a:rPr>
                    <a:t>Implementation</a:t>
                  </a:r>
                </a:p>
              </p:txBody>
            </p:sp>
            <p:sp>
              <p:nvSpPr>
                <p:cNvPr id="24" name="TextBox 23"/>
                <p:cNvSpPr txBox="1"/>
                <p:nvPr/>
              </p:nvSpPr>
              <p:spPr>
                <a:xfrm>
                  <a:off x="5085662" y="4741161"/>
                  <a:ext cx="360257" cy="126529"/>
                </a:xfrm>
                <a:prstGeom prst="rect">
                  <a:avLst/>
                </a:prstGeom>
                <a:noFill/>
                <a:sp3d extrusionH="127000">
                  <a:bevelT w="0"/>
                </a:sp3d>
              </p:spPr>
              <p:txBody>
                <a:bodyPr wrap="none" lIns="0" tIns="0" rIns="0" bIns="0" rtlCol="0">
                  <a:spAutoFit/>
                </a:bodyPr>
                <a:lstStyle/>
                <a:p>
                  <a:r>
                    <a:rPr lang="en-GB" sz="600" b="1" dirty="0">
                      <a:solidFill>
                        <a:prstClr val="black"/>
                      </a:solidFill>
                    </a:rPr>
                    <a:t>Analysis</a:t>
                  </a:r>
                </a:p>
              </p:txBody>
            </p:sp>
            <p:sp>
              <p:nvSpPr>
                <p:cNvPr id="25" name="TextBox 24"/>
                <p:cNvSpPr txBox="1"/>
                <p:nvPr/>
              </p:nvSpPr>
              <p:spPr>
                <a:xfrm>
                  <a:off x="5094251" y="4958033"/>
                  <a:ext cx="617270" cy="126529"/>
                </a:xfrm>
                <a:prstGeom prst="rect">
                  <a:avLst/>
                </a:prstGeom>
                <a:noFill/>
                <a:sp3d extrusionH="127000">
                  <a:bevelT w="0"/>
                </a:sp3d>
              </p:spPr>
              <p:txBody>
                <a:bodyPr wrap="none" lIns="0" tIns="0" rIns="0" bIns="0" rtlCol="0">
                  <a:spAutoFit/>
                </a:bodyPr>
                <a:lstStyle/>
                <a:p>
                  <a:r>
                    <a:rPr lang="en-GB" sz="600" b="1" dirty="0">
                      <a:solidFill>
                        <a:prstClr val="black"/>
                      </a:solidFill>
                    </a:rPr>
                    <a:t>Requirements</a:t>
                  </a:r>
                </a:p>
              </p:txBody>
            </p:sp>
            <p:sp>
              <p:nvSpPr>
                <p:cNvPr id="26" name="TextBox 25"/>
                <p:cNvSpPr txBox="1"/>
                <p:nvPr/>
              </p:nvSpPr>
              <p:spPr>
                <a:xfrm>
                  <a:off x="5165011" y="5159514"/>
                  <a:ext cx="546976" cy="126529"/>
                </a:xfrm>
                <a:prstGeom prst="rect">
                  <a:avLst/>
                </a:prstGeom>
                <a:noFill/>
                <a:sp3d extrusionH="127000">
                  <a:bevelT w="0"/>
                </a:sp3d>
              </p:spPr>
              <p:txBody>
                <a:bodyPr wrap="none" lIns="0" tIns="0" rIns="0" bIns="0" rtlCol="0">
                  <a:spAutoFit/>
                </a:bodyPr>
                <a:lstStyle/>
                <a:p>
                  <a:r>
                    <a:rPr lang="en-GB" sz="600" b="1" dirty="0">
                      <a:solidFill>
                        <a:prstClr val="black"/>
                      </a:solidFill>
                    </a:rPr>
                    <a:t>Architecture</a:t>
                  </a:r>
                </a:p>
              </p:txBody>
            </p:sp>
            <p:sp>
              <p:nvSpPr>
                <p:cNvPr id="27" name="TextBox 26"/>
                <p:cNvSpPr txBox="1"/>
                <p:nvPr/>
              </p:nvSpPr>
              <p:spPr>
                <a:xfrm>
                  <a:off x="5355663" y="5376387"/>
                  <a:ext cx="294356" cy="126529"/>
                </a:xfrm>
                <a:prstGeom prst="rect">
                  <a:avLst/>
                </a:prstGeom>
                <a:noFill/>
                <a:sp3d extrusionH="127000">
                  <a:bevelT w="0"/>
                </a:sp3d>
              </p:spPr>
              <p:txBody>
                <a:bodyPr wrap="none" lIns="0" tIns="0" rIns="0" bIns="0" rtlCol="0">
                  <a:spAutoFit/>
                </a:bodyPr>
                <a:lstStyle/>
                <a:p>
                  <a:r>
                    <a:rPr lang="en-GB" sz="600" b="1" dirty="0">
                      <a:solidFill>
                        <a:prstClr val="black"/>
                      </a:solidFill>
                    </a:rPr>
                    <a:t>Design</a:t>
                  </a:r>
                </a:p>
              </p:txBody>
            </p:sp>
            <p:sp>
              <p:nvSpPr>
                <p:cNvPr id="28" name="TextBox 27"/>
                <p:cNvSpPr txBox="1"/>
                <p:nvPr/>
              </p:nvSpPr>
              <p:spPr>
                <a:xfrm>
                  <a:off x="5824729" y="5422837"/>
                  <a:ext cx="511829" cy="126529"/>
                </a:xfrm>
                <a:prstGeom prst="rect">
                  <a:avLst/>
                </a:prstGeom>
                <a:noFill/>
                <a:sp3d extrusionH="127000">
                  <a:bevelT w="0"/>
                </a:sp3d>
              </p:spPr>
              <p:txBody>
                <a:bodyPr wrap="none" lIns="0" tIns="0" rIns="0" bIns="0" rtlCol="0">
                  <a:spAutoFit/>
                </a:bodyPr>
                <a:lstStyle/>
                <a:p>
                  <a:r>
                    <a:rPr lang="en-GB" sz="600" b="1" dirty="0">
                      <a:solidFill>
                        <a:prstClr val="black"/>
                      </a:solidFill>
                    </a:rPr>
                    <a:t>Verification</a:t>
                  </a:r>
                </a:p>
              </p:txBody>
            </p:sp>
            <p:sp>
              <p:nvSpPr>
                <p:cNvPr id="29" name="TextBox 28"/>
                <p:cNvSpPr txBox="1"/>
                <p:nvPr/>
              </p:nvSpPr>
              <p:spPr>
                <a:xfrm>
                  <a:off x="5888737" y="5252418"/>
                  <a:ext cx="494256" cy="126529"/>
                </a:xfrm>
                <a:prstGeom prst="rect">
                  <a:avLst/>
                </a:prstGeom>
                <a:noFill/>
                <a:sp3d extrusionH="127000">
                  <a:bevelT w="0"/>
                </a:sp3d>
              </p:spPr>
              <p:txBody>
                <a:bodyPr wrap="none" lIns="0" tIns="0" rIns="0" bIns="0" rtlCol="0">
                  <a:spAutoFit/>
                </a:bodyPr>
                <a:lstStyle/>
                <a:p>
                  <a:r>
                    <a:rPr lang="en-GB" sz="600" b="1" dirty="0">
                      <a:solidFill>
                        <a:prstClr val="black"/>
                      </a:solidFill>
                    </a:rPr>
                    <a:t>Integration</a:t>
                  </a:r>
                </a:p>
              </p:txBody>
            </p:sp>
            <p:sp>
              <p:nvSpPr>
                <p:cNvPr id="30" name="TextBox 29"/>
                <p:cNvSpPr txBox="1"/>
                <p:nvPr/>
              </p:nvSpPr>
              <p:spPr>
                <a:xfrm>
                  <a:off x="5971447" y="5081999"/>
                  <a:ext cx="454716" cy="126529"/>
                </a:xfrm>
                <a:prstGeom prst="rect">
                  <a:avLst/>
                </a:prstGeom>
                <a:noFill/>
                <a:sp3d extrusionH="127000">
                  <a:bevelT w="0"/>
                </a:sp3d>
              </p:spPr>
              <p:txBody>
                <a:bodyPr wrap="none" lIns="0" tIns="0" rIns="0" bIns="0" rtlCol="0">
                  <a:spAutoFit/>
                </a:bodyPr>
                <a:lstStyle/>
                <a:p>
                  <a:r>
                    <a:rPr lang="en-GB" sz="600" b="1" dirty="0">
                      <a:solidFill>
                        <a:prstClr val="black"/>
                      </a:solidFill>
                    </a:rPr>
                    <a:t>Validation</a:t>
                  </a:r>
                </a:p>
              </p:txBody>
            </p:sp>
            <p:sp>
              <p:nvSpPr>
                <p:cNvPr id="31" name="TextBox 30"/>
                <p:cNvSpPr txBox="1"/>
                <p:nvPr/>
              </p:nvSpPr>
              <p:spPr>
                <a:xfrm>
                  <a:off x="6005234" y="4911580"/>
                  <a:ext cx="505239" cy="126529"/>
                </a:xfrm>
                <a:prstGeom prst="rect">
                  <a:avLst/>
                </a:prstGeom>
                <a:noFill/>
                <a:sp3d extrusionH="127000">
                  <a:bevelT w="0"/>
                </a:sp3d>
              </p:spPr>
              <p:txBody>
                <a:bodyPr wrap="none" lIns="0" tIns="0" rIns="0" bIns="0" rtlCol="0">
                  <a:spAutoFit/>
                </a:bodyPr>
                <a:lstStyle/>
                <a:p>
                  <a:r>
                    <a:rPr lang="en-GB" sz="600" b="1" dirty="0">
                      <a:solidFill>
                        <a:prstClr val="black"/>
                      </a:solidFill>
                    </a:rPr>
                    <a:t>Acceptance</a:t>
                  </a:r>
                </a:p>
              </p:txBody>
            </p:sp>
            <p:sp>
              <p:nvSpPr>
                <p:cNvPr id="32" name="TextBox 31"/>
                <p:cNvSpPr txBox="1"/>
                <p:nvPr/>
              </p:nvSpPr>
              <p:spPr>
                <a:xfrm>
                  <a:off x="6157890" y="4741161"/>
                  <a:ext cx="338290" cy="126529"/>
                </a:xfrm>
                <a:prstGeom prst="rect">
                  <a:avLst/>
                </a:prstGeom>
                <a:noFill/>
                <a:sp3d extrusionH="127000">
                  <a:bevelT w="0"/>
                </a:sp3d>
              </p:spPr>
              <p:txBody>
                <a:bodyPr wrap="none" lIns="0" tIns="0" rIns="0" bIns="0" rtlCol="0">
                  <a:spAutoFit/>
                </a:bodyPr>
                <a:lstStyle/>
                <a:p>
                  <a:r>
                    <a:rPr lang="en-GB" sz="600" b="1" dirty="0">
                      <a:solidFill>
                        <a:prstClr val="black"/>
                      </a:solidFill>
                    </a:rPr>
                    <a:t>Release</a:t>
                  </a:r>
                </a:p>
              </p:txBody>
            </p:sp>
          </p:grpSp>
        </p:grpSp>
        <p:sp>
          <p:nvSpPr>
            <p:cNvPr id="9" name="TextBox 8"/>
            <p:cNvSpPr txBox="1"/>
            <p:nvPr/>
          </p:nvSpPr>
          <p:spPr>
            <a:xfrm>
              <a:off x="3836193" y="3481878"/>
              <a:ext cx="874458" cy="295236"/>
            </a:xfrm>
            <a:prstGeom prst="rect">
              <a:avLst/>
            </a:prstGeom>
            <a:noFill/>
            <a:sp3d extrusionH="127000">
              <a:bevelT w="0"/>
            </a:sp3d>
          </p:spPr>
          <p:txBody>
            <a:bodyPr wrap="none" lIns="0" tIns="0" rIns="0" bIns="0" rtlCol="0">
              <a:spAutoFit/>
            </a:bodyPr>
            <a:lstStyle/>
            <a:p>
              <a:r>
                <a:rPr lang="en-GB" sz="1400" b="1" dirty="0">
                  <a:solidFill>
                    <a:prstClr val="black"/>
                  </a:solidFill>
                </a:rPr>
                <a:t>Features</a:t>
              </a:r>
            </a:p>
          </p:txBody>
        </p:sp>
        <p:sp>
          <p:nvSpPr>
            <p:cNvPr id="10" name="Rectangle 9"/>
            <p:cNvSpPr/>
            <p:nvPr/>
          </p:nvSpPr>
          <p:spPr>
            <a:xfrm>
              <a:off x="2637014" y="4075648"/>
              <a:ext cx="1029271" cy="415896"/>
            </a:xfrm>
            <a:prstGeom prst="rect">
              <a:avLst/>
            </a:prstGeom>
            <a:solidFill>
              <a:srgbClr val="6588F7"/>
            </a:solidFill>
            <a:ln>
              <a:noFill/>
            </a:ln>
            <a:sp3d extrusionH="127000">
              <a:bevelT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en-GB" sz="1400" b="1" dirty="0">
                  <a:solidFill>
                    <a:prstClr val="black"/>
                  </a:solidFill>
                </a:rPr>
                <a:t>Needs</a:t>
              </a:r>
              <a:endParaRPr lang="en-GB" b="1" dirty="0">
                <a:solidFill>
                  <a:prstClr val="black"/>
                </a:solidFill>
              </a:endParaRPr>
            </a:p>
          </p:txBody>
        </p:sp>
        <p:sp>
          <p:nvSpPr>
            <p:cNvPr id="11" name="TextBox 10"/>
            <p:cNvSpPr txBox="1"/>
            <p:nvPr/>
          </p:nvSpPr>
          <p:spPr>
            <a:xfrm flipH="1">
              <a:off x="6930691" y="3481878"/>
              <a:ext cx="847044" cy="295236"/>
            </a:xfrm>
            <a:prstGeom prst="rect">
              <a:avLst/>
            </a:prstGeom>
            <a:noFill/>
            <a:sp3d extrusionH="127000">
              <a:bevelT w="0"/>
            </a:sp3d>
          </p:spPr>
          <p:txBody>
            <a:bodyPr wrap="none" lIns="0" tIns="0" rIns="0" bIns="0" rtlCol="0">
              <a:spAutoFit/>
            </a:bodyPr>
            <a:lstStyle/>
            <a:p>
              <a:r>
                <a:rPr lang="en-GB" sz="1400" b="1" dirty="0">
                  <a:solidFill>
                    <a:prstClr val="black"/>
                  </a:solidFill>
                </a:rPr>
                <a:t>Updates</a:t>
              </a:r>
            </a:p>
          </p:txBody>
        </p:sp>
        <p:sp>
          <p:nvSpPr>
            <p:cNvPr id="12" name="Rectangle 11"/>
            <p:cNvSpPr/>
            <p:nvPr/>
          </p:nvSpPr>
          <p:spPr>
            <a:xfrm flipH="1">
              <a:off x="7897608" y="4075648"/>
              <a:ext cx="1029271" cy="415896"/>
            </a:xfrm>
            <a:prstGeom prst="rect">
              <a:avLst/>
            </a:prstGeom>
            <a:solidFill>
              <a:srgbClr val="6588F7"/>
            </a:solidFill>
            <a:ln>
              <a:noFill/>
            </a:ln>
            <a:sp3d extrusionH="127000">
              <a:bevelT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en-GB" sz="1400" b="1" dirty="0">
                  <a:solidFill>
                    <a:prstClr val="black"/>
                  </a:solidFill>
                </a:rPr>
                <a:t>Systems</a:t>
              </a:r>
            </a:p>
          </p:txBody>
        </p:sp>
        <p:grpSp>
          <p:nvGrpSpPr>
            <p:cNvPr id="13" name="Group 12"/>
            <p:cNvGrpSpPr/>
            <p:nvPr/>
          </p:nvGrpSpPr>
          <p:grpSpPr>
            <a:xfrm>
              <a:off x="4069076" y="3289565"/>
              <a:ext cx="3280936" cy="3360411"/>
              <a:chOff x="2139477" y="1038084"/>
              <a:chExt cx="3005649" cy="3078456"/>
            </a:xfrm>
          </p:grpSpPr>
          <p:sp>
            <p:nvSpPr>
              <p:cNvPr id="14" name="Donut 13"/>
              <p:cNvSpPr/>
              <p:nvPr/>
            </p:nvSpPr>
            <p:spPr>
              <a:xfrm>
                <a:off x="2273186" y="1244600"/>
                <a:ext cx="2871940" cy="2871940"/>
              </a:xfrm>
              <a:prstGeom prst="donut">
                <a:avLst>
                  <a:gd name="adj" fmla="val 16214"/>
                </a:avLst>
              </a:prstGeom>
              <a:gradFill>
                <a:gsLst>
                  <a:gs pos="0">
                    <a:srgbClr val="384AF4"/>
                  </a:gs>
                  <a:gs pos="100000">
                    <a:srgbClr val="9FE7EF"/>
                  </a:gs>
                </a:gsLst>
                <a:lin ang="5400000" scaled="0"/>
              </a:gradFill>
              <a:ln>
                <a:noFill/>
              </a:ln>
              <a:sp3d extrusionH="127000">
                <a:bevelT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5" name="TextBox 14"/>
              <p:cNvSpPr txBox="1"/>
              <p:nvPr/>
            </p:nvSpPr>
            <p:spPr>
              <a:xfrm rot="1658198">
                <a:off x="2875467" y="3572069"/>
                <a:ext cx="480958" cy="270464"/>
              </a:xfrm>
              <a:prstGeom prst="rect">
                <a:avLst/>
              </a:prstGeom>
              <a:noFill/>
              <a:sp3d extrusionH="127000">
                <a:bevelT w="0"/>
              </a:sp3d>
            </p:spPr>
            <p:txBody>
              <a:bodyPr wrap="none" lIns="0" tIns="0" rIns="0" bIns="0" rtlCol="0">
                <a:spAutoFit/>
              </a:bodyPr>
              <a:lstStyle/>
              <a:p>
                <a:r>
                  <a:rPr lang="en-GB" sz="1400" b="1" dirty="0">
                    <a:solidFill>
                      <a:prstClr val="black"/>
                    </a:solidFill>
                  </a:rPr>
                  <a:t>Build</a:t>
                </a:r>
              </a:p>
            </p:txBody>
          </p:sp>
          <p:sp>
            <p:nvSpPr>
              <p:cNvPr id="16" name="TextBox 15"/>
              <p:cNvSpPr txBox="1"/>
              <p:nvPr/>
            </p:nvSpPr>
            <p:spPr>
              <a:xfrm rot="19614959">
                <a:off x="2692788" y="1568257"/>
                <a:ext cx="669236" cy="270464"/>
              </a:xfrm>
              <a:prstGeom prst="rect">
                <a:avLst/>
              </a:prstGeom>
              <a:noFill/>
              <a:sp3d extrusionH="127000">
                <a:bevelT w="0"/>
              </a:sp3d>
            </p:spPr>
            <p:txBody>
              <a:bodyPr wrap="none" lIns="0" tIns="0" rIns="0" bIns="0" rtlCol="0">
                <a:spAutoFit/>
              </a:bodyPr>
              <a:lstStyle/>
              <a:p>
                <a:r>
                  <a:rPr lang="en-GB" sz="1400" b="1" dirty="0">
                    <a:solidFill>
                      <a:prstClr val="black"/>
                    </a:solidFill>
                  </a:rPr>
                  <a:t>Specify</a:t>
                </a:r>
              </a:p>
            </p:txBody>
          </p:sp>
          <p:sp>
            <p:nvSpPr>
              <p:cNvPr id="17" name="TextBox 16"/>
              <p:cNvSpPr txBox="1"/>
              <p:nvPr/>
            </p:nvSpPr>
            <p:spPr>
              <a:xfrm rot="4963208">
                <a:off x="4487335" y="2356581"/>
                <a:ext cx="749409" cy="270464"/>
              </a:xfrm>
              <a:prstGeom prst="rect">
                <a:avLst/>
              </a:prstGeom>
              <a:noFill/>
              <a:sp3d extrusionH="127000">
                <a:bevelT w="0"/>
              </a:sp3d>
            </p:spPr>
            <p:txBody>
              <a:bodyPr wrap="none" lIns="0" tIns="0" rIns="0" bIns="0" rtlCol="0">
                <a:spAutoFit/>
              </a:bodyPr>
              <a:lstStyle/>
              <a:p>
                <a:r>
                  <a:rPr lang="en-GB" sz="1400" b="1" dirty="0">
                    <a:solidFill>
                      <a:prstClr val="black"/>
                    </a:solidFill>
                  </a:rPr>
                  <a:t>Confirm</a:t>
                </a:r>
              </a:p>
            </p:txBody>
          </p:sp>
          <p:sp>
            <p:nvSpPr>
              <p:cNvPr id="18" name="Isosceles Triangle 17"/>
              <p:cNvSpPr/>
              <p:nvPr/>
            </p:nvSpPr>
            <p:spPr>
              <a:xfrm rot="16752267">
                <a:off x="3297304" y="1221515"/>
                <a:ext cx="890302" cy="523440"/>
              </a:xfrm>
              <a:prstGeom prst="triangle">
                <a:avLst/>
              </a:prstGeom>
              <a:gradFill>
                <a:gsLst>
                  <a:gs pos="0">
                    <a:srgbClr val="0A1BBA"/>
                  </a:gs>
                  <a:gs pos="100000">
                    <a:srgbClr val="3C51F4"/>
                  </a:gs>
                </a:gsLst>
                <a:lin ang="5400000" scaled="0"/>
              </a:gradFill>
              <a:ln>
                <a:noFill/>
              </a:ln>
              <a:sp3d extrusionH="127000">
                <a:bevelT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19" name="Isosceles Triangle 18"/>
              <p:cNvSpPr/>
              <p:nvPr/>
            </p:nvSpPr>
            <p:spPr>
              <a:xfrm rot="10209552">
                <a:off x="2139477" y="2869556"/>
                <a:ext cx="890455" cy="523440"/>
              </a:xfrm>
              <a:prstGeom prst="triangle">
                <a:avLst/>
              </a:prstGeom>
              <a:gradFill>
                <a:gsLst>
                  <a:gs pos="0">
                    <a:srgbClr val="4959F5"/>
                  </a:gs>
                  <a:gs pos="100000">
                    <a:srgbClr val="81BAF1"/>
                  </a:gs>
                </a:gsLst>
                <a:lin ang="5400000" scaled="0"/>
              </a:gradFill>
              <a:ln>
                <a:noFill/>
              </a:ln>
              <a:sp3d extrusionH="127000">
                <a:bevelT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20" name="Isosceles Triangle 19"/>
              <p:cNvSpPr/>
              <p:nvPr/>
            </p:nvSpPr>
            <p:spPr>
              <a:xfrm rot="2709026">
                <a:off x="4323812" y="3017614"/>
                <a:ext cx="890302" cy="523440"/>
              </a:xfrm>
              <a:prstGeom prst="triangle">
                <a:avLst/>
              </a:prstGeom>
              <a:gradFill>
                <a:gsLst>
                  <a:gs pos="0">
                    <a:srgbClr val="4959F5"/>
                  </a:gs>
                  <a:gs pos="100000">
                    <a:srgbClr val="96DAF0"/>
                  </a:gs>
                </a:gsLst>
                <a:lin ang="5400000" scaled="0"/>
              </a:gradFill>
              <a:ln>
                <a:noFill/>
              </a:ln>
              <a:sp3d extrusionH="127000">
                <a:bevelT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grpSp>
      </p:grpSp>
      <p:grpSp>
        <p:nvGrpSpPr>
          <p:cNvPr id="35" name="Group 34"/>
          <p:cNvGrpSpPr/>
          <p:nvPr/>
        </p:nvGrpSpPr>
        <p:grpSpPr>
          <a:xfrm>
            <a:off x="3077772" y="1192026"/>
            <a:ext cx="1699561" cy="1086649"/>
            <a:chOff x="4933118" y="4675729"/>
            <a:chExt cx="1699561" cy="1086649"/>
          </a:xfrm>
          <a:scene3d>
            <a:camera prst="orthographicFront">
              <a:rot lat="19200000" lon="21318000" rev="21000000"/>
            </a:camera>
            <a:lightRig rig="threePt" dir="t"/>
          </a:scene3d>
        </p:grpSpPr>
        <p:sp>
          <p:nvSpPr>
            <p:cNvPr id="36" name="Trapezoid 35"/>
            <p:cNvSpPr/>
            <p:nvPr/>
          </p:nvSpPr>
          <p:spPr>
            <a:xfrm flipV="1">
              <a:off x="5372633" y="5496260"/>
              <a:ext cx="785259" cy="266118"/>
            </a:xfrm>
            <a:prstGeom prst="trapezoid">
              <a:avLst/>
            </a:prstGeom>
            <a:gradFill>
              <a:gsLst>
                <a:gs pos="0">
                  <a:srgbClr val="4959F5"/>
                </a:gs>
                <a:gs pos="100000">
                  <a:srgbClr val="9FE7EF"/>
                </a:gs>
              </a:gsLst>
              <a:lin ang="5400000" scaled="0"/>
            </a:gradFill>
            <a:ln>
              <a:noFill/>
            </a:ln>
            <a:sp3d extrusionH="127000">
              <a:bevelT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00">
                <a:solidFill>
                  <a:prstClr val="white"/>
                </a:solidFill>
              </a:endParaRPr>
            </a:p>
          </p:txBody>
        </p:sp>
        <p:grpSp>
          <p:nvGrpSpPr>
            <p:cNvPr id="37" name="Group 36"/>
            <p:cNvGrpSpPr/>
            <p:nvPr/>
          </p:nvGrpSpPr>
          <p:grpSpPr>
            <a:xfrm>
              <a:off x="4933118" y="4675729"/>
              <a:ext cx="1699561" cy="1086649"/>
              <a:chOff x="4933118" y="4675729"/>
              <a:chExt cx="1699561" cy="1086649"/>
            </a:xfrm>
          </p:grpSpPr>
          <p:grpSp>
            <p:nvGrpSpPr>
              <p:cNvPr id="38" name="Group 37"/>
              <p:cNvGrpSpPr/>
              <p:nvPr/>
            </p:nvGrpSpPr>
            <p:grpSpPr>
              <a:xfrm>
                <a:off x="4933118" y="4675729"/>
                <a:ext cx="1699561" cy="1086649"/>
                <a:chOff x="4933118" y="4675729"/>
                <a:chExt cx="1699561" cy="1086649"/>
              </a:xfrm>
            </p:grpSpPr>
            <p:sp>
              <p:nvSpPr>
                <p:cNvPr id="50" name="Parallelogram 49"/>
                <p:cNvSpPr/>
                <p:nvPr/>
              </p:nvSpPr>
              <p:spPr>
                <a:xfrm>
                  <a:off x="5683104" y="4675729"/>
                  <a:ext cx="949575" cy="1086649"/>
                </a:xfrm>
                <a:prstGeom prst="parallelogram">
                  <a:avLst>
                    <a:gd name="adj" fmla="val 42874"/>
                  </a:avLst>
                </a:prstGeom>
                <a:gradFill>
                  <a:gsLst>
                    <a:gs pos="0">
                      <a:srgbClr val="4959F5"/>
                    </a:gs>
                    <a:gs pos="100000">
                      <a:srgbClr val="9FE7EF"/>
                    </a:gs>
                  </a:gsLst>
                  <a:lin ang="5400000" scaled="0"/>
                </a:gradFill>
                <a:ln>
                  <a:noFill/>
                </a:ln>
                <a:sp3d extrusionH="127000">
                  <a:bevelT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00">
                    <a:solidFill>
                      <a:prstClr val="white"/>
                    </a:solidFill>
                  </a:endParaRPr>
                </a:p>
              </p:txBody>
            </p:sp>
            <p:sp>
              <p:nvSpPr>
                <p:cNvPr id="51" name="Parallelogram 50"/>
                <p:cNvSpPr/>
                <p:nvPr/>
              </p:nvSpPr>
              <p:spPr>
                <a:xfrm flipV="1">
                  <a:off x="4933118" y="4675729"/>
                  <a:ext cx="949575" cy="1086649"/>
                </a:xfrm>
                <a:prstGeom prst="parallelogram">
                  <a:avLst>
                    <a:gd name="adj" fmla="val 42874"/>
                  </a:avLst>
                </a:prstGeom>
                <a:gradFill>
                  <a:gsLst>
                    <a:gs pos="0">
                      <a:srgbClr val="9FE7EF"/>
                    </a:gs>
                    <a:gs pos="100000">
                      <a:srgbClr val="4959F5"/>
                    </a:gs>
                  </a:gsLst>
                  <a:lin ang="5400000" scaled="0"/>
                </a:gradFill>
                <a:ln>
                  <a:noFill/>
                </a:ln>
                <a:sp3d extrusionH="127000">
                  <a:bevelT w="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600" dirty="0">
                    <a:solidFill>
                      <a:prstClr val="white"/>
                    </a:solidFill>
                  </a:endParaRPr>
                </a:p>
              </p:txBody>
            </p:sp>
          </p:grpSp>
          <p:grpSp>
            <p:nvGrpSpPr>
              <p:cNvPr id="39" name="Group 38"/>
              <p:cNvGrpSpPr/>
              <p:nvPr/>
            </p:nvGrpSpPr>
            <p:grpSpPr>
              <a:xfrm>
                <a:off x="5085662" y="4741161"/>
                <a:ext cx="1381609" cy="967513"/>
                <a:chOff x="5085662" y="4741161"/>
                <a:chExt cx="1381609" cy="967513"/>
              </a:xfrm>
            </p:grpSpPr>
            <p:sp>
              <p:nvSpPr>
                <p:cNvPr id="40" name="TextBox 39"/>
                <p:cNvSpPr txBox="1"/>
                <p:nvPr/>
              </p:nvSpPr>
              <p:spPr>
                <a:xfrm>
                  <a:off x="5459130" y="5593258"/>
                  <a:ext cx="647613" cy="115416"/>
                </a:xfrm>
                <a:prstGeom prst="rect">
                  <a:avLst/>
                </a:prstGeom>
                <a:noFill/>
                <a:sp3d extrusionH="127000">
                  <a:bevelT w="0"/>
                </a:sp3d>
              </p:spPr>
              <p:txBody>
                <a:bodyPr wrap="none" lIns="0" tIns="0" rIns="0" bIns="0" rtlCol="0">
                  <a:spAutoFit/>
                </a:bodyPr>
                <a:lstStyle/>
                <a:p>
                  <a:r>
                    <a:rPr lang="en-GB" sz="750" b="1" dirty="0">
                      <a:solidFill>
                        <a:prstClr val="black"/>
                      </a:solidFill>
                    </a:rPr>
                    <a:t>Implementation</a:t>
                  </a:r>
                </a:p>
              </p:txBody>
            </p:sp>
            <p:sp>
              <p:nvSpPr>
                <p:cNvPr id="41" name="TextBox 40"/>
                <p:cNvSpPr txBox="1"/>
                <p:nvPr/>
              </p:nvSpPr>
              <p:spPr>
                <a:xfrm>
                  <a:off x="5085662" y="4741161"/>
                  <a:ext cx="327013" cy="115416"/>
                </a:xfrm>
                <a:prstGeom prst="rect">
                  <a:avLst/>
                </a:prstGeom>
                <a:noFill/>
                <a:sp3d extrusionH="127000">
                  <a:bevelT w="0"/>
                </a:sp3d>
              </p:spPr>
              <p:txBody>
                <a:bodyPr wrap="none" lIns="0" tIns="0" rIns="0" bIns="0" rtlCol="0">
                  <a:spAutoFit/>
                </a:bodyPr>
                <a:lstStyle/>
                <a:p>
                  <a:r>
                    <a:rPr lang="en-GB" sz="750" b="1" dirty="0">
                      <a:solidFill>
                        <a:prstClr val="black"/>
                      </a:solidFill>
                    </a:rPr>
                    <a:t>Analysis</a:t>
                  </a:r>
                </a:p>
              </p:txBody>
            </p:sp>
            <p:sp>
              <p:nvSpPr>
                <p:cNvPr id="42" name="TextBox 41"/>
                <p:cNvSpPr txBox="1"/>
                <p:nvPr/>
              </p:nvSpPr>
              <p:spPr>
                <a:xfrm>
                  <a:off x="5094251" y="4958032"/>
                  <a:ext cx="485710" cy="100027"/>
                </a:xfrm>
                <a:prstGeom prst="rect">
                  <a:avLst/>
                </a:prstGeom>
                <a:noFill/>
                <a:sp3d extrusionH="127000">
                  <a:bevelT w="0"/>
                </a:sp3d>
              </p:spPr>
              <p:txBody>
                <a:bodyPr wrap="none" lIns="0" tIns="0" rIns="0" bIns="0" rtlCol="0">
                  <a:spAutoFit/>
                </a:bodyPr>
                <a:lstStyle/>
                <a:p>
                  <a:r>
                    <a:rPr lang="en-GB" sz="650" b="1" dirty="0" smtClean="0">
                      <a:solidFill>
                        <a:prstClr val="black"/>
                      </a:solidFill>
                    </a:rPr>
                    <a:t>Requirements</a:t>
                  </a:r>
                  <a:endParaRPr lang="en-GB" sz="650" b="1" dirty="0">
                    <a:solidFill>
                      <a:prstClr val="black"/>
                    </a:solidFill>
                  </a:endParaRPr>
                </a:p>
              </p:txBody>
            </p:sp>
            <p:sp>
              <p:nvSpPr>
                <p:cNvPr id="43" name="TextBox 42"/>
                <p:cNvSpPr txBox="1"/>
                <p:nvPr/>
              </p:nvSpPr>
              <p:spPr>
                <a:xfrm>
                  <a:off x="5165011" y="5159514"/>
                  <a:ext cx="495328" cy="115416"/>
                </a:xfrm>
                <a:prstGeom prst="rect">
                  <a:avLst/>
                </a:prstGeom>
                <a:noFill/>
                <a:sp3d extrusionH="127000">
                  <a:bevelT w="0"/>
                </a:sp3d>
              </p:spPr>
              <p:txBody>
                <a:bodyPr wrap="none" lIns="0" tIns="0" rIns="0" bIns="0" rtlCol="0">
                  <a:spAutoFit/>
                </a:bodyPr>
                <a:lstStyle/>
                <a:p>
                  <a:r>
                    <a:rPr lang="en-GB" sz="750" b="1" dirty="0">
                      <a:solidFill>
                        <a:prstClr val="black"/>
                      </a:solidFill>
                    </a:rPr>
                    <a:t>Architecture</a:t>
                  </a:r>
                </a:p>
              </p:txBody>
            </p:sp>
            <p:sp>
              <p:nvSpPr>
                <p:cNvPr id="44" name="TextBox 43"/>
                <p:cNvSpPr txBox="1"/>
                <p:nvPr/>
              </p:nvSpPr>
              <p:spPr>
                <a:xfrm>
                  <a:off x="5355662" y="5376386"/>
                  <a:ext cx="267702" cy="115416"/>
                </a:xfrm>
                <a:prstGeom prst="rect">
                  <a:avLst/>
                </a:prstGeom>
                <a:noFill/>
                <a:sp3d extrusionH="127000">
                  <a:bevelT w="0"/>
                </a:sp3d>
              </p:spPr>
              <p:txBody>
                <a:bodyPr wrap="none" lIns="0" tIns="0" rIns="0" bIns="0" rtlCol="0">
                  <a:spAutoFit/>
                </a:bodyPr>
                <a:lstStyle/>
                <a:p>
                  <a:r>
                    <a:rPr lang="en-GB" sz="750" b="1" dirty="0">
                      <a:solidFill>
                        <a:prstClr val="black"/>
                      </a:solidFill>
                    </a:rPr>
                    <a:t>Design</a:t>
                  </a:r>
                </a:p>
              </p:txBody>
            </p:sp>
            <p:sp>
              <p:nvSpPr>
                <p:cNvPr id="45" name="TextBox 44"/>
                <p:cNvSpPr txBox="1"/>
                <p:nvPr/>
              </p:nvSpPr>
              <p:spPr>
                <a:xfrm>
                  <a:off x="5824728" y="5422837"/>
                  <a:ext cx="464871" cy="115416"/>
                </a:xfrm>
                <a:prstGeom prst="rect">
                  <a:avLst/>
                </a:prstGeom>
                <a:noFill/>
                <a:sp3d extrusionH="127000">
                  <a:bevelT w="0"/>
                </a:sp3d>
              </p:spPr>
              <p:txBody>
                <a:bodyPr wrap="none" lIns="0" tIns="0" rIns="0" bIns="0" rtlCol="0">
                  <a:spAutoFit/>
                </a:bodyPr>
                <a:lstStyle/>
                <a:p>
                  <a:r>
                    <a:rPr lang="en-GB" sz="750" b="1" dirty="0">
                      <a:solidFill>
                        <a:prstClr val="black"/>
                      </a:solidFill>
                    </a:rPr>
                    <a:t>Verification</a:t>
                  </a:r>
                </a:p>
              </p:txBody>
            </p:sp>
            <p:sp>
              <p:nvSpPr>
                <p:cNvPr id="46" name="TextBox 45"/>
                <p:cNvSpPr txBox="1"/>
                <p:nvPr/>
              </p:nvSpPr>
              <p:spPr>
                <a:xfrm>
                  <a:off x="5888736" y="5252418"/>
                  <a:ext cx="445635" cy="115416"/>
                </a:xfrm>
                <a:prstGeom prst="rect">
                  <a:avLst/>
                </a:prstGeom>
                <a:noFill/>
                <a:sp3d extrusionH="127000">
                  <a:bevelT w="0"/>
                </a:sp3d>
              </p:spPr>
              <p:txBody>
                <a:bodyPr wrap="none" lIns="0" tIns="0" rIns="0" bIns="0" rtlCol="0">
                  <a:spAutoFit/>
                </a:bodyPr>
                <a:lstStyle/>
                <a:p>
                  <a:r>
                    <a:rPr lang="en-GB" sz="750" b="1" dirty="0">
                      <a:solidFill>
                        <a:prstClr val="black"/>
                      </a:solidFill>
                    </a:rPr>
                    <a:t>Integration</a:t>
                  </a:r>
                </a:p>
              </p:txBody>
            </p:sp>
            <p:sp>
              <p:nvSpPr>
                <p:cNvPr id="47" name="TextBox 46"/>
                <p:cNvSpPr txBox="1"/>
                <p:nvPr/>
              </p:nvSpPr>
              <p:spPr>
                <a:xfrm>
                  <a:off x="5971447" y="5081999"/>
                  <a:ext cx="411972" cy="115416"/>
                </a:xfrm>
                <a:prstGeom prst="rect">
                  <a:avLst/>
                </a:prstGeom>
                <a:noFill/>
                <a:sp3d extrusionH="127000">
                  <a:bevelT w="0"/>
                </a:sp3d>
              </p:spPr>
              <p:txBody>
                <a:bodyPr wrap="none" lIns="0" tIns="0" rIns="0" bIns="0" rtlCol="0">
                  <a:spAutoFit/>
                </a:bodyPr>
                <a:lstStyle/>
                <a:p>
                  <a:r>
                    <a:rPr lang="en-GB" sz="750" b="1" dirty="0">
                      <a:solidFill>
                        <a:prstClr val="black"/>
                      </a:solidFill>
                    </a:rPr>
                    <a:t>Validation</a:t>
                  </a:r>
                </a:p>
              </p:txBody>
            </p:sp>
            <p:sp>
              <p:nvSpPr>
                <p:cNvPr id="48" name="TextBox 47"/>
                <p:cNvSpPr txBox="1"/>
                <p:nvPr/>
              </p:nvSpPr>
              <p:spPr>
                <a:xfrm>
                  <a:off x="6005233" y="4911580"/>
                  <a:ext cx="458459" cy="115416"/>
                </a:xfrm>
                <a:prstGeom prst="rect">
                  <a:avLst/>
                </a:prstGeom>
                <a:noFill/>
                <a:sp3d extrusionH="127000">
                  <a:bevelT w="0"/>
                </a:sp3d>
              </p:spPr>
              <p:txBody>
                <a:bodyPr wrap="none" lIns="0" tIns="0" rIns="0" bIns="0" rtlCol="0">
                  <a:spAutoFit/>
                </a:bodyPr>
                <a:lstStyle/>
                <a:p>
                  <a:r>
                    <a:rPr lang="en-GB" sz="750" b="1" dirty="0">
                      <a:solidFill>
                        <a:prstClr val="black"/>
                      </a:solidFill>
                    </a:rPr>
                    <a:t>Acceptance</a:t>
                  </a:r>
                </a:p>
              </p:txBody>
            </p:sp>
            <p:sp>
              <p:nvSpPr>
                <p:cNvPr id="49" name="TextBox 48"/>
                <p:cNvSpPr txBox="1"/>
                <p:nvPr/>
              </p:nvSpPr>
              <p:spPr>
                <a:xfrm>
                  <a:off x="6157891" y="4741161"/>
                  <a:ext cx="309380" cy="115416"/>
                </a:xfrm>
                <a:prstGeom prst="rect">
                  <a:avLst/>
                </a:prstGeom>
                <a:noFill/>
                <a:sp3d extrusionH="127000">
                  <a:bevelT w="0"/>
                </a:sp3d>
              </p:spPr>
              <p:txBody>
                <a:bodyPr wrap="none" lIns="0" tIns="0" rIns="0" bIns="0" rtlCol="0">
                  <a:spAutoFit/>
                </a:bodyPr>
                <a:lstStyle/>
                <a:p>
                  <a:r>
                    <a:rPr lang="en-GB" sz="750" b="1" dirty="0" smtClean="0">
                      <a:solidFill>
                        <a:prstClr val="black"/>
                      </a:solidFill>
                    </a:rPr>
                    <a:t>Release</a:t>
                  </a:r>
                  <a:endParaRPr lang="en-GB" sz="750" b="1" dirty="0">
                    <a:solidFill>
                      <a:prstClr val="black"/>
                    </a:solidFill>
                  </a:endParaRPr>
                </a:p>
              </p:txBody>
            </p:sp>
          </p:grpSp>
        </p:grpSp>
      </p:grpSp>
      <p:sp>
        <p:nvSpPr>
          <p:cNvPr id="86" name="Text Box 17"/>
          <p:cNvSpPr txBox="1">
            <a:spLocks noChangeArrowheads="1"/>
          </p:cNvSpPr>
          <p:nvPr/>
        </p:nvSpPr>
        <p:spPr bwMode="auto">
          <a:xfrm>
            <a:off x="5139419" y="1394186"/>
            <a:ext cx="1263744" cy="20313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spAutoFit/>
          </a:bodyPr>
          <a:lstStyle>
            <a:lvl1pPr eaLnBrk="0" hangingPunct="0">
              <a:defRPr sz="1200" b="1">
                <a:solidFill>
                  <a:schemeClr val="tx1"/>
                </a:solidFill>
                <a:latin typeface="Arial Unicode MS" pitchFamily="34" charset="-128"/>
              </a:defRPr>
            </a:lvl1pPr>
            <a:lvl2pPr marL="742950" indent="-285750" eaLnBrk="0" hangingPunct="0">
              <a:defRPr sz="1200" b="1">
                <a:solidFill>
                  <a:schemeClr val="tx1"/>
                </a:solidFill>
                <a:latin typeface="Arial Unicode MS" pitchFamily="34" charset="-128"/>
              </a:defRPr>
            </a:lvl2pPr>
            <a:lvl3pPr marL="1143000" indent="-228600" eaLnBrk="0" hangingPunct="0">
              <a:defRPr sz="1200" b="1">
                <a:solidFill>
                  <a:schemeClr val="tx1"/>
                </a:solidFill>
                <a:latin typeface="Arial Unicode MS" pitchFamily="34" charset="-128"/>
              </a:defRPr>
            </a:lvl3pPr>
            <a:lvl4pPr marL="1600200" indent="-228600" eaLnBrk="0" hangingPunct="0">
              <a:defRPr sz="1200" b="1">
                <a:solidFill>
                  <a:schemeClr val="tx1"/>
                </a:solidFill>
                <a:latin typeface="Arial Unicode MS" pitchFamily="34" charset="-128"/>
              </a:defRPr>
            </a:lvl4pPr>
            <a:lvl5pPr marL="2057400" indent="-228600" eaLnBrk="0" hangingPunct="0">
              <a:defRPr sz="1200" b="1">
                <a:solidFill>
                  <a:schemeClr val="tx1"/>
                </a:solidFill>
                <a:latin typeface="Arial Unicode MS" pitchFamily="34" charset="-128"/>
              </a:defRPr>
            </a:lvl5pPr>
            <a:lvl6pPr marL="2514600" indent="-228600" eaLnBrk="0" fontAlgn="base" hangingPunct="0">
              <a:spcBef>
                <a:spcPct val="0"/>
              </a:spcBef>
              <a:spcAft>
                <a:spcPct val="0"/>
              </a:spcAft>
              <a:defRPr sz="1200" b="1">
                <a:solidFill>
                  <a:schemeClr val="tx1"/>
                </a:solidFill>
                <a:latin typeface="Arial Unicode MS" pitchFamily="34" charset="-128"/>
              </a:defRPr>
            </a:lvl6pPr>
            <a:lvl7pPr marL="2971800" indent="-228600" eaLnBrk="0" fontAlgn="base" hangingPunct="0">
              <a:spcBef>
                <a:spcPct val="0"/>
              </a:spcBef>
              <a:spcAft>
                <a:spcPct val="0"/>
              </a:spcAft>
              <a:defRPr sz="1200" b="1">
                <a:solidFill>
                  <a:schemeClr val="tx1"/>
                </a:solidFill>
                <a:latin typeface="Arial Unicode MS" pitchFamily="34" charset="-128"/>
              </a:defRPr>
            </a:lvl7pPr>
            <a:lvl8pPr marL="3429000" indent="-228600" eaLnBrk="0" fontAlgn="base" hangingPunct="0">
              <a:spcBef>
                <a:spcPct val="0"/>
              </a:spcBef>
              <a:spcAft>
                <a:spcPct val="0"/>
              </a:spcAft>
              <a:defRPr sz="1200" b="1">
                <a:solidFill>
                  <a:schemeClr val="tx1"/>
                </a:solidFill>
                <a:latin typeface="Arial Unicode MS" pitchFamily="34" charset="-128"/>
              </a:defRPr>
            </a:lvl8pPr>
            <a:lvl9pPr marL="3886200" indent="-228600" eaLnBrk="0" fontAlgn="base" hangingPunct="0">
              <a:spcBef>
                <a:spcPct val="0"/>
              </a:spcBef>
              <a:spcAft>
                <a:spcPct val="0"/>
              </a:spcAft>
              <a:defRPr sz="1200" b="1">
                <a:solidFill>
                  <a:schemeClr val="tx1"/>
                </a:solidFill>
                <a:latin typeface="Arial Unicode MS" pitchFamily="34" charset="-128"/>
              </a:defRPr>
            </a:lvl9pPr>
          </a:lstStyle>
          <a:p>
            <a:pPr eaLnBrk="1" hangingPunct="1">
              <a:spcBef>
                <a:spcPts val="2800"/>
              </a:spcBef>
            </a:pPr>
            <a:r>
              <a:rPr lang="en-GB" altLang="en-US" sz="1400" dirty="0">
                <a:solidFill>
                  <a:srgbClr val="00CC00"/>
                </a:solidFill>
                <a:latin typeface="+mn-lt"/>
              </a:rPr>
              <a:t>System </a:t>
            </a:r>
            <a:r>
              <a:rPr lang="en-GB" altLang="en-US" sz="1400" dirty="0" smtClean="0">
                <a:solidFill>
                  <a:srgbClr val="00CC00"/>
                </a:solidFill>
                <a:latin typeface="+mn-lt"/>
              </a:rPr>
              <a:t>level</a:t>
            </a:r>
            <a:endParaRPr lang="en-GB" altLang="en-US" dirty="0" smtClean="0">
              <a:solidFill>
                <a:srgbClr val="00CC00"/>
              </a:solidFill>
              <a:latin typeface="+mn-lt"/>
            </a:endParaRPr>
          </a:p>
          <a:p>
            <a:pPr eaLnBrk="1" hangingPunct="1">
              <a:spcBef>
                <a:spcPts val="2800"/>
              </a:spcBef>
            </a:pPr>
            <a:r>
              <a:rPr lang="en-GB" altLang="en-US" sz="1400" dirty="0" smtClean="0">
                <a:solidFill>
                  <a:srgbClr val="00CC00"/>
                </a:solidFill>
                <a:latin typeface="+mn-lt"/>
              </a:rPr>
              <a:t>Subsystem level</a:t>
            </a:r>
            <a:endParaRPr lang="en-GB" altLang="en-US" dirty="0" smtClean="0">
              <a:solidFill>
                <a:srgbClr val="00CC00"/>
              </a:solidFill>
              <a:latin typeface="+mn-lt"/>
            </a:endParaRPr>
          </a:p>
          <a:p>
            <a:pPr eaLnBrk="1" hangingPunct="1">
              <a:spcBef>
                <a:spcPts val="2800"/>
              </a:spcBef>
            </a:pPr>
            <a:r>
              <a:rPr lang="en-GB" altLang="en-US" sz="1400" dirty="0" smtClean="0">
                <a:solidFill>
                  <a:srgbClr val="00CC00"/>
                </a:solidFill>
                <a:latin typeface="+mn-lt"/>
              </a:rPr>
              <a:t>Component level</a:t>
            </a:r>
          </a:p>
          <a:p>
            <a:pPr eaLnBrk="1" hangingPunct="1">
              <a:spcBef>
                <a:spcPts val="2800"/>
              </a:spcBef>
            </a:pPr>
            <a:r>
              <a:rPr lang="en-GB" altLang="en-US" sz="1400" dirty="0" smtClean="0">
                <a:solidFill>
                  <a:srgbClr val="00CC00"/>
                </a:solidFill>
                <a:latin typeface="+mn-lt"/>
              </a:rPr>
              <a:t>.. </a:t>
            </a:r>
            <a:r>
              <a:rPr lang="en-GB" altLang="en-US" sz="1400" b="0" dirty="0" smtClean="0">
                <a:solidFill>
                  <a:srgbClr val="00CC00"/>
                </a:solidFill>
                <a:latin typeface="+mn-lt"/>
              </a:rPr>
              <a:t>other levels</a:t>
            </a:r>
            <a:endParaRPr lang="en-GB" altLang="en-US" sz="1400" b="0" dirty="0">
              <a:solidFill>
                <a:srgbClr val="00CC00"/>
              </a:solidFill>
              <a:latin typeface="+mn-lt"/>
            </a:endParaRPr>
          </a:p>
        </p:txBody>
      </p:sp>
    </p:spTree>
    <p:extLst>
      <p:ext uri="{BB962C8B-B14F-4D97-AF65-F5344CB8AC3E}">
        <p14:creationId xmlns:p14="http://schemas.microsoft.com/office/powerpoint/2010/main" val="9704923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Scope	8</a:t>
            </a:r>
          </a:p>
        </p:txBody>
      </p:sp>
      <p:sp>
        <p:nvSpPr>
          <p:cNvPr id="3" name="Content Placeholder 2"/>
          <p:cNvSpPr>
            <a:spLocks noGrp="1"/>
          </p:cNvSpPr>
          <p:nvPr>
            <p:ph idx="1"/>
          </p:nvPr>
        </p:nvSpPr>
        <p:spPr/>
        <p:txBody>
          <a:bodyPr>
            <a:normAutofit fontScale="92500" lnSpcReduction="20000"/>
          </a:bodyPr>
          <a:lstStyle/>
          <a:p>
            <a:pPr lvl="1">
              <a:buFont typeface="+mj-lt"/>
              <a:buAutoNum type="arabicPeriod"/>
            </a:pPr>
            <a:r>
              <a:rPr lang="en-GB" dirty="0"/>
              <a:t>Capture and manage </a:t>
            </a:r>
            <a:r>
              <a:rPr lang="en-GB" i="1" dirty="0">
                <a:solidFill>
                  <a:srgbClr val="E60A0A"/>
                </a:solidFill>
              </a:rPr>
              <a:t>requirements</a:t>
            </a:r>
            <a:r>
              <a:rPr lang="en-GB" dirty="0"/>
              <a:t>, </a:t>
            </a:r>
            <a:r>
              <a:rPr lang="en-GB" i="1" dirty="0">
                <a:solidFill>
                  <a:srgbClr val="E60A0A"/>
                </a:solidFill>
              </a:rPr>
              <a:t>assumptions</a:t>
            </a:r>
            <a:r>
              <a:rPr lang="en-GB" dirty="0"/>
              <a:t>, </a:t>
            </a:r>
            <a:r>
              <a:rPr lang="en-GB" i="1" dirty="0">
                <a:solidFill>
                  <a:srgbClr val="E60A0A"/>
                </a:solidFill>
              </a:rPr>
              <a:t>justifications</a:t>
            </a:r>
            <a:r>
              <a:rPr lang="en-GB" dirty="0"/>
              <a:t>…</a:t>
            </a:r>
          </a:p>
          <a:p>
            <a:pPr lvl="1">
              <a:buFont typeface="+mj-lt"/>
              <a:buAutoNum type="arabicPeriod"/>
            </a:pPr>
            <a:r>
              <a:rPr lang="en-GB" dirty="0"/>
              <a:t>Create </a:t>
            </a:r>
            <a:r>
              <a:rPr lang="en-GB" sz="1900" i="1" dirty="0">
                <a:solidFill>
                  <a:srgbClr val="E60A0A"/>
                </a:solidFill>
              </a:rPr>
              <a:t>models</a:t>
            </a:r>
            <a:r>
              <a:rPr lang="en-GB" dirty="0"/>
              <a:t> of use cases, functions, classes, data relationships</a:t>
            </a:r>
          </a:p>
          <a:p>
            <a:pPr lvl="1">
              <a:buFont typeface="+mj-lt"/>
              <a:buAutoNum type="arabicPeriod"/>
            </a:pPr>
            <a:r>
              <a:rPr lang="en-GB" dirty="0"/>
              <a:t>Build system-of-systems, system or subsystem </a:t>
            </a:r>
            <a:r>
              <a:rPr lang="en-GB" i="1" dirty="0">
                <a:solidFill>
                  <a:srgbClr val="E60A0A"/>
                </a:solidFill>
              </a:rPr>
              <a:t>architectures</a:t>
            </a:r>
          </a:p>
          <a:p>
            <a:pPr lvl="1">
              <a:buFont typeface="+mj-lt"/>
              <a:buAutoNum type="arabicPeriod"/>
            </a:pPr>
            <a:r>
              <a:rPr lang="en-GB" dirty="0"/>
              <a:t>Identify and manage system / subsystem </a:t>
            </a:r>
            <a:r>
              <a:rPr lang="en-GB" i="1" dirty="0">
                <a:solidFill>
                  <a:srgbClr val="E60A0A"/>
                </a:solidFill>
              </a:rPr>
              <a:t>interfaces</a:t>
            </a:r>
          </a:p>
          <a:p>
            <a:pPr lvl="1">
              <a:buFont typeface="+mj-lt"/>
              <a:buAutoNum type="arabicPeriod"/>
            </a:pPr>
            <a:r>
              <a:rPr lang="en-GB" sz="1900" i="1" dirty="0">
                <a:solidFill>
                  <a:srgbClr val="E60A0A"/>
                </a:solidFill>
              </a:rPr>
              <a:t>Allocate</a:t>
            </a:r>
            <a:r>
              <a:rPr lang="en-GB" dirty="0"/>
              <a:t> functions to subsystems and equipments</a:t>
            </a:r>
          </a:p>
          <a:p>
            <a:pPr lvl="1">
              <a:buFont typeface="+mj-lt"/>
              <a:buAutoNum type="arabicPeriod"/>
            </a:pPr>
            <a:r>
              <a:rPr lang="en-GB" dirty="0"/>
              <a:t>Define </a:t>
            </a:r>
            <a:r>
              <a:rPr lang="en-GB" i="1" dirty="0">
                <a:solidFill>
                  <a:srgbClr val="E60A0A"/>
                </a:solidFill>
              </a:rPr>
              <a:t>performance</a:t>
            </a:r>
            <a:r>
              <a:rPr lang="en-GB" dirty="0"/>
              <a:t>, </a:t>
            </a:r>
            <a:r>
              <a:rPr lang="en-GB" i="1" dirty="0">
                <a:solidFill>
                  <a:srgbClr val="E60A0A"/>
                </a:solidFill>
              </a:rPr>
              <a:t>AR&amp;M</a:t>
            </a:r>
            <a:r>
              <a:rPr lang="en-GB" dirty="0"/>
              <a:t> (Availability, Reliability, Maintainability) and </a:t>
            </a:r>
            <a:r>
              <a:rPr lang="en-GB" i="1" dirty="0">
                <a:solidFill>
                  <a:srgbClr val="E60A0A"/>
                </a:solidFill>
              </a:rPr>
              <a:t>effectiveness</a:t>
            </a:r>
          </a:p>
          <a:p>
            <a:pPr lvl="1">
              <a:buFont typeface="+mj-lt"/>
              <a:buAutoNum type="arabicPeriod"/>
            </a:pPr>
            <a:r>
              <a:rPr lang="en-GB" dirty="0"/>
              <a:t>Manage System, Product, Work and Cost Breakdown Structures (SBSs, PBSs, WBSs and CBSs) and link to project data</a:t>
            </a:r>
          </a:p>
          <a:p>
            <a:pPr lvl="1">
              <a:buFont typeface="+mj-lt"/>
              <a:buAutoNum type="arabicPeriod"/>
            </a:pPr>
            <a:r>
              <a:rPr lang="en-GB" dirty="0"/>
              <a:t>Perform </a:t>
            </a:r>
            <a:r>
              <a:rPr lang="en-GB" i="1" dirty="0">
                <a:solidFill>
                  <a:srgbClr val="E60A0A"/>
                </a:solidFill>
              </a:rPr>
              <a:t>test management </a:t>
            </a:r>
            <a:r>
              <a:rPr lang="en-GB" dirty="0"/>
              <a:t>at all levels</a:t>
            </a:r>
          </a:p>
          <a:p>
            <a:pPr lvl="1">
              <a:buFont typeface="+mj-lt"/>
              <a:buAutoNum type="arabicPeriod"/>
            </a:pPr>
            <a:r>
              <a:rPr lang="en-GB" dirty="0"/>
              <a:t>Automate project </a:t>
            </a:r>
            <a:r>
              <a:rPr lang="en-GB" i="1" dirty="0">
                <a:solidFill>
                  <a:srgbClr val="E60A0A"/>
                </a:solidFill>
              </a:rPr>
              <a:t>documentation</a:t>
            </a:r>
          </a:p>
          <a:p>
            <a:pPr lvl="1">
              <a:buFont typeface="+mj-lt"/>
              <a:buAutoNum type="arabicPeriod"/>
            </a:pPr>
            <a:r>
              <a:rPr lang="en-GB" dirty="0"/>
              <a:t>Create </a:t>
            </a:r>
            <a:r>
              <a:rPr lang="en-GB" i="1" dirty="0">
                <a:solidFill>
                  <a:srgbClr val="E60A0A"/>
                </a:solidFill>
              </a:rPr>
              <a:t>traceability</a:t>
            </a:r>
            <a:r>
              <a:rPr lang="en-GB" dirty="0"/>
              <a:t> across the entire lifecycle</a:t>
            </a:r>
          </a:p>
          <a:p>
            <a:pPr lvl="1">
              <a:buFont typeface="+mj-lt"/>
              <a:buAutoNum type="arabicPeriod"/>
            </a:pPr>
            <a:r>
              <a:rPr lang="en-GB" dirty="0"/>
              <a:t>Collect </a:t>
            </a:r>
            <a:r>
              <a:rPr lang="en-GB" i="1" dirty="0">
                <a:solidFill>
                  <a:srgbClr val="E60A0A"/>
                </a:solidFill>
              </a:rPr>
              <a:t>metrics</a:t>
            </a:r>
            <a:r>
              <a:rPr lang="en-GB" dirty="0"/>
              <a:t> across the entire lifecycle</a:t>
            </a:r>
          </a:p>
          <a:p>
            <a:pPr lvl="1">
              <a:buFont typeface="+mj-lt"/>
              <a:buAutoNum type="arabicPeriod"/>
            </a:pPr>
            <a:r>
              <a:rPr lang="en-GB" i="1" dirty="0">
                <a:solidFill>
                  <a:srgbClr val="E60A0A"/>
                </a:solidFill>
              </a:rPr>
              <a:t>Configuration manage </a:t>
            </a:r>
            <a:r>
              <a:rPr lang="en-GB" dirty="0"/>
              <a:t>and control the project</a:t>
            </a:r>
          </a:p>
          <a:p>
            <a:pPr lvl="1">
              <a:buFont typeface="+mj-lt"/>
              <a:buAutoNum type="arabicPeriod"/>
            </a:pPr>
            <a:r>
              <a:rPr lang="en-GB" i="1" dirty="0">
                <a:solidFill>
                  <a:srgbClr val="E60A0A"/>
                </a:solidFill>
              </a:rPr>
              <a:t>Track</a:t>
            </a:r>
            <a:r>
              <a:rPr lang="en-GB" dirty="0"/>
              <a:t> all formal changes and/or individual edits</a:t>
            </a:r>
          </a:p>
          <a:p>
            <a:pPr lvl="1">
              <a:buFont typeface="+mj-lt"/>
              <a:buAutoNum type="arabicPeriod"/>
            </a:pPr>
            <a:r>
              <a:rPr lang="en-GB" i="1" dirty="0">
                <a:solidFill>
                  <a:srgbClr val="E60A0A"/>
                </a:solidFill>
              </a:rPr>
              <a:t>Management information </a:t>
            </a:r>
            <a:r>
              <a:rPr lang="en-GB" dirty="0"/>
              <a:t>from dashboards, KPIs, burn-down / earned-value charts</a:t>
            </a:r>
          </a:p>
          <a:p>
            <a:pPr lvl="1">
              <a:buFont typeface="+mj-lt"/>
              <a:buAutoNum type="arabicPeriod"/>
            </a:pPr>
            <a:r>
              <a:rPr lang="en-GB" i="1" dirty="0">
                <a:solidFill>
                  <a:srgbClr val="E60A0A"/>
                </a:solidFill>
              </a:rPr>
              <a:t>Integrate</a:t>
            </a:r>
            <a:r>
              <a:rPr lang="en-GB" dirty="0"/>
              <a:t> with desktop and specialist tools</a:t>
            </a:r>
          </a:p>
          <a:p>
            <a:pPr lvl="1">
              <a:buFont typeface="+mj-lt"/>
              <a:buAutoNum type="arabicPeriod"/>
            </a:pPr>
            <a:r>
              <a:rPr lang="en-GB" dirty="0"/>
              <a:t>Provide </a:t>
            </a:r>
            <a:r>
              <a:rPr lang="en-GB" i="1" dirty="0">
                <a:solidFill>
                  <a:srgbClr val="E60A0A"/>
                </a:solidFill>
              </a:rPr>
              <a:t>customised</a:t>
            </a:r>
            <a:r>
              <a:rPr lang="en-GB" dirty="0"/>
              <a:t> web environments to project </a:t>
            </a:r>
            <a:r>
              <a:rPr lang="en-GB" dirty="0" smtClean="0"/>
              <a:t>groups</a:t>
            </a:r>
            <a:endParaRPr lang="en-GB" dirty="0"/>
          </a:p>
        </p:txBody>
      </p:sp>
    </p:spTree>
    <p:extLst>
      <p:ext uri="{BB962C8B-B14F-4D97-AF65-F5344CB8AC3E}">
        <p14:creationId xmlns:p14="http://schemas.microsoft.com/office/powerpoint/2010/main" val="101467522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Summary	9</a:t>
            </a:r>
          </a:p>
        </p:txBody>
      </p:sp>
      <p:sp>
        <p:nvSpPr>
          <p:cNvPr id="3" name="Content Placeholder 2"/>
          <p:cNvSpPr>
            <a:spLocks noGrp="1"/>
          </p:cNvSpPr>
          <p:nvPr>
            <p:ph idx="1"/>
          </p:nvPr>
        </p:nvSpPr>
        <p:spPr/>
        <p:txBody>
          <a:bodyPr/>
          <a:lstStyle/>
          <a:p>
            <a:pPr lvl="1"/>
            <a:r>
              <a:rPr lang="en-GB" dirty="0" smtClean="0"/>
              <a:t>RM / SE tools are uniquely able to manage project information</a:t>
            </a:r>
          </a:p>
          <a:p>
            <a:pPr lvl="1"/>
            <a:r>
              <a:rPr lang="en-GB" dirty="0" smtClean="0"/>
              <a:t>Eliminates weaknesses and inefficiencies of traditional documents</a:t>
            </a:r>
          </a:p>
          <a:p>
            <a:pPr lvl="1"/>
            <a:r>
              <a:rPr lang="en-GB" dirty="0" smtClean="0"/>
              <a:t>Do the project work in the RM / SE tool, not in documents, manage</a:t>
            </a:r>
            <a:br>
              <a:rPr lang="en-GB" dirty="0" smtClean="0"/>
            </a:br>
            <a:r>
              <a:rPr lang="en-GB" dirty="0" smtClean="0"/>
              <a:t>contractual relationships, or both</a:t>
            </a:r>
          </a:p>
          <a:p>
            <a:pPr lvl="1"/>
            <a:r>
              <a:rPr lang="en-GB" dirty="0">
                <a:solidFill>
                  <a:srgbClr val="1106E8"/>
                </a:solidFill>
              </a:rPr>
              <a:t>Cradle</a:t>
            </a:r>
            <a:r>
              <a:rPr lang="en-GB" dirty="0" smtClean="0"/>
              <a:t> from </a:t>
            </a:r>
            <a:r>
              <a:rPr lang="en-GB" dirty="0">
                <a:solidFill>
                  <a:srgbClr val="1106E8"/>
                </a:solidFill>
              </a:rPr>
              <a:t>3SL</a:t>
            </a:r>
            <a:r>
              <a:rPr lang="en-GB" dirty="0" smtClean="0"/>
              <a:t> is a RM / SE tool with a unique full lifecycle coverage</a:t>
            </a:r>
          </a:p>
          <a:p>
            <a:pPr lvl="2"/>
            <a:r>
              <a:rPr lang="en-GB" dirty="0" smtClean="0"/>
              <a:t>Totally </a:t>
            </a:r>
            <a:r>
              <a:rPr lang="en-GB" dirty="0"/>
              <a:t>reliable and industrially proven</a:t>
            </a:r>
          </a:p>
          <a:p>
            <a:pPr lvl="2"/>
            <a:r>
              <a:rPr lang="en-GB" dirty="0" smtClean="0"/>
              <a:t>With the </a:t>
            </a:r>
            <a:r>
              <a:rPr lang="en-GB" dirty="0"/>
              <a:t>power and scalability for any </a:t>
            </a:r>
            <a:r>
              <a:rPr lang="en-GB" dirty="0" smtClean="0"/>
              <a:t>project</a:t>
            </a:r>
          </a:p>
          <a:p>
            <a:pPr lvl="2"/>
            <a:r>
              <a:rPr lang="en-GB" dirty="0" smtClean="0"/>
              <a:t>Supports any process, including agile and </a:t>
            </a:r>
            <a:r>
              <a:rPr lang="en-GB" dirty="0" smtClean="0"/>
              <a:t>phase-based</a:t>
            </a:r>
            <a:endParaRPr lang="en-GB" dirty="0"/>
          </a:p>
          <a:p>
            <a:pPr lvl="2"/>
            <a:r>
              <a:rPr lang="en-GB" dirty="0"/>
              <a:t>Open, flexible architecture</a:t>
            </a:r>
          </a:p>
          <a:p>
            <a:pPr lvl="2"/>
            <a:r>
              <a:rPr lang="en-GB" dirty="0"/>
              <a:t>Can integrate external tools and data</a:t>
            </a:r>
          </a:p>
          <a:p>
            <a:pPr lvl="2"/>
            <a:r>
              <a:rPr lang="en-GB" dirty="0" smtClean="0"/>
              <a:t>Can be the </a:t>
            </a:r>
            <a:r>
              <a:rPr lang="en-GB" dirty="0"/>
              <a:t>centre of a project’s </a:t>
            </a:r>
            <a:r>
              <a:rPr lang="en-GB" dirty="0" smtClean="0"/>
              <a:t>toolchain, </a:t>
            </a:r>
            <a:r>
              <a:rPr lang="en-GB" dirty="0"/>
              <a:t>or </a:t>
            </a:r>
            <a:r>
              <a:rPr lang="en-GB" dirty="0" smtClean="0"/>
              <a:t>part of an </a:t>
            </a:r>
            <a:r>
              <a:rPr lang="en-GB" dirty="0"/>
              <a:t>existing framework</a:t>
            </a:r>
          </a:p>
          <a:p>
            <a:endParaRPr lang="en-GB" dirty="0"/>
          </a:p>
        </p:txBody>
      </p:sp>
    </p:spTree>
    <p:extLst>
      <p:ext uri="{BB962C8B-B14F-4D97-AF65-F5344CB8AC3E}">
        <p14:creationId xmlns:p14="http://schemas.microsoft.com/office/powerpoint/2010/main" val="19009396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txBox="1">
            <a:spLocks noGrp="1"/>
          </p:cNvSpPr>
          <p:nvPr>
            <p:ph idx="4294967295"/>
          </p:nvPr>
        </p:nvSpPr>
        <p:spPr>
          <a:xfrm>
            <a:off x="381000" y="3163824"/>
            <a:ext cx="6307138" cy="1866900"/>
          </a:xfrm>
          <a:prstGeom prst="rect">
            <a:avLst/>
          </a:prstGeom>
          <a:noFill/>
        </p:spPr>
        <p:txBody>
          <a:bodyPr wrap="none" lIns="0" tIns="0" rIns="0" bIns="0" rtlCol="0">
            <a:spAutoFit/>
          </a:bodyPr>
          <a:lstStyle/>
          <a:p>
            <a:r>
              <a:rPr lang="en-GB" dirty="0" smtClean="0"/>
              <a:t>Thank you for time</a:t>
            </a:r>
          </a:p>
          <a:p>
            <a:endParaRPr lang="en-GB" dirty="0"/>
          </a:p>
          <a:p>
            <a:r>
              <a:rPr lang="en-GB" dirty="0" smtClean="0"/>
              <a:t>For more information, please:</a:t>
            </a:r>
            <a:br>
              <a:rPr lang="en-GB" dirty="0" smtClean="0"/>
            </a:br>
            <a:r>
              <a:rPr lang="en-GB" dirty="0" smtClean="0"/>
              <a:t>Visit our website:	</a:t>
            </a:r>
            <a:r>
              <a:rPr lang="en-GB" dirty="0">
                <a:solidFill>
                  <a:srgbClr val="1106E8"/>
                </a:solidFill>
              </a:rPr>
              <a:t>www.threesl.com</a:t>
            </a:r>
            <a:r>
              <a:rPr lang="en-GB" dirty="0" smtClean="0"/>
              <a:t/>
            </a:r>
            <a:br>
              <a:rPr lang="en-GB" dirty="0" smtClean="0"/>
            </a:br>
            <a:r>
              <a:rPr lang="en-GB" dirty="0" smtClean="0"/>
              <a:t>or send an e-mail:	</a:t>
            </a:r>
            <a:r>
              <a:rPr lang="en-GB" dirty="0">
                <a:solidFill>
                  <a:srgbClr val="1106E8"/>
                </a:solidFill>
              </a:rPr>
              <a:t>salesdetails@threesl.com</a:t>
            </a:r>
            <a:r>
              <a:rPr lang="en-GB" dirty="0" smtClean="0"/>
              <a:t/>
            </a:r>
            <a:br>
              <a:rPr lang="en-GB" dirty="0" smtClean="0"/>
            </a:br>
            <a:r>
              <a:rPr lang="en-GB" dirty="0" smtClean="0"/>
              <a:t>or telephone:	UK: </a:t>
            </a:r>
            <a:r>
              <a:rPr lang="en-GB" dirty="0">
                <a:solidFill>
                  <a:srgbClr val="1106E8"/>
                </a:solidFill>
              </a:rPr>
              <a:t>+44 (0) 1229 838867</a:t>
            </a:r>
            <a:r>
              <a:rPr lang="en-GB" dirty="0" smtClean="0"/>
              <a:t> </a:t>
            </a:r>
            <a:r>
              <a:rPr lang="en-GB" dirty="0"/>
              <a:t> </a:t>
            </a:r>
            <a:r>
              <a:rPr lang="en-GB" dirty="0" smtClean="0"/>
              <a:t>  US: </a:t>
            </a:r>
            <a:r>
              <a:rPr lang="en-GB" dirty="0">
                <a:solidFill>
                  <a:srgbClr val="1106E8"/>
                </a:solidFill>
              </a:rPr>
              <a:t>+1 256 971 9500</a:t>
            </a:r>
          </a:p>
        </p:txBody>
      </p:sp>
    </p:spTree>
    <p:extLst>
      <p:ext uri="{BB962C8B-B14F-4D97-AF65-F5344CB8AC3E}">
        <p14:creationId xmlns:p14="http://schemas.microsoft.com/office/powerpoint/2010/main" val="2319791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The </a:t>
            </a:r>
            <a:r>
              <a:rPr lang="en-GB" dirty="0" smtClean="0"/>
              <a:t>Problem	1</a:t>
            </a:r>
            <a:endParaRPr lang="en-GB" dirty="0"/>
          </a:p>
        </p:txBody>
      </p:sp>
      <p:sp>
        <p:nvSpPr>
          <p:cNvPr id="3" name="Content Placeholder 2"/>
          <p:cNvSpPr>
            <a:spLocks noGrp="1"/>
          </p:cNvSpPr>
          <p:nvPr>
            <p:ph idx="1"/>
          </p:nvPr>
        </p:nvSpPr>
        <p:spPr/>
        <p:txBody>
          <a:bodyPr>
            <a:normAutofit/>
          </a:bodyPr>
          <a:lstStyle/>
          <a:p>
            <a:r>
              <a:rPr lang="en-GB" dirty="0" smtClean="0"/>
              <a:t>Projects </a:t>
            </a:r>
            <a:r>
              <a:rPr lang="en-GB" dirty="0"/>
              <a:t>are complex, </a:t>
            </a:r>
            <a:r>
              <a:rPr lang="en-GB" dirty="0" smtClean="0"/>
              <a:t>large </a:t>
            </a:r>
            <a:r>
              <a:rPr lang="en-GB" dirty="0"/>
              <a:t>amounts of information, </a:t>
            </a:r>
            <a:r>
              <a:rPr lang="en-GB" dirty="0" smtClean="0"/>
              <a:t>all inter-linked, held </a:t>
            </a:r>
            <a:r>
              <a:rPr lang="en-GB" dirty="0"/>
              <a:t>in documents</a:t>
            </a:r>
          </a:p>
          <a:p>
            <a:r>
              <a:rPr lang="en-GB" dirty="0"/>
              <a:t>Documents are a </a:t>
            </a:r>
            <a:r>
              <a:rPr lang="en-GB" i="1" dirty="0">
                <a:solidFill>
                  <a:srgbClr val="E60A0A"/>
                </a:solidFill>
              </a:rPr>
              <a:t>major</a:t>
            </a:r>
            <a:r>
              <a:rPr lang="en-GB" sz="1600" dirty="0"/>
              <a:t> </a:t>
            </a:r>
            <a:r>
              <a:rPr lang="en-GB" dirty="0"/>
              <a:t>problem:</a:t>
            </a:r>
          </a:p>
          <a:p>
            <a:pPr lvl="1">
              <a:buFont typeface="+mj-lt"/>
              <a:buAutoNum type="arabicPeriod"/>
            </a:pPr>
            <a:r>
              <a:rPr lang="en-GB" dirty="0" smtClean="0"/>
              <a:t>They are </a:t>
            </a:r>
            <a:r>
              <a:rPr lang="en-GB" dirty="0"/>
              <a:t>linear, </a:t>
            </a:r>
            <a:r>
              <a:rPr lang="en-GB" dirty="0" smtClean="0"/>
              <a:t>the information </a:t>
            </a:r>
            <a:r>
              <a:rPr lang="en-GB" dirty="0"/>
              <a:t>is not</a:t>
            </a:r>
          </a:p>
          <a:p>
            <a:pPr lvl="1">
              <a:buFont typeface="+mj-lt"/>
              <a:buAutoNum type="arabicPeriod"/>
            </a:pPr>
            <a:r>
              <a:rPr lang="en-GB" dirty="0"/>
              <a:t>Searching </a:t>
            </a:r>
            <a:r>
              <a:rPr lang="en-GB" dirty="0" smtClean="0"/>
              <a:t>is </a:t>
            </a:r>
            <a:r>
              <a:rPr lang="en-GB" dirty="0"/>
              <a:t>difficult:</a:t>
            </a:r>
          </a:p>
          <a:p>
            <a:pPr lvl="2"/>
            <a:r>
              <a:rPr lang="en-GB" dirty="0" smtClean="0"/>
              <a:t>How to find all instances and uses of thousands of pieces of information…?</a:t>
            </a:r>
            <a:endParaRPr lang="en-GB" dirty="0"/>
          </a:p>
          <a:p>
            <a:pPr lvl="2"/>
            <a:r>
              <a:rPr lang="en-GB" dirty="0" smtClean="0"/>
              <a:t>Searching is slow and inefficient, even in parallel</a:t>
            </a:r>
            <a:endParaRPr lang="en-GB" dirty="0"/>
          </a:p>
          <a:p>
            <a:pPr lvl="1">
              <a:buFont typeface="+mj-lt"/>
              <a:buAutoNum type="arabicPeriod"/>
            </a:pPr>
            <a:r>
              <a:rPr lang="en-GB" dirty="0" smtClean="0"/>
              <a:t>Difficult </a:t>
            </a:r>
            <a:r>
              <a:rPr lang="en-GB" dirty="0"/>
              <a:t>to </a:t>
            </a:r>
            <a:r>
              <a:rPr lang="en-GB" dirty="0" smtClean="0"/>
              <a:t>link between documents, maintaining the links </a:t>
            </a:r>
            <a:r>
              <a:rPr lang="en-GB" dirty="0"/>
              <a:t>is virtually impossible</a:t>
            </a:r>
          </a:p>
          <a:p>
            <a:pPr lvl="1">
              <a:buFont typeface="+mj-lt"/>
              <a:buAutoNum type="arabicPeriod"/>
            </a:pPr>
            <a:r>
              <a:rPr lang="en-GB" dirty="0" smtClean="0"/>
              <a:t>Contain duplicated information</a:t>
            </a:r>
            <a:r>
              <a:rPr lang="en-GB" dirty="0"/>
              <a:t>, </a:t>
            </a:r>
            <a:r>
              <a:rPr lang="en-GB" dirty="0" smtClean="0"/>
              <a:t>any change </a:t>
            </a:r>
            <a:r>
              <a:rPr lang="en-GB" dirty="0"/>
              <a:t>must be made in </a:t>
            </a:r>
            <a:r>
              <a:rPr lang="en-GB" i="1" dirty="0">
                <a:solidFill>
                  <a:srgbClr val="E60A0A"/>
                </a:solidFill>
              </a:rPr>
              <a:t>exactly</a:t>
            </a:r>
            <a:r>
              <a:rPr lang="en-GB" dirty="0"/>
              <a:t> the same</a:t>
            </a:r>
            <a:br>
              <a:rPr lang="en-GB" dirty="0"/>
            </a:br>
            <a:r>
              <a:rPr lang="en-GB" dirty="0"/>
              <a:t>way in </a:t>
            </a:r>
            <a:r>
              <a:rPr lang="en-GB" i="1" dirty="0">
                <a:solidFill>
                  <a:srgbClr val="E60A0A"/>
                </a:solidFill>
              </a:rPr>
              <a:t>all</a:t>
            </a:r>
            <a:r>
              <a:rPr lang="en-GB" dirty="0"/>
              <a:t> </a:t>
            </a:r>
            <a:r>
              <a:rPr lang="en-GB" dirty="0" smtClean="0"/>
              <a:t>duplicates</a:t>
            </a:r>
            <a:endParaRPr lang="en-GB" dirty="0"/>
          </a:p>
          <a:p>
            <a:pPr lvl="1">
              <a:buFont typeface="+mj-lt"/>
              <a:buAutoNum type="arabicPeriod"/>
            </a:pPr>
            <a:r>
              <a:rPr lang="en-GB" dirty="0" smtClean="0"/>
              <a:t>Release problems:</a:t>
            </a:r>
            <a:endParaRPr lang="en-GB" dirty="0"/>
          </a:p>
          <a:p>
            <a:pPr lvl="2"/>
            <a:r>
              <a:rPr lang="en-GB" dirty="0" smtClean="0"/>
              <a:t>Do </a:t>
            </a:r>
            <a:r>
              <a:rPr lang="en-GB" i="1" dirty="0" smtClean="0">
                <a:solidFill>
                  <a:srgbClr val="E60A0A"/>
                </a:solidFill>
              </a:rPr>
              <a:t>all</a:t>
            </a:r>
            <a:r>
              <a:rPr lang="en-GB" dirty="0" smtClean="0"/>
              <a:t> </a:t>
            </a:r>
            <a:r>
              <a:rPr lang="en-GB" dirty="0"/>
              <a:t>users have the </a:t>
            </a:r>
            <a:r>
              <a:rPr lang="en-GB" i="1" dirty="0">
                <a:solidFill>
                  <a:srgbClr val="E60A0A"/>
                </a:solidFill>
              </a:rPr>
              <a:t>same</a:t>
            </a:r>
            <a:r>
              <a:rPr lang="en-GB" dirty="0"/>
              <a:t> </a:t>
            </a:r>
            <a:r>
              <a:rPr lang="en-GB" dirty="0" smtClean="0"/>
              <a:t>document issue?</a:t>
            </a:r>
            <a:endParaRPr lang="en-GB" dirty="0"/>
          </a:p>
          <a:p>
            <a:pPr lvl="2"/>
            <a:r>
              <a:rPr lang="en-GB" dirty="0" smtClean="0"/>
              <a:t>Which documents must be re-issued after </a:t>
            </a:r>
            <a:r>
              <a:rPr lang="en-GB" i="1" dirty="0">
                <a:solidFill>
                  <a:srgbClr val="E60A0A"/>
                </a:solidFill>
              </a:rPr>
              <a:t>any</a:t>
            </a:r>
            <a:r>
              <a:rPr lang="en-GB" dirty="0" smtClean="0"/>
              <a:t> change to </a:t>
            </a:r>
            <a:r>
              <a:rPr lang="en-GB" i="1" dirty="0">
                <a:solidFill>
                  <a:srgbClr val="E60A0A"/>
                </a:solidFill>
              </a:rPr>
              <a:t>any</a:t>
            </a:r>
            <a:r>
              <a:rPr lang="en-GB" dirty="0" smtClean="0"/>
              <a:t> one of them?</a:t>
            </a:r>
          </a:p>
          <a:p>
            <a:pPr lvl="1">
              <a:buFont typeface="+mj-lt"/>
              <a:buAutoNum type="arabicPeriod"/>
            </a:pPr>
            <a:r>
              <a:rPr lang="en-GB" dirty="0" smtClean="0"/>
              <a:t>Uncontrolled - easy to copy, change, and print - even if signed</a:t>
            </a:r>
          </a:p>
        </p:txBody>
      </p:sp>
    </p:spTree>
    <p:extLst>
      <p:ext uri="{BB962C8B-B14F-4D97-AF65-F5344CB8AC3E}">
        <p14:creationId xmlns:p14="http://schemas.microsoft.com/office/powerpoint/2010/main" val="20909213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What is Not the Solution?	1.1</a:t>
            </a:r>
          </a:p>
        </p:txBody>
      </p:sp>
      <p:sp>
        <p:nvSpPr>
          <p:cNvPr id="3" name="Content Placeholder 2"/>
          <p:cNvSpPr>
            <a:spLocks noGrp="1"/>
          </p:cNvSpPr>
          <p:nvPr>
            <p:ph idx="1"/>
          </p:nvPr>
        </p:nvSpPr>
        <p:spPr/>
        <p:txBody>
          <a:bodyPr>
            <a:normAutofit/>
          </a:bodyPr>
          <a:lstStyle/>
          <a:p>
            <a:r>
              <a:rPr lang="en-GB" dirty="0" smtClean="0"/>
              <a:t>Can Document </a:t>
            </a:r>
            <a:r>
              <a:rPr lang="en-GB" dirty="0"/>
              <a:t>Management Systems (</a:t>
            </a:r>
            <a:r>
              <a:rPr lang="en-GB" dirty="0" smtClean="0"/>
              <a:t>DMSs), wikis, knowledge bases (KBSs) or other collaboration tools manage complex project information?</a:t>
            </a:r>
            <a:endParaRPr lang="en-GB" dirty="0"/>
          </a:p>
          <a:p>
            <a:r>
              <a:rPr lang="en-GB" dirty="0" smtClean="0"/>
              <a:t>Not really…</a:t>
            </a:r>
            <a:endParaRPr lang="en-GB" dirty="0"/>
          </a:p>
          <a:p>
            <a:pPr lvl="1"/>
            <a:r>
              <a:rPr lang="en-GB" dirty="0" smtClean="0"/>
              <a:t>DMSs provide controlled review and </a:t>
            </a:r>
            <a:r>
              <a:rPr lang="en-GB" dirty="0"/>
              <a:t>issue of documents</a:t>
            </a:r>
          </a:p>
          <a:p>
            <a:pPr lvl="2"/>
            <a:r>
              <a:rPr lang="en-GB" dirty="0" smtClean="0"/>
              <a:t>Manage documents </a:t>
            </a:r>
            <a:r>
              <a:rPr lang="en-GB" dirty="0"/>
              <a:t>as </a:t>
            </a:r>
            <a:r>
              <a:rPr lang="en-GB" dirty="0" smtClean="0"/>
              <a:t>indivisible </a:t>
            </a:r>
            <a:r>
              <a:rPr lang="en-GB" dirty="0"/>
              <a:t>entities</a:t>
            </a:r>
          </a:p>
          <a:p>
            <a:pPr lvl="3"/>
            <a:r>
              <a:rPr lang="en-GB" dirty="0" smtClean="0"/>
              <a:t>But should manage the content as related pieces of data</a:t>
            </a:r>
            <a:endParaRPr lang="en-GB" dirty="0"/>
          </a:p>
          <a:p>
            <a:pPr lvl="2"/>
            <a:r>
              <a:rPr lang="en-GB" dirty="0"/>
              <a:t>If </a:t>
            </a:r>
            <a:r>
              <a:rPr lang="en-GB" dirty="0" smtClean="0"/>
              <a:t>each document’s contents were disjoint from all others, this might work</a:t>
            </a:r>
            <a:endParaRPr lang="en-GB" dirty="0"/>
          </a:p>
          <a:p>
            <a:pPr lvl="3"/>
            <a:r>
              <a:rPr lang="en-GB" dirty="0"/>
              <a:t>But the contents are not disjoint:</a:t>
            </a:r>
          </a:p>
          <a:p>
            <a:pPr lvl="4">
              <a:spcAft>
                <a:spcPts val="0"/>
              </a:spcAft>
            </a:pPr>
            <a:r>
              <a:rPr lang="en-GB" dirty="0"/>
              <a:t>The same data appears in several places</a:t>
            </a:r>
          </a:p>
          <a:p>
            <a:pPr lvl="4">
              <a:spcBef>
                <a:spcPts val="0"/>
              </a:spcBef>
            </a:pPr>
            <a:r>
              <a:rPr lang="en-GB" dirty="0"/>
              <a:t>Data in one document relates to data in another</a:t>
            </a:r>
          </a:p>
          <a:p>
            <a:pPr lvl="3"/>
            <a:r>
              <a:rPr lang="en-GB" dirty="0"/>
              <a:t>Consistency must be maintained as </a:t>
            </a:r>
            <a:r>
              <a:rPr lang="en-GB" dirty="0" smtClean="0"/>
              <a:t>the data changes</a:t>
            </a:r>
            <a:endParaRPr lang="en-GB" dirty="0"/>
          </a:p>
          <a:p>
            <a:pPr lvl="1"/>
            <a:r>
              <a:rPr lang="en-GB" dirty="0" smtClean="0"/>
              <a:t>Collaboration tools allow information to be entered and inter-related</a:t>
            </a:r>
          </a:p>
          <a:p>
            <a:pPr lvl="2"/>
            <a:r>
              <a:rPr lang="en-GB" dirty="0" smtClean="0"/>
              <a:t>But lack rigour and structure (that is their intent), so:</a:t>
            </a:r>
          </a:p>
          <a:p>
            <a:pPr lvl="3">
              <a:spcAft>
                <a:spcPts val="0"/>
              </a:spcAft>
            </a:pPr>
            <a:r>
              <a:rPr lang="en-GB" dirty="0" smtClean="0"/>
              <a:t>Cannot enforce structures and rules</a:t>
            </a:r>
          </a:p>
          <a:p>
            <a:pPr lvl="3">
              <a:spcBef>
                <a:spcPts val="0"/>
              </a:spcBef>
              <a:spcAft>
                <a:spcPts val="0"/>
              </a:spcAft>
            </a:pPr>
            <a:r>
              <a:rPr lang="en-GB" dirty="0" smtClean="0"/>
              <a:t>Cannot add characterisations of the data (maturity, priority, scope, level)</a:t>
            </a:r>
          </a:p>
          <a:p>
            <a:pPr lvl="3">
              <a:spcBef>
                <a:spcPts val="0"/>
              </a:spcBef>
            </a:pPr>
            <a:r>
              <a:rPr lang="en-GB" dirty="0" smtClean="0"/>
              <a:t>Cannot search based on linkage or information types</a:t>
            </a:r>
            <a:endParaRPr lang="en-GB" dirty="0"/>
          </a:p>
        </p:txBody>
      </p:sp>
    </p:spTree>
    <p:extLst>
      <p:ext uri="{BB962C8B-B14F-4D97-AF65-F5344CB8AC3E}">
        <p14:creationId xmlns:p14="http://schemas.microsoft.com/office/powerpoint/2010/main" val="14959913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What is the Solution?	1.2</a:t>
            </a:r>
            <a:endParaRPr lang="en-GB" dirty="0"/>
          </a:p>
        </p:txBody>
      </p:sp>
      <p:sp>
        <p:nvSpPr>
          <p:cNvPr id="3" name="Content Placeholder 2"/>
          <p:cNvSpPr>
            <a:spLocks noGrp="1"/>
          </p:cNvSpPr>
          <p:nvPr>
            <p:ph idx="1"/>
          </p:nvPr>
        </p:nvSpPr>
        <p:spPr/>
        <p:txBody>
          <a:bodyPr/>
          <a:lstStyle/>
          <a:p>
            <a:r>
              <a:rPr lang="en-GB" dirty="0"/>
              <a:t>A system that:</a:t>
            </a:r>
          </a:p>
          <a:p>
            <a:pPr lvl="1"/>
            <a:r>
              <a:rPr lang="en-GB" dirty="0"/>
              <a:t>Manages the </a:t>
            </a:r>
            <a:r>
              <a:rPr lang="en-GB" dirty="0" smtClean="0"/>
              <a:t>pieces of data found inside </a:t>
            </a:r>
            <a:r>
              <a:rPr lang="en-GB" dirty="0"/>
              <a:t>documents</a:t>
            </a:r>
          </a:p>
          <a:p>
            <a:pPr lvl="1"/>
            <a:r>
              <a:rPr lang="en-GB" dirty="0" smtClean="0"/>
              <a:t>Relates each </a:t>
            </a:r>
            <a:r>
              <a:rPr lang="en-GB" dirty="0"/>
              <a:t>piece of data to </a:t>
            </a:r>
            <a:r>
              <a:rPr lang="en-GB" dirty="0" smtClean="0"/>
              <a:t>those:</a:t>
            </a:r>
            <a:endParaRPr lang="en-GB" dirty="0"/>
          </a:p>
          <a:p>
            <a:pPr lvl="2"/>
            <a:r>
              <a:rPr lang="en-GB" dirty="0"/>
              <a:t>That depend on it</a:t>
            </a:r>
          </a:p>
          <a:p>
            <a:pPr lvl="2"/>
            <a:r>
              <a:rPr lang="en-GB" dirty="0"/>
              <a:t>That it is dependent upon</a:t>
            </a:r>
          </a:p>
          <a:p>
            <a:pPr lvl="1"/>
            <a:r>
              <a:rPr lang="en-GB" dirty="0"/>
              <a:t>Allows new information to be related to the data already present</a:t>
            </a:r>
          </a:p>
          <a:p>
            <a:pPr lvl="1"/>
            <a:r>
              <a:rPr lang="en-GB" dirty="0"/>
              <a:t>Allows </a:t>
            </a:r>
            <a:r>
              <a:rPr lang="en-GB" dirty="0" smtClean="0"/>
              <a:t>the </a:t>
            </a:r>
            <a:r>
              <a:rPr lang="en-GB" dirty="0"/>
              <a:t>data to be published into documents for customers, users…</a:t>
            </a:r>
          </a:p>
          <a:p>
            <a:pPr lvl="1"/>
            <a:r>
              <a:rPr lang="en-GB" dirty="0"/>
              <a:t>Allows full traceability of all changes to all pieces of information</a:t>
            </a:r>
          </a:p>
          <a:p>
            <a:pPr lvl="1"/>
            <a:r>
              <a:rPr lang="en-GB" dirty="0"/>
              <a:t>Allows full configuration control of each piece of information</a:t>
            </a:r>
          </a:p>
          <a:p>
            <a:pPr>
              <a:spcBef>
                <a:spcPts val="1800"/>
              </a:spcBef>
            </a:pPr>
            <a:r>
              <a:rPr lang="en-GB" dirty="0" smtClean="0"/>
              <a:t>… this is the role of </a:t>
            </a:r>
            <a:r>
              <a:rPr lang="en-GB" i="1" dirty="0">
                <a:solidFill>
                  <a:srgbClr val="E60A0A"/>
                </a:solidFill>
              </a:rPr>
              <a:t>requirements management </a:t>
            </a:r>
            <a:r>
              <a:rPr lang="en-GB" dirty="0"/>
              <a:t>and </a:t>
            </a:r>
            <a:r>
              <a:rPr lang="en-GB" i="1" dirty="0">
                <a:solidFill>
                  <a:srgbClr val="E60A0A"/>
                </a:solidFill>
              </a:rPr>
              <a:t>systems engineering </a:t>
            </a:r>
            <a:r>
              <a:rPr lang="en-GB" dirty="0" smtClean="0"/>
              <a:t>tools</a:t>
            </a:r>
            <a:endParaRPr lang="en-GB" dirty="0"/>
          </a:p>
        </p:txBody>
      </p:sp>
    </p:spTree>
    <p:extLst>
      <p:ext uri="{BB962C8B-B14F-4D97-AF65-F5344CB8AC3E}">
        <p14:creationId xmlns:p14="http://schemas.microsoft.com/office/powerpoint/2010/main" val="41684365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Definitions	2</a:t>
            </a:r>
          </a:p>
        </p:txBody>
      </p:sp>
      <p:sp>
        <p:nvSpPr>
          <p:cNvPr id="3" name="Content Placeholder 2"/>
          <p:cNvSpPr>
            <a:spLocks noGrp="1"/>
          </p:cNvSpPr>
          <p:nvPr>
            <p:ph idx="1"/>
          </p:nvPr>
        </p:nvSpPr>
        <p:spPr/>
        <p:txBody>
          <a:bodyPr>
            <a:normAutofit/>
          </a:bodyPr>
          <a:lstStyle/>
          <a:p>
            <a:r>
              <a:rPr lang="en-GB" dirty="0">
                <a:solidFill>
                  <a:srgbClr val="1106E8"/>
                </a:solidFill>
              </a:rPr>
              <a:t>3SL</a:t>
            </a:r>
            <a:r>
              <a:rPr lang="en-GB" sz="1600" dirty="0"/>
              <a:t> </a:t>
            </a:r>
            <a:r>
              <a:rPr lang="en-GB" dirty="0"/>
              <a:t>is a company that produces </a:t>
            </a:r>
            <a:r>
              <a:rPr lang="en-GB" i="1" dirty="0">
                <a:solidFill>
                  <a:srgbClr val="E60A0A"/>
                </a:solidFill>
              </a:rPr>
              <a:t>Cradle</a:t>
            </a:r>
          </a:p>
          <a:p>
            <a:r>
              <a:rPr lang="en-GB" dirty="0">
                <a:solidFill>
                  <a:srgbClr val="1106E8"/>
                </a:solidFill>
              </a:rPr>
              <a:t>Cradle</a:t>
            </a:r>
            <a:r>
              <a:rPr lang="en-GB" sz="1600" dirty="0"/>
              <a:t> </a:t>
            </a:r>
            <a:r>
              <a:rPr lang="en-GB" dirty="0"/>
              <a:t>is a software tool for </a:t>
            </a:r>
            <a:r>
              <a:rPr lang="en-GB" i="1" dirty="0">
                <a:solidFill>
                  <a:srgbClr val="E60A0A"/>
                </a:solidFill>
              </a:rPr>
              <a:t>requirements management </a:t>
            </a:r>
            <a:r>
              <a:rPr lang="en-GB" dirty="0"/>
              <a:t>and </a:t>
            </a:r>
            <a:r>
              <a:rPr lang="en-GB" i="1" dirty="0">
                <a:solidFill>
                  <a:srgbClr val="E60A0A"/>
                </a:solidFill>
              </a:rPr>
              <a:t>systems engineering</a:t>
            </a:r>
          </a:p>
          <a:p>
            <a:pPr>
              <a:lnSpc>
                <a:spcPts val="1800"/>
              </a:lnSpc>
              <a:spcBef>
                <a:spcPts val="1200"/>
              </a:spcBef>
            </a:pPr>
            <a:r>
              <a:rPr lang="en-GB" dirty="0" smtClean="0">
                <a:solidFill>
                  <a:srgbClr val="1106E8"/>
                </a:solidFill>
              </a:rPr>
              <a:t>Requirements </a:t>
            </a:r>
            <a:r>
              <a:rPr lang="en-GB" dirty="0">
                <a:solidFill>
                  <a:srgbClr val="1106E8"/>
                </a:solidFill>
              </a:rPr>
              <a:t>Management </a:t>
            </a:r>
            <a:r>
              <a:rPr lang="en-GB" dirty="0"/>
              <a:t>(RM) </a:t>
            </a:r>
            <a:r>
              <a:rPr lang="en-GB" sz="1600" dirty="0"/>
              <a:t>is the process of eliciting, documenting, analysing, prioritising and agreeing on requirements and then controlling change and communicating to relevant stakeholders. It is continuous throughout a project. A requirement is a capability to which a project outcome (product or service) should conform</a:t>
            </a:r>
            <a:r>
              <a:rPr lang="en-GB" sz="1600" dirty="0" smtClean="0"/>
              <a:t>.</a:t>
            </a:r>
            <a:endParaRPr lang="en-GB" sz="1600" dirty="0"/>
          </a:p>
          <a:p>
            <a:pPr>
              <a:lnSpc>
                <a:spcPts val="1800"/>
              </a:lnSpc>
              <a:spcBef>
                <a:spcPts val="1200"/>
              </a:spcBef>
            </a:pPr>
            <a:r>
              <a:rPr lang="en-GB" dirty="0" smtClean="0">
                <a:solidFill>
                  <a:srgbClr val="1106E8"/>
                </a:solidFill>
              </a:rPr>
              <a:t>Systems </a:t>
            </a:r>
            <a:r>
              <a:rPr lang="en-GB" dirty="0">
                <a:solidFill>
                  <a:srgbClr val="1106E8"/>
                </a:solidFill>
              </a:rPr>
              <a:t>Engineering </a:t>
            </a:r>
            <a:r>
              <a:rPr lang="en-GB" dirty="0"/>
              <a:t>(SE) </a:t>
            </a:r>
            <a:r>
              <a:rPr lang="en-GB" sz="1600" dirty="0"/>
              <a:t>is an interdisciplinary </a:t>
            </a:r>
            <a:r>
              <a:rPr lang="en-GB" sz="1600" dirty="0" smtClean="0"/>
              <a:t>engineering field that </a:t>
            </a:r>
            <a:r>
              <a:rPr lang="en-GB" sz="1600" dirty="0"/>
              <a:t>focuses on how complex engineering projects should be designed and managed. Issues such as logistics, the coordination of different teams, and automatic control of machinery become more difficult when dealing with large, complex projects. Systems engineering deals with work-processes and tools to handle such projects, and it overlaps with both technical and human-centred disciplines such as control engineering and project management</a:t>
            </a:r>
            <a:r>
              <a:rPr lang="en-GB" sz="1600" dirty="0" smtClean="0"/>
              <a:t>.</a:t>
            </a:r>
            <a:endParaRPr lang="en-GB" sz="1600" dirty="0"/>
          </a:p>
          <a:p>
            <a:pPr>
              <a:spcBef>
                <a:spcPts val="1200"/>
              </a:spcBef>
            </a:pPr>
            <a:r>
              <a:rPr lang="en-GB" dirty="0" smtClean="0"/>
              <a:t>Started in aerospace </a:t>
            </a:r>
            <a:r>
              <a:rPr lang="en-GB" dirty="0"/>
              <a:t>and </a:t>
            </a:r>
            <a:r>
              <a:rPr lang="en-GB" dirty="0" smtClean="0"/>
              <a:t>defence, now widely applied:</a:t>
            </a:r>
            <a:endParaRPr lang="en-GB" dirty="0"/>
          </a:p>
          <a:p>
            <a:pPr lvl="1">
              <a:spcAft>
                <a:spcPts val="0"/>
              </a:spcAft>
              <a:tabLst>
                <a:tab pos="914400" algn="l"/>
                <a:tab pos="1828800" algn="l"/>
                <a:tab pos="2743200" algn="l"/>
                <a:tab pos="3657600" algn="l"/>
                <a:tab pos="4572000" algn="l"/>
                <a:tab pos="5486400" algn="l"/>
                <a:tab pos="8229600" algn="r"/>
              </a:tabLst>
            </a:pPr>
            <a:r>
              <a:rPr lang="en-GB" dirty="0" smtClean="0"/>
              <a:t>Automotive		</a:t>
            </a:r>
            <a:r>
              <a:rPr lang="en-GB" dirty="0">
                <a:solidFill>
                  <a:srgbClr val="E60A0A"/>
                </a:solidFill>
              </a:rPr>
              <a:t>•</a:t>
            </a:r>
            <a:r>
              <a:rPr lang="en-GB" dirty="0" smtClean="0"/>
              <a:t>    Construction		</a:t>
            </a:r>
            <a:r>
              <a:rPr lang="en-GB" dirty="0" smtClean="0">
                <a:solidFill>
                  <a:srgbClr val="E60A0A"/>
                </a:solidFill>
              </a:rPr>
              <a:t>•</a:t>
            </a:r>
            <a:r>
              <a:rPr lang="en-GB" dirty="0" smtClean="0"/>
              <a:t>    Finance</a:t>
            </a:r>
          </a:p>
          <a:p>
            <a:pPr lvl="1">
              <a:spcBef>
                <a:spcPts val="0"/>
              </a:spcBef>
              <a:spcAft>
                <a:spcPts val="0"/>
              </a:spcAft>
              <a:tabLst>
                <a:tab pos="914400" algn="l"/>
                <a:tab pos="1828800" algn="l"/>
                <a:tab pos="2743200" algn="l"/>
                <a:tab pos="3657600" algn="l"/>
                <a:tab pos="4572000" algn="l"/>
                <a:tab pos="5486400" algn="l"/>
                <a:tab pos="8229600" algn="r"/>
              </a:tabLst>
            </a:pPr>
            <a:r>
              <a:rPr lang="en-GB" dirty="0" smtClean="0"/>
              <a:t>Manufacturing	</a:t>
            </a:r>
            <a:r>
              <a:rPr lang="en-GB" dirty="0" smtClean="0">
                <a:solidFill>
                  <a:srgbClr val="E60A0A"/>
                </a:solidFill>
              </a:rPr>
              <a:t>•</a:t>
            </a:r>
            <a:r>
              <a:rPr lang="en-GB" dirty="0" smtClean="0"/>
              <a:t>    Medical		</a:t>
            </a:r>
            <a:r>
              <a:rPr lang="en-GB" dirty="0" smtClean="0">
                <a:solidFill>
                  <a:srgbClr val="E60A0A"/>
                </a:solidFill>
              </a:rPr>
              <a:t>•    </a:t>
            </a:r>
            <a:r>
              <a:rPr lang="en-GB" dirty="0" smtClean="0"/>
              <a:t>Nuclear</a:t>
            </a:r>
          </a:p>
          <a:p>
            <a:pPr lvl="1">
              <a:spcBef>
                <a:spcPts val="0"/>
              </a:spcBef>
              <a:tabLst>
                <a:tab pos="914400" algn="l"/>
                <a:tab pos="1828800" algn="l"/>
                <a:tab pos="2743200" algn="l"/>
                <a:tab pos="3657600" algn="l"/>
                <a:tab pos="4572000" algn="l"/>
                <a:tab pos="5486400" algn="l"/>
                <a:tab pos="8229600" algn="r"/>
              </a:tabLst>
            </a:pPr>
            <a:r>
              <a:rPr lang="en-GB" dirty="0" smtClean="0"/>
              <a:t>Pharmaceuticals	</a:t>
            </a:r>
            <a:r>
              <a:rPr lang="en-GB" dirty="0" smtClean="0">
                <a:solidFill>
                  <a:srgbClr val="E60A0A"/>
                </a:solidFill>
              </a:rPr>
              <a:t>•</a:t>
            </a:r>
            <a:r>
              <a:rPr lang="en-GB" dirty="0" smtClean="0"/>
              <a:t>    Telecommunications	</a:t>
            </a:r>
            <a:r>
              <a:rPr lang="en-GB" dirty="0" smtClean="0">
                <a:solidFill>
                  <a:srgbClr val="E60A0A"/>
                </a:solidFill>
              </a:rPr>
              <a:t>•</a:t>
            </a:r>
            <a:r>
              <a:rPr lang="en-GB" dirty="0" smtClean="0"/>
              <a:t>    Transport</a:t>
            </a:r>
            <a:endParaRPr lang="en-GB" dirty="0"/>
          </a:p>
          <a:p>
            <a:endParaRPr lang="en-GB" dirty="0"/>
          </a:p>
        </p:txBody>
      </p:sp>
    </p:spTree>
    <p:extLst>
      <p:ext uri="{BB962C8B-B14F-4D97-AF65-F5344CB8AC3E}">
        <p14:creationId xmlns:p14="http://schemas.microsoft.com/office/powerpoint/2010/main" val="18889297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What is Cradle?	3</a:t>
            </a:r>
            <a:endParaRPr lang="en-GB" dirty="0"/>
          </a:p>
        </p:txBody>
      </p:sp>
      <p:sp>
        <p:nvSpPr>
          <p:cNvPr id="3" name="Content Placeholder 2"/>
          <p:cNvSpPr>
            <a:spLocks noGrp="1"/>
          </p:cNvSpPr>
          <p:nvPr>
            <p:ph idx="1"/>
          </p:nvPr>
        </p:nvSpPr>
        <p:spPr/>
        <p:txBody>
          <a:bodyPr>
            <a:normAutofit lnSpcReduction="10000"/>
          </a:bodyPr>
          <a:lstStyle/>
          <a:p>
            <a:r>
              <a:rPr lang="en-GB" dirty="0"/>
              <a:t>Cradle is a database into which you:</a:t>
            </a:r>
          </a:p>
          <a:p>
            <a:pPr lvl="1">
              <a:buFont typeface="+mj-lt"/>
              <a:buAutoNum type="arabicPeriod"/>
            </a:pPr>
            <a:r>
              <a:rPr lang="en-GB" dirty="0"/>
              <a:t>Load any amount of any type of </a:t>
            </a:r>
            <a:r>
              <a:rPr lang="en-GB" dirty="0" smtClean="0"/>
              <a:t>information, from:</a:t>
            </a:r>
            <a:endParaRPr lang="en-GB" dirty="0"/>
          </a:p>
          <a:p>
            <a:pPr lvl="2"/>
            <a:r>
              <a:rPr lang="en-GB" dirty="0" smtClean="0"/>
              <a:t>Documents (customer </a:t>
            </a:r>
            <a:r>
              <a:rPr lang="en-GB" dirty="0"/>
              <a:t>specifications, contracts, standards…)</a:t>
            </a:r>
          </a:p>
          <a:p>
            <a:pPr lvl="3"/>
            <a:r>
              <a:rPr lang="en-GB" dirty="0"/>
              <a:t>Automatically splitting it into </a:t>
            </a:r>
            <a:r>
              <a:rPr lang="en-GB" dirty="0" smtClean="0"/>
              <a:t>pieces </a:t>
            </a:r>
            <a:r>
              <a:rPr lang="en-GB" dirty="0"/>
              <a:t>of data </a:t>
            </a:r>
            <a:r>
              <a:rPr lang="en-GB" dirty="0" smtClean="0"/>
              <a:t>(paragraphs</a:t>
            </a:r>
            <a:r>
              <a:rPr lang="en-GB" dirty="0"/>
              <a:t>, table </a:t>
            </a:r>
            <a:r>
              <a:rPr lang="en-GB" dirty="0" smtClean="0"/>
              <a:t>cells…)</a:t>
            </a:r>
            <a:endParaRPr lang="en-GB" dirty="0"/>
          </a:p>
          <a:p>
            <a:pPr lvl="2"/>
            <a:r>
              <a:rPr lang="en-GB" dirty="0" smtClean="0"/>
              <a:t>Other </a:t>
            </a:r>
            <a:r>
              <a:rPr lang="en-GB" dirty="0"/>
              <a:t>tools </a:t>
            </a:r>
            <a:r>
              <a:rPr lang="en-GB" dirty="0" smtClean="0"/>
              <a:t>(Excel</a:t>
            </a:r>
            <a:r>
              <a:rPr lang="en-GB" dirty="0"/>
              <a:t>, </a:t>
            </a:r>
            <a:r>
              <a:rPr lang="en-GB" dirty="0" smtClean="0"/>
              <a:t>databases</a:t>
            </a:r>
            <a:r>
              <a:rPr lang="en-GB" dirty="0"/>
              <a:t>…)</a:t>
            </a:r>
          </a:p>
          <a:p>
            <a:pPr lvl="2"/>
            <a:r>
              <a:rPr lang="en-GB" dirty="0"/>
              <a:t>Manually entering it</a:t>
            </a:r>
          </a:p>
          <a:p>
            <a:pPr lvl="1">
              <a:spcBef>
                <a:spcPts val="600"/>
              </a:spcBef>
              <a:buFont typeface="+mj-lt"/>
              <a:buAutoNum type="arabicPeriod"/>
            </a:pPr>
            <a:r>
              <a:rPr lang="en-GB" dirty="0" smtClean="0"/>
              <a:t>Define </a:t>
            </a:r>
            <a:r>
              <a:rPr lang="en-GB" dirty="0"/>
              <a:t>relationships between these pieces of data</a:t>
            </a:r>
          </a:p>
          <a:p>
            <a:pPr lvl="2"/>
            <a:r>
              <a:rPr lang="en-GB" dirty="0"/>
              <a:t>This is </a:t>
            </a:r>
            <a:r>
              <a:rPr lang="en-GB" dirty="0" smtClean="0"/>
              <a:t>the difference between tools </a:t>
            </a:r>
            <a:r>
              <a:rPr lang="en-GB" dirty="0"/>
              <a:t>like Cradle from </a:t>
            </a:r>
            <a:r>
              <a:rPr lang="en-GB" dirty="0" smtClean="0"/>
              <a:t>Access</a:t>
            </a:r>
            <a:r>
              <a:rPr lang="en-GB" dirty="0"/>
              <a:t>, Oracle, </a:t>
            </a:r>
            <a:r>
              <a:rPr lang="en-GB" dirty="0" smtClean="0"/>
              <a:t>MySQL…</a:t>
            </a:r>
            <a:endParaRPr lang="en-GB" dirty="0"/>
          </a:p>
          <a:p>
            <a:pPr lvl="1">
              <a:spcBef>
                <a:spcPts val="600"/>
              </a:spcBef>
              <a:buFont typeface="+mj-lt"/>
              <a:buAutoNum type="arabicPeriod"/>
            </a:pPr>
            <a:r>
              <a:rPr lang="en-GB" dirty="0"/>
              <a:t>Query, view, update and report this data, for:</a:t>
            </a:r>
          </a:p>
          <a:p>
            <a:pPr lvl="2">
              <a:spcAft>
                <a:spcPts val="0"/>
              </a:spcAft>
            </a:pPr>
            <a:r>
              <a:rPr lang="en-GB" dirty="0" smtClean="0">
                <a:solidFill>
                  <a:srgbClr val="1106E8"/>
                </a:solidFill>
              </a:rPr>
              <a:t>Coverage,</a:t>
            </a:r>
            <a:r>
              <a:rPr lang="en-GB" dirty="0" smtClean="0"/>
              <a:t> such </a:t>
            </a:r>
            <a:r>
              <a:rPr lang="en-GB" dirty="0" smtClean="0"/>
              <a:t>as:	 </a:t>
            </a:r>
            <a:r>
              <a:rPr lang="en-GB" i="1" dirty="0" smtClean="0"/>
              <a:t>Have </a:t>
            </a:r>
            <a:r>
              <a:rPr lang="en-GB" i="1" dirty="0"/>
              <a:t>we met all customer requirements?</a:t>
            </a:r>
          </a:p>
          <a:p>
            <a:pPr lvl="2">
              <a:spcAft>
                <a:spcPts val="0"/>
              </a:spcAft>
            </a:pPr>
            <a:r>
              <a:rPr lang="en-GB" dirty="0" smtClean="0">
                <a:solidFill>
                  <a:srgbClr val="1106E8"/>
                </a:solidFill>
              </a:rPr>
              <a:t>Compliance</a:t>
            </a:r>
            <a:r>
              <a:rPr lang="en-GB" dirty="0" smtClean="0"/>
              <a:t>, such as: </a:t>
            </a:r>
            <a:r>
              <a:rPr lang="en-GB" i="1" dirty="0"/>
              <a:t>How well have we met the customer requirements?</a:t>
            </a:r>
          </a:p>
          <a:p>
            <a:pPr lvl="2">
              <a:spcAft>
                <a:spcPts val="0"/>
              </a:spcAft>
            </a:pPr>
            <a:r>
              <a:rPr lang="en-GB" dirty="0" smtClean="0">
                <a:solidFill>
                  <a:srgbClr val="1106E8"/>
                </a:solidFill>
              </a:rPr>
              <a:t>Traceability</a:t>
            </a:r>
            <a:r>
              <a:rPr lang="en-GB" dirty="0" smtClean="0"/>
              <a:t> such as: </a:t>
            </a:r>
            <a:r>
              <a:rPr lang="en-GB" dirty="0" smtClean="0"/>
              <a:t>  </a:t>
            </a:r>
            <a:r>
              <a:rPr lang="en-GB" i="1" dirty="0" smtClean="0"/>
              <a:t>What </a:t>
            </a:r>
            <a:r>
              <a:rPr lang="en-GB" i="1" dirty="0"/>
              <a:t>do our statements and assertions depend on</a:t>
            </a:r>
            <a:r>
              <a:rPr lang="en-GB" i="1" dirty="0"/>
              <a:t>?</a:t>
            </a:r>
          </a:p>
          <a:p>
            <a:pPr lvl="1">
              <a:spcBef>
                <a:spcPts val="600"/>
              </a:spcBef>
              <a:buFont typeface="+mj-lt"/>
              <a:buAutoNum type="arabicPeriod"/>
            </a:pPr>
            <a:r>
              <a:rPr lang="en-GB" dirty="0"/>
              <a:t>Track and control the evolution of the data</a:t>
            </a:r>
          </a:p>
          <a:p>
            <a:pPr lvl="1">
              <a:spcBef>
                <a:spcPts val="600"/>
              </a:spcBef>
              <a:buFont typeface="+mj-lt"/>
              <a:buAutoNum type="arabicPeriod"/>
            </a:pPr>
            <a:r>
              <a:rPr lang="en-GB" dirty="0"/>
              <a:t>Generate </a:t>
            </a:r>
            <a:r>
              <a:rPr lang="en-GB" dirty="0" smtClean="0"/>
              <a:t>metrics, KPIs, dashboards </a:t>
            </a:r>
            <a:r>
              <a:rPr lang="en-GB" dirty="0"/>
              <a:t>from the data</a:t>
            </a:r>
          </a:p>
          <a:p>
            <a:pPr lvl="1">
              <a:spcBef>
                <a:spcPts val="600"/>
              </a:spcBef>
              <a:buFont typeface="+mj-lt"/>
              <a:buAutoNum type="arabicPeriod"/>
            </a:pPr>
            <a:r>
              <a:rPr lang="en-GB" dirty="0"/>
              <a:t>Generate documents from the data </a:t>
            </a:r>
            <a:r>
              <a:rPr lang="en-GB" dirty="0" smtClean="0"/>
              <a:t>(such as  </a:t>
            </a:r>
            <a:r>
              <a:rPr lang="en-GB" dirty="0"/>
              <a:t>ITT / RFP responses, SRDs, IRDs…)</a:t>
            </a:r>
          </a:p>
          <a:p>
            <a:endParaRPr lang="en-GB" dirty="0"/>
          </a:p>
        </p:txBody>
      </p:sp>
    </p:spTree>
    <p:extLst>
      <p:ext uri="{BB962C8B-B14F-4D97-AF65-F5344CB8AC3E}">
        <p14:creationId xmlns:p14="http://schemas.microsoft.com/office/powerpoint/2010/main" val="4695949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The Big Picture	3.1</a:t>
            </a:r>
          </a:p>
        </p:txBody>
      </p:sp>
      <p:sp>
        <p:nvSpPr>
          <p:cNvPr id="5" name="Text Box 25"/>
          <p:cNvSpPr txBox="1">
            <a:spLocks noChangeArrowheads="1"/>
          </p:cNvSpPr>
          <p:nvPr/>
        </p:nvSpPr>
        <p:spPr bwMode="auto">
          <a:xfrm>
            <a:off x="457200" y="4343400"/>
            <a:ext cx="2516188" cy="156966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rIns="0">
            <a:spAutoFit/>
          </a:bodyPr>
          <a:lstStyle/>
          <a:p>
            <a:r>
              <a:rPr lang="en-GB" altLang="en-US" sz="1200" b="1" u="sng" dirty="0">
                <a:solidFill>
                  <a:srgbClr val="1106E8"/>
                </a:solidFill>
              </a:rPr>
              <a:t>RM/SE Tasks:</a:t>
            </a:r>
          </a:p>
          <a:p>
            <a:r>
              <a:rPr lang="en-GB" altLang="en-US" sz="1200" dirty="0">
                <a:solidFill>
                  <a:srgbClr val="1106E8"/>
                </a:solidFill>
              </a:rPr>
              <a:t>Load information</a:t>
            </a:r>
          </a:p>
          <a:p>
            <a:r>
              <a:rPr lang="en-GB" altLang="en-US" sz="1200" dirty="0">
                <a:solidFill>
                  <a:srgbClr val="1106E8"/>
                </a:solidFill>
              </a:rPr>
              <a:t>Create dependencies</a:t>
            </a:r>
          </a:p>
          <a:p>
            <a:r>
              <a:rPr lang="en-GB" altLang="en-US" sz="1200" dirty="0">
                <a:solidFill>
                  <a:srgbClr val="1106E8"/>
                </a:solidFill>
              </a:rPr>
              <a:t>Create traceability</a:t>
            </a:r>
          </a:p>
          <a:p>
            <a:r>
              <a:rPr lang="en-GB" altLang="en-US" sz="1200" dirty="0">
                <a:solidFill>
                  <a:srgbClr val="1106E8"/>
                </a:solidFill>
              </a:rPr>
              <a:t>Run metrics</a:t>
            </a:r>
          </a:p>
          <a:p>
            <a:r>
              <a:rPr lang="en-GB" altLang="en-US" sz="1200" dirty="0">
                <a:solidFill>
                  <a:srgbClr val="1106E8"/>
                </a:solidFill>
              </a:rPr>
              <a:t>Produce reports</a:t>
            </a:r>
          </a:p>
          <a:p>
            <a:r>
              <a:rPr lang="en-GB" altLang="en-US" sz="1200" dirty="0">
                <a:solidFill>
                  <a:srgbClr val="1106E8"/>
                </a:solidFill>
              </a:rPr>
              <a:t>Generate documents</a:t>
            </a:r>
          </a:p>
          <a:p>
            <a:r>
              <a:rPr lang="en-GB" altLang="en-US" sz="1200" dirty="0">
                <a:solidFill>
                  <a:srgbClr val="1106E8"/>
                </a:solidFill>
              </a:rPr>
              <a:t>Maintain throughout the entire project</a:t>
            </a:r>
          </a:p>
        </p:txBody>
      </p:sp>
      <p:grpSp>
        <p:nvGrpSpPr>
          <p:cNvPr id="103" name="Group 102"/>
          <p:cNvGrpSpPr/>
          <p:nvPr/>
        </p:nvGrpSpPr>
        <p:grpSpPr>
          <a:xfrm>
            <a:off x="1905000" y="1676400"/>
            <a:ext cx="2068513" cy="2286000"/>
            <a:chOff x="1905000" y="1676400"/>
            <a:chExt cx="2068513" cy="2286000"/>
          </a:xfrm>
        </p:grpSpPr>
        <p:grpSp>
          <p:nvGrpSpPr>
            <p:cNvPr id="102" name="Group 101"/>
            <p:cNvGrpSpPr/>
            <p:nvPr/>
          </p:nvGrpSpPr>
          <p:grpSpPr>
            <a:xfrm>
              <a:off x="1905000" y="1676400"/>
              <a:ext cx="2068513" cy="2286000"/>
              <a:chOff x="1905000" y="1676400"/>
              <a:chExt cx="2068513" cy="2286000"/>
            </a:xfrm>
          </p:grpSpPr>
          <p:sp>
            <p:nvSpPr>
              <p:cNvPr id="45" name="Oval 13"/>
              <p:cNvSpPr>
                <a:spLocks noChangeArrowheads="1"/>
              </p:cNvSpPr>
              <p:nvPr/>
            </p:nvSpPr>
            <p:spPr bwMode="auto">
              <a:xfrm flipH="1">
                <a:off x="1911804" y="3275239"/>
                <a:ext cx="2061709" cy="687161"/>
              </a:xfrm>
              <a:prstGeom prst="ellipse">
                <a:avLst/>
              </a:prstGeom>
              <a:solidFill>
                <a:srgbClr val="FFB625"/>
              </a:solidFill>
              <a:ln w="6350">
                <a:solidFill>
                  <a:srgbClr val="000000"/>
                </a:solidFill>
                <a:round/>
                <a:headEnd/>
                <a:tailEnd/>
              </a:ln>
              <a:effectLst/>
            </p:spPr>
            <p:txBody>
              <a:bodyPr wrap="none" anchor="ctr"/>
              <a:lstStyle/>
              <a:p>
                <a:endParaRPr lang="en-GB"/>
              </a:p>
            </p:txBody>
          </p:sp>
          <p:sp>
            <p:nvSpPr>
              <p:cNvPr id="46" name="Rectangle 14"/>
              <p:cNvSpPr>
                <a:spLocks noChangeArrowheads="1"/>
              </p:cNvSpPr>
              <p:nvPr/>
            </p:nvSpPr>
            <p:spPr bwMode="auto">
              <a:xfrm flipH="1">
                <a:off x="1911804" y="2295525"/>
                <a:ext cx="2061709" cy="1333500"/>
              </a:xfrm>
              <a:prstGeom prst="rect">
                <a:avLst/>
              </a:prstGeom>
              <a:solidFill>
                <a:srgbClr val="FFB625"/>
              </a:solidFill>
              <a:ln w="12700">
                <a:solidFill>
                  <a:srgbClr val="FFB625"/>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FFB625"/>
                  </a:solidFill>
                </a:endParaRPr>
              </a:p>
            </p:txBody>
          </p:sp>
          <p:sp>
            <p:nvSpPr>
              <p:cNvPr id="47" name="Oval 15"/>
              <p:cNvSpPr>
                <a:spLocks noChangeArrowheads="1"/>
              </p:cNvSpPr>
              <p:nvPr/>
            </p:nvSpPr>
            <p:spPr bwMode="auto">
              <a:xfrm flipH="1">
                <a:off x="1911804" y="1907721"/>
                <a:ext cx="2061709" cy="680357"/>
              </a:xfrm>
              <a:prstGeom prst="ellipse">
                <a:avLst/>
              </a:prstGeom>
              <a:solidFill>
                <a:srgbClr val="FFB625"/>
              </a:solidFill>
              <a:ln w="6350">
                <a:solidFill>
                  <a:srgbClr val="000000"/>
                </a:solidFill>
                <a:round/>
                <a:headEnd/>
                <a:tailEnd/>
              </a:ln>
              <a:effectLst/>
            </p:spPr>
            <p:txBody>
              <a:bodyPr wrap="none" anchor="ctr"/>
              <a:lstStyle/>
              <a:p>
                <a:endParaRPr lang="en-GB"/>
              </a:p>
            </p:txBody>
          </p:sp>
          <p:sp>
            <p:nvSpPr>
              <p:cNvPr id="48" name="Rectangle 16"/>
              <p:cNvSpPr>
                <a:spLocks noChangeArrowheads="1"/>
              </p:cNvSpPr>
              <p:nvPr/>
            </p:nvSpPr>
            <p:spPr bwMode="auto">
              <a:xfrm flipH="1">
                <a:off x="1911804" y="2016579"/>
                <a:ext cx="2061709" cy="265339"/>
              </a:xfrm>
              <a:prstGeom prst="rect">
                <a:avLst/>
              </a:prstGeom>
              <a:solidFill>
                <a:srgbClr val="FFB625"/>
              </a:solidFill>
              <a:ln>
                <a:noFill/>
              </a:ln>
              <a:effectLst/>
            </p:spPr>
            <p:txBody>
              <a:bodyPr wrap="none" anchor="ctr"/>
              <a:lstStyle/>
              <a:p>
                <a:endParaRPr lang="en-GB"/>
              </a:p>
            </p:txBody>
          </p:sp>
          <p:sp>
            <p:nvSpPr>
              <p:cNvPr id="49" name="Oval 17"/>
              <p:cNvSpPr>
                <a:spLocks noChangeArrowheads="1"/>
              </p:cNvSpPr>
              <p:nvPr/>
            </p:nvSpPr>
            <p:spPr bwMode="auto">
              <a:xfrm flipH="1">
                <a:off x="1911804" y="1676400"/>
                <a:ext cx="2061709" cy="687161"/>
              </a:xfrm>
              <a:prstGeom prst="ellipse">
                <a:avLst/>
              </a:prstGeom>
              <a:solidFill>
                <a:srgbClr val="FFB625"/>
              </a:solidFill>
              <a:ln w="6350">
                <a:solidFill>
                  <a:srgbClr val="000000"/>
                </a:solidFill>
                <a:round/>
                <a:headEnd/>
                <a:tailEnd/>
              </a:ln>
              <a:effectLst/>
            </p:spPr>
            <p:txBody>
              <a:bodyPr wrap="none" anchor="ctr"/>
              <a:lstStyle/>
              <a:p>
                <a:endParaRPr lang="en-GB"/>
              </a:p>
            </p:txBody>
          </p:sp>
          <p:sp>
            <p:nvSpPr>
              <p:cNvPr id="50" name="Line 18"/>
              <p:cNvSpPr>
                <a:spLocks noChangeShapeType="1"/>
              </p:cNvSpPr>
              <p:nvPr/>
            </p:nvSpPr>
            <p:spPr bwMode="auto">
              <a:xfrm flipH="1">
                <a:off x="1905000" y="2050596"/>
                <a:ext cx="0" cy="1578429"/>
              </a:xfrm>
              <a:prstGeom prst="line">
                <a:avLst/>
              </a:prstGeom>
              <a:noFill/>
              <a:ln w="63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1" name="Line 19"/>
              <p:cNvSpPr>
                <a:spLocks noChangeShapeType="1"/>
              </p:cNvSpPr>
              <p:nvPr/>
            </p:nvSpPr>
            <p:spPr bwMode="auto">
              <a:xfrm flipH="1">
                <a:off x="3973513" y="2050596"/>
                <a:ext cx="0" cy="1578429"/>
              </a:xfrm>
              <a:prstGeom prst="line">
                <a:avLst/>
              </a:prstGeom>
              <a:noFill/>
              <a:ln w="63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44" name="Text Box 27"/>
            <p:cNvSpPr txBox="1">
              <a:spLocks noChangeArrowheads="1"/>
            </p:cNvSpPr>
            <p:nvPr/>
          </p:nvSpPr>
          <p:spPr bwMode="auto">
            <a:xfrm>
              <a:off x="2362200" y="2808287"/>
              <a:ext cx="1190625" cy="3079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spAutoFit/>
            </a:bodyPr>
            <a:lstStyle/>
            <a:p>
              <a:r>
                <a:rPr lang="en-GB" altLang="en-US" sz="1400" dirty="0">
                  <a:solidFill>
                    <a:srgbClr val="1106E8"/>
                  </a:solidFill>
                </a:rPr>
                <a:t>Cradle Database</a:t>
              </a:r>
            </a:p>
          </p:txBody>
        </p:sp>
      </p:grpSp>
      <p:sp>
        <p:nvSpPr>
          <p:cNvPr id="7" name="Line 28"/>
          <p:cNvSpPr>
            <a:spLocks noChangeShapeType="1"/>
          </p:cNvSpPr>
          <p:nvPr/>
        </p:nvSpPr>
        <p:spPr bwMode="auto">
          <a:xfrm>
            <a:off x="1219200" y="2284413"/>
            <a:ext cx="609600" cy="184150"/>
          </a:xfrm>
          <a:prstGeom prst="line">
            <a:avLst/>
          </a:prstGeom>
          <a:noFill/>
          <a:ln w="76200">
            <a:solidFill>
              <a:srgbClr val="00CC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8" name="Line 29"/>
          <p:cNvSpPr>
            <a:spLocks noChangeShapeType="1"/>
          </p:cNvSpPr>
          <p:nvPr/>
        </p:nvSpPr>
        <p:spPr bwMode="auto">
          <a:xfrm flipH="1">
            <a:off x="4038600" y="1905000"/>
            <a:ext cx="609600" cy="182563"/>
          </a:xfrm>
          <a:prstGeom prst="line">
            <a:avLst/>
          </a:prstGeom>
          <a:noFill/>
          <a:ln w="76200">
            <a:solidFill>
              <a:srgbClr val="00CC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9" name="Line 33"/>
          <p:cNvSpPr>
            <a:spLocks noChangeShapeType="1"/>
          </p:cNvSpPr>
          <p:nvPr/>
        </p:nvSpPr>
        <p:spPr bwMode="auto">
          <a:xfrm flipV="1">
            <a:off x="1752600" y="3962400"/>
            <a:ext cx="685800" cy="609600"/>
          </a:xfrm>
          <a:prstGeom prst="line">
            <a:avLst/>
          </a:prstGeom>
          <a:noFill/>
          <a:ln w="76200">
            <a:solidFill>
              <a:srgbClr val="0A0AB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nvGrpSpPr>
          <p:cNvPr id="10" name="Group 64"/>
          <p:cNvGrpSpPr>
            <a:grpSpLocks/>
          </p:cNvGrpSpPr>
          <p:nvPr/>
        </p:nvGrpSpPr>
        <p:grpSpPr bwMode="auto">
          <a:xfrm>
            <a:off x="4724400" y="1219200"/>
            <a:ext cx="3711575" cy="1120775"/>
            <a:chOff x="2976" y="768"/>
            <a:chExt cx="2338" cy="706"/>
          </a:xfrm>
        </p:grpSpPr>
        <p:grpSp>
          <p:nvGrpSpPr>
            <p:cNvPr id="37" name="Group 41"/>
            <p:cNvGrpSpPr>
              <a:grpSpLocks/>
            </p:cNvGrpSpPr>
            <p:nvPr/>
          </p:nvGrpSpPr>
          <p:grpSpPr bwMode="auto">
            <a:xfrm>
              <a:off x="4176" y="768"/>
              <a:ext cx="1138" cy="700"/>
              <a:chOff x="3600" y="1536"/>
              <a:chExt cx="1138" cy="700"/>
            </a:xfrm>
          </p:grpSpPr>
          <p:pic>
            <p:nvPicPr>
              <p:cNvPr id="41" name="Picture 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96" y="1632"/>
                <a:ext cx="1042" cy="604"/>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2" name="Picture 2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00" y="1536"/>
                <a:ext cx="1042" cy="604"/>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38" name="Group 40"/>
            <p:cNvGrpSpPr>
              <a:grpSpLocks/>
            </p:cNvGrpSpPr>
            <p:nvPr/>
          </p:nvGrpSpPr>
          <p:grpSpPr bwMode="auto">
            <a:xfrm>
              <a:off x="2976" y="768"/>
              <a:ext cx="1150" cy="706"/>
              <a:chOff x="3504" y="768"/>
              <a:chExt cx="1150" cy="706"/>
            </a:xfrm>
          </p:grpSpPr>
          <p:pic>
            <p:nvPicPr>
              <p:cNvPr id="39" name="Picture 38"/>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00" y="864"/>
                <a:ext cx="1054" cy="61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 name="Picture 20"/>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504" y="768"/>
                <a:ext cx="1054" cy="61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sp>
        <p:nvSpPr>
          <p:cNvPr id="11" name="Line 47"/>
          <p:cNvSpPr>
            <a:spLocks noChangeShapeType="1"/>
          </p:cNvSpPr>
          <p:nvPr/>
        </p:nvSpPr>
        <p:spPr bwMode="auto">
          <a:xfrm>
            <a:off x="4038600" y="2895600"/>
            <a:ext cx="914400" cy="0"/>
          </a:xfrm>
          <a:prstGeom prst="line">
            <a:avLst/>
          </a:prstGeom>
          <a:noFill/>
          <a:ln w="76200">
            <a:solidFill>
              <a:srgbClr val="E60A0A"/>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nvGrpSpPr>
          <p:cNvPr id="12" name="Group 52"/>
          <p:cNvGrpSpPr>
            <a:grpSpLocks/>
          </p:cNvGrpSpPr>
          <p:nvPr/>
        </p:nvGrpSpPr>
        <p:grpSpPr bwMode="auto">
          <a:xfrm>
            <a:off x="5105400" y="2667000"/>
            <a:ext cx="2227263" cy="422275"/>
            <a:chOff x="3312" y="1728"/>
            <a:chExt cx="1403" cy="266"/>
          </a:xfrm>
        </p:grpSpPr>
        <p:graphicFrame>
          <p:nvGraphicFramePr>
            <p:cNvPr id="34" name="Object 44">
              <a:hlinkClick r:id="" action="ppaction://ole?verb=0"/>
            </p:cNvPr>
            <p:cNvGraphicFramePr>
              <a:graphicFrameLocks noChangeAspect="1"/>
            </p:cNvGraphicFramePr>
            <p:nvPr/>
          </p:nvGraphicFramePr>
          <p:xfrm>
            <a:off x="3312" y="1728"/>
            <a:ext cx="443" cy="266"/>
          </p:xfrm>
          <a:graphic>
            <a:graphicData uri="http://schemas.openxmlformats.org/presentationml/2006/ole">
              <mc:AlternateContent xmlns:mc="http://schemas.openxmlformats.org/markup-compatibility/2006">
                <mc:Choice xmlns:v="urn:schemas-microsoft-com:vml" Requires="v">
                  <p:oleObj spid="_x0000_s1538" name="Clip" r:id="rId5" imgW="3495600" imgH="2093760" progId="MS_ClipArt_Gallery.2">
                    <p:embed/>
                  </p:oleObj>
                </mc:Choice>
                <mc:Fallback>
                  <p:oleObj name="Clip" r:id="rId5" imgW="3495600" imgH="2093760" progId="MS_ClipArt_Gallery.2">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12" y="1728"/>
                          <a:ext cx="443" cy="2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5" name="Object 45">
              <a:hlinkClick r:id="" action="ppaction://ole?verb=0"/>
            </p:cNvPr>
            <p:cNvGraphicFramePr>
              <a:graphicFrameLocks noChangeAspect="1"/>
            </p:cNvGraphicFramePr>
            <p:nvPr/>
          </p:nvGraphicFramePr>
          <p:xfrm>
            <a:off x="3792" y="1728"/>
            <a:ext cx="443" cy="266"/>
          </p:xfrm>
          <a:graphic>
            <a:graphicData uri="http://schemas.openxmlformats.org/presentationml/2006/ole">
              <mc:AlternateContent xmlns:mc="http://schemas.openxmlformats.org/markup-compatibility/2006">
                <mc:Choice xmlns:v="urn:schemas-microsoft-com:vml" Requires="v">
                  <p:oleObj spid="_x0000_s1539" name="Clip" r:id="rId7" imgW="3495600" imgH="2093760" progId="MS_ClipArt_Gallery.2">
                    <p:embed/>
                  </p:oleObj>
                </mc:Choice>
                <mc:Fallback>
                  <p:oleObj name="Clip" r:id="rId7" imgW="3495600" imgH="2093760" progId="MS_ClipArt_Gallery.2">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792" y="1728"/>
                          <a:ext cx="443" cy="2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 name="Object 46">
              <a:hlinkClick r:id="" action="ppaction://ole?verb=0"/>
            </p:cNvPr>
            <p:cNvGraphicFramePr>
              <a:graphicFrameLocks noChangeAspect="1"/>
            </p:cNvGraphicFramePr>
            <p:nvPr/>
          </p:nvGraphicFramePr>
          <p:xfrm>
            <a:off x="4272" y="1728"/>
            <a:ext cx="443" cy="266"/>
          </p:xfrm>
          <a:graphic>
            <a:graphicData uri="http://schemas.openxmlformats.org/presentationml/2006/ole">
              <mc:AlternateContent xmlns:mc="http://schemas.openxmlformats.org/markup-compatibility/2006">
                <mc:Choice xmlns:v="urn:schemas-microsoft-com:vml" Requires="v">
                  <p:oleObj spid="_x0000_s1540" name="Clip" r:id="rId9" imgW="3495600" imgH="2093760" progId="MS_ClipArt_Gallery.2">
                    <p:embed/>
                  </p:oleObj>
                </mc:Choice>
                <mc:Fallback>
                  <p:oleObj name="Clip" r:id="rId9" imgW="3495600" imgH="2093760" progId="MS_ClipArt_Gallery.2">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272" y="1728"/>
                          <a:ext cx="443" cy="2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sp>
        <p:nvSpPr>
          <p:cNvPr id="13" name="Text Box 49"/>
          <p:cNvSpPr txBox="1">
            <a:spLocks noChangeArrowheads="1"/>
          </p:cNvSpPr>
          <p:nvPr/>
        </p:nvSpPr>
        <p:spPr bwMode="auto">
          <a:xfrm>
            <a:off x="7467600" y="2590800"/>
            <a:ext cx="1221681" cy="64633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spAutoFit/>
          </a:bodyPr>
          <a:lstStyle/>
          <a:p>
            <a:r>
              <a:rPr lang="en-GB" altLang="en-US" sz="1200" dirty="0">
                <a:solidFill>
                  <a:srgbClr val="1106E8"/>
                </a:solidFill>
              </a:rPr>
              <a:t>Output documents:</a:t>
            </a:r>
          </a:p>
          <a:p>
            <a:r>
              <a:rPr lang="en-GB" altLang="en-US" sz="1200" dirty="0">
                <a:solidFill>
                  <a:srgbClr val="1106E8"/>
                </a:solidFill>
              </a:rPr>
              <a:t>Bids, URDs, SRDs,</a:t>
            </a:r>
            <a:br>
              <a:rPr lang="en-GB" altLang="en-US" sz="1200" dirty="0">
                <a:solidFill>
                  <a:srgbClr val="1106E8"/>
                </a:solidFill>
              </a:rPr>
            </a:br>
            <a:r>
              <a:rPr lang="en-GB" altLang="en-US" sz="1200" dirty="0">
                <a:solidFill>
                  <a:srgbClr val="1106E8"/>
                </a:solidFill>
              </a:rPr>
              <a:t>SDSs etc</a:t>
            </a:r>
          </a:p>
        </p:txBody>
      </p:sp>
      <p:grpSp>
        <p:nvGrpSpPr>
          <p:cNvPr id="14" name="Group 62"/>
          <p:cNvGrpSpPr>
            <a:grpSpLocks/>
          </p:cNvGrpSpPr>
          <p:nvPr/>
        </p:nvGrpSpPr>
        <p:grpSpPr bwMode="auto">
          <a:xfrm>
            <a:off x="5105400" y="3276600"/>
            <a:ext cx="3128963" cy="1619250"/>
            <a:chOff x="3312" y="2064"/>
            <a:chExt cx="1971" cy="1020"/>
          </a:xfrm>
        </p:grpSpPr>
        <p:grpSp>
          <p:nvGrpSpPr>
            <p:cNvPr id="30" name="Group 53"/>
            <p:cNvGrpSpPr>
              <a:grpSpLocks/>
            </p:cNvGrpSpPr>
            <p:nvPr/>
          </p:nvGrpSpPr>
          <p:grpSpPr bwMode="auto">
            <a:xfrm>
              <a:off x="3312" y="2064"/>
              <a:ext cx="1248" cy="1020"/>
              <a:chOff x="3360" y="2064"/>
              <a:chExt cx="1248" cy="1020"/>
            </a:xfrm>
          </p:grpSpPr>
          <p:pic>
            <p:nvPicPr>
              <p:cNvPr id="32" name="Picture 50"/>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3456" y="2160"/>
                <a:ext cx="1152" cy="924"/>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3" name="Picture 36"/>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3360" y="2064"/>
                <a:ext cx="1152" cy="924"/>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31" name="Text Box 51"/>
            <p:cNvSpPr txBox="1">
              <a:spLocks noChangeArrowheads="1"/>
            </p:cNvSpPr>
            <p:nvPr/>
          </p:nvSpPr>
          <p:spPr bwMode="auto">
            <a:xfrm>
              <a:off x="4656" y="2304"/>
              <a:ext cx="627" cy="29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spAutoFit/>
            </a:bodyPr>
            <a:lstStyle/>
            <a:p>
              <a:r>
                <a:rPr lang="en-GB" altLang="en-US" sz="1200" dirty="0">
                  <a:solidFill>
                    <a:srgbClr val="1106E8"/>
                  </a:solidFill>
                </a:rPr>
                <a:t>Compliancy and</a:t>
              </a:r>
            </a:p>
            <a:p>
              <a:r>
                <a:rPr lang="en-GB" altLang="en-US" sz="1200" dirty="0">
                  <a:solidFill>
                    <a:srgbClr val="1106E8"/>
                  </a:solidFill>
                </a:rPr>
                <a:t>Coverage views</a:t>
              </a:r>
            </a:p>
          </p:txBody>
        </p:sp>
      </p:grpSp>
      <p:grpSp>
        <p:nvGrpSpPr>
          <p:cNvPr id="15" name="Group 61"/>
          <p:cNvGrpSpPr>
            <a:grpSpLocks/>
          </p:cNvGrpSpPr>
          <p:nvPr/>
        </p:nvGrpSpPr>
        <p:grpSpPr bwMode="auto">
          <a:xfrm>
            <a:off x="3428999" y="4572000"/>
            <a:ext cx="2647950" cy="1622425"/>
            <a:chOff x="2256" y="2880"/>
            <a:chExt cx="1668" cy="1022"/>
          </a:xfrm>
        </p:grpSpPr>
        <p:grpSp>
          <p:nvGrpSpPr>
            <p:cNvPr id="26" name="Group 60"/>
            <p:cNvGrpSpPr>
              <a:grpSpLocks/>
            </p:cNvGrpSpPr>
            <p:nvPr/>
          </p:nvGrpSpPr>
          <p:grpSpPr bwMode="auto">
            <a:xfrm>
              <a:off x="2256" y="2880"/>
              <a:ext cx="1200" cy="1022"/>
              <a:chOff x="2256" y="2880"/>
              <a:chExt cx="1200" cy="1022"/>
            </a:xfrm>
          </p:grpSpPr>
          <p:pic>
            <p:nvPicPr>
              <p:cNvPr id="28" name="Picture 54"/>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2448" y="3120"/>
                <a:ext cx="1008" cy="78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9" name="Picture 37"/>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2256" y="2880"/>
                <a:ext cx="1008" cy="78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27" name="Text Box 55"/>
            <p:cNvSpPr txBox="1">
              <a:spLocks noChangeArrowheads="1"/>
            </p:cNvSpPr>
            <p:nvPr/>
          </p:nvSpPr>
          <p:spPr bwMode="auto">
            <a:xfrm>
              <a:off x="3552" y="3312"/>
              <a:ext cx="372" cy="29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spAutoFit/>
            </a:bodyPr>
            <a:lstStyle/>
            <a:p>
              <a:r>
                <a:rPr lang="en-GB" altLang="en-US" sz="1200" dirty="0">
                  <a:solidFill>
                    <a:srgbClr val="1106E8"/>
                  </a:solidFill>
                </a:rPr>
                <a:t>Graphical</a:t>
              </a:r>
              <a:r>
                <a:rPr lang="en-GB" altLang="en-US" b="0" dirty="0">
                  <a:solidFill>
                    <a:schemeClr val="accent2"/>
                  </a:solidFill>
                </a:rPr>
                <a:t/>
              </a:r>
              <a:br>
                <a:rPr lang="en-GB" altLang="en-US" b="0" dirty="0">
                  <a:solidFill>
                    <a:schemeClr val="accent2"/>
                  </a:solidFill>
                </a:rPr>
              </a:br>
              <a:r>
                <a:rPr lang="en-GB" altLang="en-US" sz="1200" dirty="0">
                  <a:solidFill>
                    <a:srgbClr val="1106E8"/>
                  </a:solidFill>
                </a:rPr>
                <a:t>views</a:t>
              </a:r>
            </a:p>
          </p:txBody>
        </p:sp>
      </p:grpSp>
      <p:sp>
        <p:nvSpPr>
          <p:cNvPr id="16" name="Line 56"/>
          <p:cNvSpPr>
            <a:spLocks noChangeShapeType="1"/>
          </p:cNvSpPr>
          <p:nvPr/>
        </p:nvSpPr>
        <p:spPr bwMode="auto">
          <a:xfrm>
            <a:off x="4038600" y="3581400"/>
            <a:ext cx="914400" cy="0"/>
          </a:xfrm>
          <a:prstGeom prst="line">
            <a:avLst/>
          </a:prstGeom>
          <a:noFill/>
          <a:ln w="76200">
            <a:solidFill>
              <a:srgbClr val="E60A0A"/>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17" name="Line 57"/>
          <p:cNvSpPr>
            <a:spLocks noChangeShapeType="1"/>
          </p:cNvSpPr>
          <p:nvPr/>
        </p:nvSpPr>
        <p:spPr bwMode="auto">
          <a:xfrm>
            <a:off x="3505200" y="3962400"/>
            <a:ext cx="228600" cy="533400"/>
          </a:xfrm>
          <a:prstGeom prst="line">
            <a:avLst/>
          </a:prstGeom>
          <a:noFill/>
          <a:ln w="76200">
            <a:solidFill>
              <a:srgbClr val="E60A0A"/>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nvGrpSpPr>
          <p:cNvPr id="18" name="Group 74"/>
          <p:cNvGrpSpPr>
            <a:grpSpLocks/>
          </p:cNvGrpSpPr>
          <p:nvPr/>
        </p:nvGrpSpPr>
        <p:grpSpPr bwMode="auto">
          <a:xfrm>
            <a:off x="457200" y="1219200"/>
            <a:ext cx="1339850" cy="2636838"/>
            <a:chOff x="288" y="768"/>
            <a:chExt cx="844" cy="1661"/>
          </a:xfrm>
        </p:grpSpPr>
        <p:grpSp>
          <p:nvGrpSpPr>
            <p:cNvPr id="19" name="Group 58"/>
            <p:cNvGrpSpPr>
              <a:grpSpLocks/>
            </p:cNvGrpSpPr>
            <p:nvPr/>
          </p:nvGrpSpPr>
          <p:grpSpPr bwMode="auto">
            <a:xfrm>
              <a:off x="288" y="1056"/>
              <a:ext cx="443" cy="1373"/>
              <a:chOff x="287" y="765"/>
              <a:chExt cx="443" cy="1373"/>
            </a:xfrm>
          </p:grpSpPr>
          <p:graphicFrame>
            <p:nvGraphicFramePr>
              <p:cNvPr id="21" name="Object 6">
                <a:hlinkClick r:id="" action="ppaction://ole?verb=0"/>
              </p:cNvPr>
              <p:cNvGraphicFramePr>
                <a:graphicFrameLocks noChangeAspect="1"/>
              </p:cNvGraphicFramePr>
              <p:nvPr/>
            </p:nvGraphicFramePr>
            <p:xfrm>
              <a:off x="287" y="765"/>
              <a:ext cx="443" cy="266"/>
            </p:xfrm>
            <a:graphic>
              <a:graphicData uri="http://schemas.openxmlformats.org/presentationml/2006/ole">
                <mc:AlternateContent xmlns:mc="http://schemas.openxmlformats.org/markup-compatibility/2006">
                  <mc:Choice xmlns:v="urn:schemas-microsoft-com:vml" Requires="v">
                    <p:oleObj spid="_x0000_s1541" name="Clip" r:id="rId13" imgW="3495600" imgH="2093760" progId="MS_ClipArt_Gallery.2">
                      <p:embed/>
                    </p:oleObj>
                  </mc:Choice>
                  <mc:Fallback>
                    <p:oleObj name="Clip" r:id="rId13" imgW="3495600" imgH="2093760" progId="MS_ClipArt_Gallery.2">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87" y="765"/>
                            <a:ext cx="443" cy="2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 name="Object 9">
                <a:hlinkClick r:id="" action="ppaction://ole?verb=0"/>
              </p:cNvPr>
              <p:cNvGraphicFramePr>
                <a:graphicFrameLocks noChangeAspect="1"/>
              </p:cNvGraphicFramePr>
              <p:nvPr/>
            </p:nvGraphicFramePr>
            <p:xfrm>
              <a:off x="287" y="1041"/>
              <a:ext cx="443" cy="266"/>
            </p:xfrm>
            <a:graphic>
              <a:graphicData uri="http://schemas.openxmlformats.org/presentationml/2006/ole">
                <mc:AlternateContent xmlns:mc="http://schemas.openxmlformats.org/markup-compatibility/2006">
                  <mc:Choice xmlns:v="urn:schemas-microsoft-com:vml" Requires="v">
                    <p:oleObj spid="_x0000_s1542" name="Clip" r:id="rId15" imgW="3495600" imgH="2093760" progId="MS_ClipArt_Gallery.2">
                      <p:embed/>
                    </p:oleObj>
                  </mc:Choice>
                  <mc:Fallback>
                    <p:oleObj name="Clip" r:id="rId15" imgW="3495600" imgH="2093760" progId="MS_ClipArt_Gallery.2">
                      <p:embed/>
                      <p:pic>
                        <p:nvPicPr>
                          <p:cNvPr id="0" name=""/>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87" y="1041"/>
                            <a:ext cx="443" cy="2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 name="Object 10">
                <a:hlinkClick r:id="" action="ppaction://ole?verb=0"/>
              </p:cNvPr>
              <p:cNvGraphicFramePr>
                <a:graphicFrameLocks noChangeAspect="1"/>
              </p:cNvGraphicFramePr>
              <p:nvPr/>
            </p:nvGraphicFramePr>
            <p:xfrm>
              <a:off x="287" y="1318"/>
              <a:ext cx="443" cy="266"/>
            </p:xfrm>
            <a:graphic>
              <a:graphicData uri="http://schemas.openxmlformats.org/presentationml/2006/ole">
                <mc:AlternateContent xmlns:mc="http://schemas.openxmlformats.org/markup-compatibility/2006">
                  <mc:Choice xmlns:v="urn:schemas-microsoft-com:vml" Requires="v">
                    <p:oleObj spid="_x0000_s1543" name="Clip" r:id="rId17" imgW="3495600" imgH="2093760" progId="MS_ClipArt_Gallery.2">
                      <p:embed/>
                    </p:oleObj>
                  </mc:Choice>
                  <mc:Fallback>
                    <p:oleObj name="Clip" r:id="rId17" imgW="3495600" imgH="2093760" progId="MS_ClipArt_Gallery.2">
                      <p:embed/>
                      <p:pic>
                        <p:nvPicPr>
                          <p:cNvPr id="0" name=""/>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87" y="1318"/>
                            <a:ext cx="443" cy="2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 name="Object 11">
                <a:hlinkClick r:id="" action="ppaction://ole?verb=0"/>
              </p:cNvPr>
              <p:cNvGraphicFramePr>
                <a:graphicFrameLocks noChangeAspect="1"/>
              </p:cNvGraphicFramePr>
              <p:nvPr/>
            </p:nvGraphicFramePr>
            <p:xfrm>
              <a:off x="287" y="1595"/>
              <a:ext cx="443" cy="266"/>
            </p:xfrm>
            <a:graphic>
              <a:graphicData uri="http://schemas.openxmlformats.org/presentationml/2006/ole">
                <mc:AlternateContent xmlns:mc="http://schemas.openxmlformats.org/markup-compatibility/2006">
                  <mc:Choice xmlns:v="urn:schemas-microsoft-com:vml" Requires="v">
                    <p:oleObj spid="_x0000_s1544" name="Clip" r:id="rId19" imgW="3495600" imgH="2093760" progId="MS_ClipArt_Gallery.2">
                      <p:embed/>
                    </p:oleObj>
                  </mc:Choice>
                  <mc:Fallback>
                    <p:oleObj name="Clip" r:id="rId19" imgW="3495600" imgH="2093760" progId="MS_ClipArt_Gallery.2">
                      <p:embed/>
                      <p:pic>
                        <p:nvPicPr>
                          <p:cNvPr id="0" name=""/>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87" y="1595"/>
                            <a:ext cx="443" cy="2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5" name="Object 32">
                <a:hlinkClick r:id="" action="ppaction://ole?verb=0"/>
              </p:cNvPr>
              <p:cNvGraphicFramePr>
                <a:graphicFrameLocks noChangeAspect="1"/>
              </p:cNvGraphicFramePr>
              <p:nvPr/>
            </p:nvGraphicFramePr>
            <p:xfrm>
              <a:off x="287" y="1872"/>
              <a:ext cx="443" cy="266"/>
            </p:xfrm>
            <a:graphic>
              <a:graphicData uri="http://schemas.openxmlformats.org/presentationml/2006/ole">
                <mc:AlternateContent xmlns:mc="http://schemas.openxmlformats.org/markup-compatibility/2006">
                  <mc:Choice xmlns:v="urn:schemas-microsoft-com:vml" Requires="v">
                    <p:oleObj spid="_x0000_s1545" name="Clip" r:id="rId21" imgW="3495600" imgH="2093760" progId="MS_ClipArt_Gallery.2">
                      <p:embed/>
                    </p:oleObj>
                  </mc:Choice>
                  <mc:Fallback>
                    <p:oleObj name="Clip" r:id="rId21" imgW="3495600" imgH="2093760" progId="MS_ClipArt_Gallery.2">
                      <p:embed/>
                      <p:pic>
                        <p:nvPicPr>
                          <p:cNvPr id="0" name=""/>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287" y="1872"/>
                            <a:ext cx="443" cy="2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sp>
          <p:nvSpPr>
            <p:cNvPr id="20" name="Text Box 73"/>
            <p:cNvSpPr txBox="1">
              <a:spLocks noChangeArrowheads="1"/>
            </p:cNvSpPr>
            <p:nvPr/>
          </p:nvSpPr>
          <p:spPr bwMode="auto">
            <a:xfrm>
              <a:off x="288" y="768"/>
              <a:ext cx="844" cy="29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spAutoFit/>
            </a:bodyPr>
            <a:lstStyle/>
            <a:p>
              <a:r>
                <a:rPr lang="en-GB" altLang="en-US" sz="1200" dirty="0">
                  <a:solidFill>
                    <a:srgbClr val="1106E8"/>
                  </a:solidFill>
                </a:rPr>
                <a:t>Customer documents</a:t>
              </a:r>
              <a:br>
                <a:rPr lang="en-GB" altLang="en-US" sz="1200" dirty="0">
                  <a:solidFill>
                    <a:srgbClr val="1106E8"/>
                  </a:solidFill>
                </a:rPr>
              </a:br>
              <a:r>
                <a:rPr lang="en-GB" altLang="en-US" sz="1200" dirty="0">
                  <a:solidFill>
                    <a:srgbClr val="1106E8"/>
                  </a:solidFill>
                </a:rPr>
                <a:t>Standards etc</a:t>
              </a:r>
            </a:p>
          </p:txBody>
        </p:sp>
      </p:grpSp>
      <p:sp>
        <p:nvSpPr>
          <p:cNvPr id="52" name="Text Box 73"/>
          <p:cNvSpPr txBox="1">
            <a:spLocks noChangeArrowheads="1"/>
          </p:cNvSpPr>
          <p:nvPr/>
        </p:nvSpPr>
        <p:spPr bwMode="auto">
          <a:xfrm>
            <a:off x="3371632" y="1219199"/>
            <a:ext cx="1276568" cy="276999"/>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spAutoFit/>
          </a:bodyPr>
          <a:lstStyle/>
          <a:p>
            <a:r>
              <a:rPr lang="en-GB" altLang="en-US" sz="1200" dirty="0" smtClean="0">
                <a:solidFill>
                  <a:srgbClr val="1106E8"/>
                </a:solidFill>
              </a:rPr>
              <a:t>Excel, CSV, XML data</a:t>
            </a:r>
            <a:endParaRPr lang="en-GB" altLang="en-US" sz="1200" dirty="0">
              <a:solidFill>
                <a:srgbClr val="1106E8"/>
              </a:solidFill>
            </a:endParaRPr>
          </a:p>
        </p:txBody>
      </p:sp>
    </p:spTree>
    <p:extLst>
      <p:ext uri="{BB962C8B-B14F-4D97-AF65-F5344CB8AC3E}">
        <p14:creationId xmlns:p14="http://schemas.microsoft.com/office/powerpoint/2010/main" val="1398358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Document Capture	3.2</a:t>
            </a:r>
            <a:endParaRPr lang="en-GB" dirty="0"/>
          </a:p>
        </p:txBody>
      </p:sp>
      <p:sp>
        <p:nvSpPr>
          <p:cNvPr id="5" name="Rectangle 4"/>
          <p:cNvSpPr>
            <a:spLocks noChangeArrowheads="1"/>
          </p:cNvSpPr>
          <p:nvPr/>
        </p:nvSpPr>
        <p:spPr bwMode="auto">
          <a:xfrm>
            <a:off x="457200" y="1219200"/>
            <a:ext cx="846138" cy="430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757238">
              <a:defRPr>
                <a:solidFill>
                  <a:schemeClr val="tx1"/>
                </a:solidFill>
                <a:latin typeface="Arial Unicode MS" pitchFamily="34" charset="-128"/>
              </a:defRPr>
            </a:lvl1pPr>
            <a:lvl2pPr marL="379413" defTabSz="757238">
              <a:defRPr>
                <a:solidFill>
                  <a:schemeClr val="tx1"/>
                </a:solidFill>
                <a:latin typeface="Arial Unicode MS" pitchFamily="34" charset="-128"/>
              </a:defRPr>
            </a:lvl2pPr>
            <a:lvl3pPr marL="757238" defTabSz="757238">
              <a:defRPr>
                <a:solidFill>
                  <a:schemeClr val="tx1"/>
                </a:solidFill>
                <a:latin typeface="Arial Unicode MS" pitchFamily="34" charset="-128"/>
              </a:defRPr>
            </a:lvl3pPr>
            <a:lvl4pPr marL="1136650" defTabSz="757238">
              <a:defRPr>
                <a:solidFill>
                  <a:schemeClr val="tx1"/>
                </a:solidFill>
                <a:latin typeface="Arial Unicode MS" pitchFamily="34" charset="-128"/>
              </a:defRPr>
            </a:lvl4pPr>
            <a:lvl5pPr marL="1514475" defTabSz="757238">
              <a:defRPr>
                <a:solidFill>
                  <a:schemeClr val="tx1"/>
                </a:solidFill>
                <a:latin typeface="Arial Unicode MS" pitchFamily="34" charset="-128"/>
              </a:defRPr>
            </a:lvl5pPr>
            <a:lvl6pPr marL="1971675" defTabSz="757238" fontAlgn="base">
              <a:spcBef>
                <a:spcPct val="0"/>
              </a:spcBef>
              <a:spcAft>
                <a:spcPct val="0"/>
              </a:spcAft>
              <a:defRPr>
                <a:solidFill>
                  <a:schemeClr val="tx1"/>
                </a:solidFill>
                <a:latin typeface="Arial Unicode MS" pitchFamily="34" charset="-128"/>
              </a:defRPr>
            </a:lvl6pPr>
            <a:lvl7pPr marL="2428875" defTabSz="757238" fontAlgn="base">
              <a:spcBef>
                <a:spcPct val="0"/>
              </a:spcBef>
              <a:spcAft>
                <a:spcPct val="0"/>
              </a:spcAft>
              <a:defRPr>
                <a:solidFill>
                  <a:schemeClr val="tx1"/>
                </a:solidFill>
                <a:latin typeface="Arial Unicode MS" pitchFamily="34" charset="-128"/>
              </a:defRPr>
            </a:lvl7pPr>
            <a:lvl8pPr marL="2886075" defTabSz="757238" fontAlgn="base">
              <a:spcBef>
                <a:spcPct val="0"/>
              </a:spcBef>
              <a:spcAft>
                <a:spcPct val="0"/>
              </a:spcAft>
              <a:defRPr>
                <a:solidFill>
                  <a:schemeClr val="tx1"/>
                </a:solidFill>
                <a:latin typeface="Arial Unicode MS" pitchFamily="34" charset="-128"/>
              </a:defRPr>
            </a:lvl8pPr>
            <a:lvl9pPr marL="3343275" defTabSz="757238" fontAlgn="base">
              <a:spcBef>
                <a:spcPct val="0"/>
              </a:spcBef>
              <a:spcAft>
                <a:spcPct val="0"/>
              </a:spcAft>
              <a:defRPr>
                <a:solidFill>
                  <a:schemeClr val="tx1"/>
                </a:solidFill>
                <a:latin typeface="Arial Unicode MS" pitchFamily="34" charset="-128"/>
              </a:defRPr>
            </a:lvl9pPr>
          </a:lstStyle>
          <a:p>
            <a:pPr eaLnBrk="0" hangingPunct="0"/>
            <a:r>
              <a:rPr lang="en-GB" altLang="en-US" sz="1400" b="1" dirty="0">
                <a:solidFill>
                  <a:srgbClr val="1106E8"/>
                </a:solidFill>
                <a:latin typeface="+mn-lt"/>
              </a:rPr>
              <a:t>Source</a:t>
            </a:r>
          </a:p>
          <a:p>
            <a:pPr eaLnBrk="0" hangingPunct="0"/>
            <a:r>
              <a:rPr lang="en-GB" altLang="en-US" sz="1400" b="1" dirty="0">
                <a:solidFill>
                  <a:srgbClr val="1106E8"/>
                </a:solidFill>
                <a:latin typeface="+mn-lt"/>
              </a:rPr>
              <a:t>Documents</a:t>
            </a:r>
          </a:p>
        </p:txBody>
      </p:sp>
      <p:sp>
        <p:nvSpPr>
          <p:cNvPr id="6" name="Rectangle 5"/>
          <p:cNvSpPr>
            <a:spLocks noChangeArrowheads="1"/>
          </p:cNvSpPr>
          <p:nvPr/>
        </p:nvSpPr>
        <p:spPr bwMode="auto">
          <a:xfrm>
            <a:off x="2082800" y="1219200"/>
            <a:ext cx="1425575"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757238">
              <a:defRPr>
                <a:solidFill>
                  <a:schemeClr val="tx1"/>
                </a:solidFill>
                <a:latin typeface="Arial Unicode MS" pitchFamily="34" charset="-128"/>
              </a:defRPr>
            </a:lvl1pPr>
            <a:lvl2pPr marL="379413" defTabSz="757238">
              <a:defRPr>
                <a:solidFill>
                  <a:schemeClr val="tx1"/>
                </a:solidFill>
                <a:latin typeface="Arial Unicode MS" pitchFamily="34" charset="-128"/>
              </a:defRPr>
            </a:lvl2pPr>
            <a:lvl3pPr marL="757238" defTabSz="757238">
              <a:defRPr>
                <a:solidFill>
                  <a:schemeClr val="tx1"/>
                </a:solidFill>
                <a:latin typeface="Arial Unicode MS" pitchFamily="34" charset="-128"/>
              </a:defRPr>
            </a:lvl3pPr>
            <a:lvl4pPr marL="1136650" defTabSz="757238">
              <a:defRPr>
                <a:solidFill>
                  <a:schemeClr val="tx1"/>
                </a:solidFill>
                <a:latin typeface="Arial Unicode MS" pitchFamily="34" charset="-128"/>
              </a:defRPr>
            </a:lvl4pPr>
            <a:lvl5pPr marL="1514475" defTabSz="757238">
              <a:defRPr>
                <a:solidFill>
                  <a:schemeClr val="tx1"/>
                </a:solidFill>
                <a:latin typeface="Arial Unicode MS" pitchFamily="34" charset="-128"/>
              </a:defRPr>
            </a:lvl5pPr>
            <a:lvl6pPr marL="1971675" defTabSz="757238" fontAlgn="base">
              <a:spcBef>
                <a:spcPct val="0"/>
              </a:spcBef>
              <a:spcAft>
                <a:spcPct val="0"/>
              </a:spcAft>
              <a:defRPr>
                <a:solidFill>
                  <a:schemeClr val="tx1"/>
                </a:solidFill>
                <a:latin typeface="Arial Unicode MS" pitchFamily="34" charset="-128"/>
              </a:defRPr>
            </a:lvl6pPr>
            <a:lvl7pPr marL="2428875" defTabSz="757238" fontAlgn="base">
              <a:spcBef>
                <a:spcPct val="0"/>
              </a:spcBef>
              <a:spcAft>
                <a:spcPct val="0"/>
              </a:spcAft>
              <a:defRPr>
                <a:solidFill>
                  <a:schemeClr val="tx1"/>
                </a:solidFill>
                <a:latin typeface="Arial Unicode MS" pitchFamily="34" charset="-128"/>
              </a:defRPr>
            </a:lvl7pPr>
            <a:lvl8pPr marL="2886075" defTabSz="757238" fontAlgn="base">
              <a:spcBef>
                <a:spcPct val="0"/>
              </a:spcBef>
              <a:spcAft>
                <a:spcPct val="0"/>
              </a:spcAft>
              <a:defRPr>
                <a:solidFill>
                  <a:schemeClr val="tx1"/>
                </a:solidFill>
                <a:latin typeface="Arial Unicode MS" pitchFamily="34" charset="-128"/>
              </a:defRPr>
            </a:lvl8pPr>
            <a:lvl9pPr marL="3343275" defTabSz="757238" fontAlgn="base">
              <a:spcBef>
                <a:spcPct val="0"/>
              </a:spcBef>
              <a:spcAft>
                <a:spcPct val="0"/>
              </a:spcAft>
              <a:defRPr>
                <a:solidFill>
                  <a:schemeClr val="tx1"/>
                </a:solidFill>
                <a:latin typeface="Arial Unicode MS" pitchFamily="34" charset="-128"/>
              </a:defRPr>
            </a:lvl9pPr>
          </a:lstStyle>
          <a:p>
            <a:pPr eaLnBrk="0" hangingPunct="0"/>
            <a:r>
              <a:rPr lang="en-GB" altLang="en-US" sz="1400" b="1" dirty="0">
                <a:solidFill>
                  <a:srgbClr val="1106E8"/>
                </a:solidFill>
                <a:latin typeface="+mn-lt"/>
              </a:rPr>
              <a:t>User Requirements</a:t>
            </a:r>
          </a:p>
        </p:txBody>
      </p:sp>
      <p:grpSp>
        <p:nvGrpSpPr>
          <p:cNvPr id="355" name="Group 354"/>
          <p:cNvGrpSpPr/>
          <p:nvPr/>
        </p:nvGrpSpPr>
        <p:grpSpPr>
          <a:xfrm>
            <a:off x="457200" y="1752600"/>
            <a:ext cx="862013" cy="2057400"/>
            <a:chOff x="457200" y="1752600"/>
            <a:chExt cx="862013" cy="2057400"/>
          </a:xfrm>
        </p:grpSpPr>
        <p:grpSp>
          <p:nvGrpSpPr>
            <p:cNvPr id="206" name="Group 16"/>
            <p:cNvGrpSpPr>
              <a:grpSpLocks/>
            </p:cNvGrpSpPr>
            <p:nvPr/>
          </p:nvGrpSpPr>
          <p:grpSpPr bwMode="auto">
            <a:xfrm>
              <a:off x="457200" y="1752600"/>
              <a:ext cx="862013" cy="2057400"/>
              <a:chOff x="287" y="1584"/>
              <a:chExt cx="674" cy="1609"/>
            </a:xfrm>
          </p:grpSpPr>
          <p:grpSp>
            <p:nvGrpSpPr>
              <p:cNvPr id="236" name="Group 17"/>
              <p:cNvGrpSpPr>
                <a:grpSpLocks noChangeAspect="1"/>
              </p:cNvGrpSpPr>
              <p:nvPr/>
            </p:nvGrpSpPr>
            <p:grpSpPr bwMode="auto">
              <a:xfrm>
                <a:off x="450" y="1584"/>
                <a:ext cx="511" cy="1436"/>
                <a:chOff x="520" y="1584"/>
                <a:chExt cx="729" cy="2050"/>
              </a:xfrm>
            </p:grpSpPr>
            <p:sp>
              <p:nvSpPr>
                <p:cNvPr id="294" name="Freeform 18"/>
                <p:cNvSpPr>
                  <a:spLocks noChangeAspect="1"/>
                </p:cNvSpPr>
                <p:nvPr/>
              </p:nvSpPr>
              <p:spPr bwMode="auto">
                <a:xfrm>
                  <a:off x="520" y="1584"/>
                  <a:ext cx="729" cy="2050"/>
                </a:xfrm>
                <a:custGeom>
                  <a:avLst/>
                  <a:gdLst>
                    <a:gd name="T0" fmla="*/ 0 w 902"/>
                    <a:gd name="T1" fmla="*/ 2375 h 2392"/>
                    <a:gd name="T2" fmla="*/ 0 w 902"/>
                    <a:gd name="T3" fmla="*/ 0 h 2392"/>
                    <a:gd name="T4" fmla="*/ 901 w 902"/>
                    <a:gd name="T5" fmla="*/ 0 h 2392"/>
                    <a:gd name="T6" fmla="*/ 901 w 902"/>
                    <a:gd name="T7" fmla="*/ 2391 h 2392"/>
                    <a:gd name="T8" fmla="*/ 639 w 902"/>
                    <a:gd name="T9" fmla="*/ 2239 h 2392"/>
                    <a:gd name="T10" fmla="*/ 457 w 902"/>
                    <a:gd name="T11" fmla="*/ 2345 h 2392"/>
                    <a:gd name="T12" fmla="*/ 262 w 902"/>
                    <a:gd name="T13" fmla="*/ 2231 h 2392"/>
                    <a:gd name="T14" fmla="*/ 0 w 902"/>
                    <a:gd name="T15" fmla="*/ 2375 h 239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02" h="2392">
                      <a:moveTo>
                        <a:pt x="0" y="2375"/>
                      </a:moveTo>
                      <a:lnTo>
                        <a:pt x="0" y="0"/>
                      </a:lnTo>
                      <a:lnTo>
                        <a:pt x="901" y="0"/>
                      </a:lnTo>
                      <a:lnTo>
                        <a:pt x="901" y="2391"/>
                      </a:lnTo>
                      <a:lnTo>
                        <a:pt x="639" y="2239"/>
                      </a:lnTo>
                      <a:lnTo>
                        <a:pt x="457" y="2345"/>
                      </a:lnTo>
                      <a:lnTo>
                        <a:pt x="262" y="2231"/>
                      </a:lnTo>
                      <a:lnTo>
                        <a:pt x="0" y="2375"/>
                      </a:lnTo>
                    </a:path>
                  </a:pathLst>
                </a:custGeom>
                <a:solidFill>
                  <a:srgbClr val="C0C0C0"/>
                </a:solidFill>
                <a:ln w="635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95" name="Freeform 19"/>
                <p:cNvSpPr>
                  <a:spLocks noChangeAspect="1"/>
                </p:cNvSpPr>
                <p:nvPr/>
              </p:nvSpPr>
              <p:spPr bwMode="auto">
                <a:xfrm>
                  <a:off x="582" y="1659"/>
                  <a:ext cx="623" cy="1893"/>
                </a:xfrm>
                <a:custGeom>
                  <a:avLst/>
                  <a:gdLst>
                    <a:gd name="T0" fmla="*/ 0 w 771"/>
                    <a:gd name="T1" fmla="*/ 2193 h 2209"/>
                    <a:gd name="T2" fmla="*/ 0 w 771"/>
                    <a:gd name="T3" fmla="*/ 0 h 2209"/>
                    <a:gd name="T4" fmla="*/ 770 w 771"/>
                    <a:gd name="T5" fmla="*/ 0 h 2209"/>
                    <a:gd name="T6" fmla="*/ 770 w 771"/>
                    <a:gd name="T7" fmla="*/ 2208 h 2209"/>
                    <a:gd name="T8" fmla="*/ 546 w 771"/>
                    <a:gd name="T9" fmla="*/ 2067 h 2209"/>
                    <a:gd name="T10" fmla="*/ 390 w 771"/>
                    <a:gd name="T11" fmla="*/ 2165 h 2209"/>
                    <a:gd name="T12" fmla="*/ 224 w 771"/>
                    <a:gd name="T13" fmla="*/ 2061 h 2209"/>
                    <a:gd name="T14" fmla="*/ 0 w 771"/>
                    <a:gd name="T15" fmla="*/ 2193 h 220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71" h="2209">
                      <a:moveTo>
                        <a:pt x="0" y="2193"/>
                      </a:moveTo>
                      <a:lnTo>
                        <a:pt x="0" y="0"/>
                      </a:lnTo>
                      <a:lnTo>
                        <a:pt x="770" y="0"/>
                      </a:lnTo>
                      <a:lnTo>
                        <a:pt x="770" y="2208"/>
                      </a:lnTo>
                      <a:lnTo>
                        <a:pt x="546" y="2067"/>
                      </a:lnTo>
                      <a:lnTo>
                        <a:pt x="390" y="2165"/>
                      </a:lnTo>
                      <a:lnTo>
                        <a:pt x="224" y="2061"/>
                      </a:lnTo>
                      <a:lnTo>
                        <a:pt x="0" y="2193"/>
                      </a:lnTo>
                    </a:path>
                  </a:pathLst>
                </a:custGeom>
                <a:solidFill>
                  <a:srgbClr val="FFFFFF"/>
                </a:solidFill>
                <a:ln w="635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237" name="Group 20"/>
              <p:cNvGrpSpPr>
                <a:grpSpLocks noChangeAspect="1"/>
              </p:cNvGrpSpPr>
              <p:nvPr/>
            </p:nvGrpSpPr>
            <p:grpSpPr bwMode="auto">
              <a:xfrm>
                <a:off x="368" y="1670"/>
                <a:ext cx="512" cy="1437"/>
                <a:chOff x="403" y="1707"/>
                <a:chExt cx="730" cy="2051"/>
              </a:xfrm>
            </p:grpSpPr>
            <p:sp>
              <p:nvSpPr>
                <p:cNvPr id="292" name="Freeform 21"/>
                <p:cNvSpPr>
                  <a:spLocks noChangeAspect="1"/>
                </p:cNvSpPr>
                <p:nvPr/>
              </p:nvSpPr>
              <p:spPr bwMode="auto">
                <a:xfrm>
                  <a:off x="403" y="1707"/>
                  <a:ext cx="730" cy="2051"/>
                </a:xfrm>
                <a:custGeom>
                  <a:avLst/>
                  <a:gdLst>
                    <a:gd name="T0" fmla="*/ 0 w 902"/>
                    <a:gd name="T1" fmla="*/ 2375 h 2392"/>
                    <a:gd name="T2" fmla="*/ 0 w 902"/>
                    <a:gd name="T3" fmla="*/ 0 h 2392"/>
                    <a:gd name="T4" fmla="*/ 901 w 902"/>
                    <a:gd name="T5" fmla="*/ 0 h 2392"/>
                    <a:gd name="T6" fmla="*/ 901 w 902"/>
                    <a:gd name="T7" fmla="*/ 2391 h 2392"/>
                    <a:gd name="T8" fmla="*/ 639 w 902"/>
                    <a:gd name="T9" fmla="*/ 2239 h 2392"/>
                    <a:gd name="T10" fmla="*/ 457 w 902"/>
                    <a:gd name="T11" fmla="*/ 2345 h 2392"/>
                    <a:gd name="T12" fmla="*/ 262 w 902"/>
                    <a:gd name="T13" fmla="*/ 2231 h 2392"/>
                    <a:gd name="T14" fmla="*/ 0 w 902"/>
                    <a:gd name="T15" fmla="*/ 2375 h 239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02" h="2392">
                      <a:moveTo>
                        <a:pt x="0" y="2375"/>
                      </a:moveTo>
                      <a:lnTo>
                        <a:pt x="0" y="0"/>
                      </a:lnTo>
                      <a:lnTo>
                        <a:pt x="901" y="0"/>
                      </a:lnTo>
                      <a:lnTo>
                        <a:pt x="901" y="2391"/>
                      </a:lnTo>
                      <a:lnTo>
                        <a:pt x="639" y="2239"/>
                      </a:lnTo>
                      <a:lnTo>
                        <a:pt x="457" y="2345"/>
                      </a:lnTo>
                      <a:lnTo>
                        <a:pt x="262" y="2231"/>
                      </a:lnTo>
                      <a:lnTo>
                        <a:pt x="0" y="2375"/>
                      </a:lnTo>
                    </a:path>
                  </a:pathLst>
                </a:custGeom>
                <a:solidFill>
                  <a:srgbClr val="C0C0C0"/>
                </a:solidFill>
                <a:ln w="635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93" name="Freeform 22"/>
                <p:cNvSpPr>
                  <a:spLocks noChangeAspect="1"/>
                </p:cNvSpPr>
                <p:nvPr/>
              </p:nvSpPr>
              <p:spPr bwMode="auto">
                <a:xfrm>
                  <a:off x="465" y="1782"/>
                  <a:ext cx="624" cy="1894"/>
                </a:xfrm>
                <a:custGeom>
                  <a:avLst/>
                  <a:gdLst>
                    <a:gd name="T0" fmla="*/ 0 w 771"/>
                    <a:gd name="T1" fmla="*/ 2193 h 2209"/>
                    <a:gd name="T2" fmla="*/ 0 w 771"/>
                    <a:gd name="T3" fmla="*/ 0 h 2209"/>
                    <a:gd name="T4" fmla="*/ 770 w 771"/>
                    <a:gd name="T5" fmla="*/ 0 h 2209"/>
                    <a:gd name="T6" fmla="*/ 770 w 771"/>
                    <a:gd name="T7" fmla="*/ 2208 h 2209"/>
                    <a:gd name="T8" fmla="*/ 546 w 771"/>
                    <a:gd name="T9" fmla="*/ 2067 h 2209"/>
                    <a:gd name="T10" fmla="*/ 390 w 771"/>
                    <a:gd name="T11" fmla="*/ 2165 h 2209"/>
                    <a:gd name="T12" fmla="*/ 224 w 771"/>
                    <a:gd name="T13" fmla="*/ 2061 h 2209"/>
                    <a:gd name="T14" fmla="*/ 0 w 771"/>
                    <a:gd name="T15" fmla="*/ 2193 h 220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71" h="2209">
                      <a:moveTo>
                        <a:pt x="0" y="2193"/>
                      </a:moveTo>
                      <a:lnTo>
                        <a:pt x="0" y="0"/>
                      </a:lnTo>
                      <a:lnTo>
                        <a:pt x="770" y="0"/>
                      </a:lnTo>
                      <a:lnTo>
                        <a:pt x="770" y="2208"/>
                      </a:lnTo>
                      <a:lnTo>
                        <a:pt x="546" y="2067"/>
                      </a:lnTo>
                      <a:lnTo>
                        <a:pt x="390" y="2165"/>
                      </a:lnTo>
                      <a:lnTo>
                        <a:pt x="224" y="2061"/>
                      </a:lnTo>
                      <a:lnTo>
                        <a:pt x="0" y="2193"/>
                      </a:lnTo>
                    </a:path>
                  </a:pathLst>
                </a:custGeom>
                <a:solidFill>
                  <a:srgbClr val="FFFFFF"/>
                </a:solidFill>
                <a:ln w="635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238" name="Group 23"/>
              <p:cNvGrpSpPr>
                <a:grpSpLocks/>
              </p:cNvGrpSpPr>
              <p:nvPr/>
            </p:nvGrpSpPr>
            <p:grpSpPr bwMode="auto">
              <a:xfrm>
                <a:off x="287" y="1757"/>
                <a:ext cx="511" cy="1436"/>
                <a:chOff x="287" y="1757"/>
                <a:chExt cx="511" cy="1436"/>
              </a:xfrm>
            </p:grpSpPr>
            <p:sp>
              <p:nvSpPr>
                <p:cNvPr id="239" name="Freeform 24"/>
                <p:cNvSpPr>
                  <a:spLocks noChangeAspect="1"/>
                </p:cNvSpPr>
                <p:nvPr/>
              </p:nvSpPr>
              <p:spPr bwMode="auto">
                <a:xfrm>
                  <a:off x="287" y="1757"/>
                  <a:ext cx="511" cy="1436"/>
                </a:xfrm>
                <a:custGeom>
                  <a:avLst/>
                  <a:gdLst>
                    <a:gd name="T0" fmla="*/ 0 w 902"/>
                    <a:gd name="T1" fmla="*/ 2375 h 2392"/>
                    <a:gd name="T2" fmla="*/ 0 w 902"/>
                    <a:gd name="T3" fmla="*/ 0 h 2392"/>
                    <a:gd name="T4" fmla="*/ 901 w 902"/>
                    <a:gd name="T5" fmla="*/ 0 h 2392"/>
                    <a:gd name="T6" fmla="*/ 901 w 902"/>
                    <a:gd name="T7" fmla="*/ 2391 h 2392"/>
                    <a:gd name="T8" fmla="*/ 639 w 902"/>
                    <a:gd name="T9" fmla="*/ 2239 h 2392"/>
                    <a:gd name="T10" fmla="*/ 457 w 902"/>
                    <a:gd name="T11" fmla="*/ 2345 h 2392"/>
                    <a:gd name="T12" fmla="*/ 262 w 902"/>
                    <a:gd name="T13" fmla="*/ 2231 h 2392"/>
                    <a:gd name="T14" fmla="*/ 0 w 902"/>
                    <a:gd name="T15" fmla="*/ 2375 h 239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02" h="2392">
                      <a:moveTo>
                        <a:pt x="0" y="2375"/>
                      </a:moveTo>
                      <a:lnTo>
                        <a:pt x="0" y="0"/>
                      </a:lnTo>
                      <a:lnTo>
                        <a:pt x="901" y="0"/>
                      </a:lnTo>
                      <a:lnTo>
                        <a:pt x="901" y="2391"/>
                      </a:lnTo>
                      <a:lnTo>
                        <a:pt x="639" y="2239"/>
                      </a:lnTo>
                      <a:lnTo>
                        <a:pt x="457" y="2345"/>
                      </a:lnTo>
                      <a:lnTo>
                        <a:pt x="262" y="2231"/>
                      </a:lnTo>
                      <a:lnTo>
                        <a:pt x="0" y="2375"/>
                      </a:lnTo>
                    </a:path>
                  </a:pathLst>
                </a:custGeom>
                <a:solidFill>
                  <a:srgbClr val="C0C0C0"/>
                </a:solidFill>
                <a:ln w="635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40" name="Freeform 25"/>
                <p:cNvSpPr>
                  <a:spLocks noChangeAspect="1"/>
                </p:cNvSpPr>
                <p:nvPr/>
              </p:nvSpPr>
              <p:spPr bwMode="auto">
                <a:xfrm>
                  <a:off x="330" y="1810"/>
                  <a:ext cx="437" cy="1326"/>
                </a:xfrm>
                <a:custGeom>
                  <a:avLst/>
                  <a:gdLst>
                    <a:gd name="T0" fmla="*/ 0 w 771"/>
                    <a:gd name="T1" fmla="*/ 2193 h 2209"/>
                    <a:gd name="T2" fmla="*/ 0 w 771"/>
                    <a:gd name="T3" fmla="*/ 0 h 2209"/>
                    <a:gd name="T4" fmla="*/ 770 w 771"/>
                    <a:gd name="T5" fmla="*/ 0 h 2209"/>
                    <a:gd name="T6" fmla="*/ 770 w 771"/>
                    <a:gd name="T7" fmla="*/ 2208 h 2209"/>
                    <a:gd name="T8" fmla="*/ 546 w 771"/>
                    <a:gd name="T9" fmla="*/ 2067 h 2209"/>
                    <a:gd name="T10" fmla="*/ 390 w 771"/>
                    <a:gd name="T11" fmla="*/ 2165 h 2209"/>
                    <a:gd name="T12" fmla="*/ 224 w 771"/>
                    <a:gd name="T13" fmla="*/ 2061 h 2209"/>
                    <a:gd name="T14" fmla="*/ 0 w 771"/>
                    <a:gd name="T15" fmla="*/ 2193 h 220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71" h="2209">
                      <a:moveTo>
                        <a:pt x="0" y="2193"/>
                      </a:moveTo>
                      <a:lnTo>
                        <a:pt x="0" y="0"/>
                      </a:lnTo>
                      <a:lnTo>
                        <a:pt x="770" y="0"/>
                      </a:lnTo>
                      <a:lnTo>
                        <a:pt x="770" y="2208"/>
                      </a:lnTo>
                      <a:lnTo>
                        <a:pt x="546" y="2067"/>
                      </a:lnTo>
                      <a:lnTo>
                        <a:pt x="390" y="2165"/>
                      </a:lnTo>
                      <a:lnTo>
                        <a:pt x="224" y="2061"/>
                      </a:lnTo>
                      <a:lnTo>
                        <a:pt x="0" y="2193"/>
                      </a:lnTo>
                    </a:path>
                  </a:pathLst>
                </a:custGeom>
                <a:solidFill>
                  <a:srgbClr val="FFFFFF"/>
                </a:solidFill>
                <a:ln w="635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241" name="Group 26"/>
                <p:cNvGrpSpPr>
                  <a:grpSpLocks/>
                </p:cNvGrpSpPr>
                <p:nvPr/>
              </p:nvGrpSpPr>
              <p:grpSpPr bwMode="auto">
                <a:xfrm>
                  <a:off x="363" y="1867"/>
                  <a:ext cx="380" cy="1150"/>
                  <a:chOff x="363" y="1867"/>
                  <a:chExt cx="380" cy="1150"/>
                </a:xfrm>
              </p:grpSpPr>
              <p:grpSp>
                <p:nvGrpSpPr>
                  <p:cNvPr id="242" name="Group 27"/>
                  <p:cNvGrpSpPr>
                    <a:grpSpLocks/>
                  </p:cNvGrpSpPr>
                  <p:nvPr/>
                </p:nvGrpSpPr>
                <p:grpSpPr bwMode="auto">
                  <a:xfrm>
                    <a:off x="363" y="1867"/>
                    <a:ext cx="380" cy="86"/>
                    <a:chOff x="363" y="1867"/>
                    <a:chExt cx="380" cy="86"/>
                  </a:xfrm>
                </p:grpSpPr>
                <p:sp>
                  <p:nvSpPr>
                    <p:cNvPr id="287" name="Line 28"/>
                    <p:cNvSpPr>
                      <a:spLocks noChangeAspect="1" noChangeShapeType="1"/>
                    </p:cNvSpPr>
                    <p:nvPr/>
                  </p:nvSpPr>
                  <p:spPr bwMode="auto">
                    <a:xfrm>
                      <a:off x="363" y="1867"/>
                      <a:ext cx="27"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88" name="Line 29"/>
                    <p:cNvSpPr>
                      <a:spLocks noChangeAspect="1" noChangeShapeType="1"/>
                    </p:cNvSpPr>
                    <p:nvPr/>
                  </p:nvSpPr>
                  <p:spPr bwMode="auto">
                    <a:xfrm>
                      <a:off x="407" y="1867"/>
                      <a:ext cx="336"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89" name="Line 30"/>
                    <p:cNvSpPr>
                      <a:spLocks noChangeAspect="1" noChangeShapeType="1"/>
                    </p:cNvSpPr>
                    <p:nvPr/>
                  </p:nvSpPr>
                  <p:spPr bwMode="auto">
                    <a:xfrm>
                      <a:off x="407" y="1896"/>
                      <a:ext cx="336"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90" name="Line 31"/>
                    <p:cNvSpPr>
                      <a:spLocks noChangeAspect="1" noChangeShapeType="1"/>
                    </p:cNvSpPr>
                    <p:nvPr/>
                  </p:nvSpPr>
                  <p:spPr bwMode="auto">
                    <a:xfrm>
                      <a:off x="407" y="1925"/>
                      <a:ext cx="336"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91" name="Line 32"/>
                    <p:cNvSpPr>
                      <a:spLocks noChangeAspect="1" noChangeShapeType="1"/>
                    </p:cNvSpPr>
                    <p:nvPr/>
                  </p:nvSpPr>
                  <p:spPr bwMode="auto">
                    <a:xfrm>
                      <a:off x="407" y="1953"/>
                      <a:ext cx="336"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243" name="Group 33"/>
                  <p:cNvGrpSpPr>
                    <a:grpSpLocks noChangeAspect="1"/>
                  </p:cNvGrpSpPr>
                  <p:nvPr/>
                </p:nvGrpSpPr>
                <p:grpSpPr bwMode="auto">
                  <a:xfrm>
                    <a:off x="363" y="2354"/>
                    <a:ext cx="380" cy="346"/>
                    <a:chOff x="684" y="2760"/>
                    <a:chExt cx="672" cy="576"/>
                  </a:xfrm>
                </p:grpSpPr>
                <p:grpSp>
                  <p:nvGrpSpPr>
                    <p:cNvPr id="269" name="Group 34"/>
                    <p:cNvGrpSpPr>
                      <a:grpSpLocks noChangeAspect="1"/>
                    </p:cNvGrpSpPr>
                    <p:nvPr/>
                  </p:nvGrpSpPr>
                  <p:grpSpPr bwMode="auto">
                    <a:xfrm>
                      <a:off x="684" y="2760"/>
                      <a:ext cx="672" cy="96"/>
                      <a:chOff x="684" y="2760"/>
                      <a:chExt cx="672" cy="96"/>
                    </a:xfrm>
                  </p:grpSpPr>
                  <p:sp>
                    <p:nvSpPr>
                      <p:cNvPr id="283" name="Line 35"/>
                      <p:cNvSpPr>
                        <a:spLocks noChangeAspect="1" noChangeShapeType="1"/>
                      </p:cNvSpPr>
                      <p:nvPr/>
                    </p:nvSpPr>
                    <p:spPr bwMode="auto">
                      <a:xfrm>
                        <a:off x="684" y="2760"/>
                        <a:ext cx="4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84" name="Line 36"/>
                      <p:cNvSpPr>
                        <a:spLocks noChangeAspect="1" noChangeShapeType="1"/>
                      </p:cNvSpPr>
                      <p:nvPr/>
                    </p:nvSpPr>
                    <p:spPr bwMode="auto">
                      <a:xfrm>
                        <a:off x="762" y="2760"/>
                        <a:ext cx="59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85" name="Line 37"/>
                      <p:cNvSpPr>
                        <a:spLocks noChangeAspect="1" noChangeShapeType="1"/>
                      </p:cNvSpPr>
                      <p:nvPr/>
                    </p:nvSpPr>
                    <p:spPr bwMode="auto">
                      <a:xfrm>
                        <a:off x="762" y="2808"/>
                        <a:ext cx="59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86" name="Line 38"/>
                      <p:cNvSpPr>
                        <a:spLocks noChangeAspect="1" noChangeShapeType="1"/>
                      </p:cNvSpPr>
                      <p:nvPr/>
                    </p:nvSpPr>
                    <p:spPr bwMode="auto">
                      <a:xfrm>
                        <a:off x="762" y="2856"/>
                        <a:ext cx="59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270" name="Group 39"/>
                    <p:cNvGrpSpPr>
                      <a:grpSpLocks noChangeAspect="1"/>
                    </p:cNvGrpSpPr>
                    <p:nvPr/>
                  </p:nvGrpSpPr>
                  <p:grpSpPr bwMode="auto">
                    <a:xfrm>
                      <a:off x="762" y="2952"/>
                      <a:ext cx="594" cy="192"/>
                      <a:chOff x="762" y="2952"/>
                      <a:chExt cx="594" cy="192"/>
                    </a:xfrm>
                  </p:grpSpPr>
                  <p:grpSp>
                    <p:nvGrpSpPr>
                      <p:cNvPr id="276" name="Group 40"/>
                      <p:cNvGrpSpPr>
                        <a:grpSpLocks noChangeAspect="1"/>
                      </p:cNvGrpSpPr>
                      <p:nvPr/>
                    </p:nvGrpSpPr>
                    <p:grpSpPr bwMode="auto">
                      <a:xfrm>
                        <a:off x="847" y="2952"/>
                        <a:ext cx="509" cy="192"/>
                        <a:chOff x="847" y="2952"/>
                        <a:chExt cx="509" cy="192"/>
                      </a:xfrm>
                    </p:grpSpPr>
                    <p:sp>
                      <p:nvSpPr>
                        <p:cNvPr id="278" name="Line 41"/>
                        <p:cNvSpPr>
                          <a:spLocks noChangeAspect="1" noChangeShapeType="1"/>
                        </p:cNvSpPr>
                        <p:nvPr/>
                      </p:nvSpPr>
                      <p:spPr bwMode="auto">
                        <a:xfrm>
                          <a:off x="847" y="2952"/>
                          <a:ext cx="509"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9" name="Line 42"/>
                        <p:cNvSpPr>
                          <a:spLocks noChangeAspect="1" noChangeShapeType="1"/>
                        </p:cNvSpPr>
                        <p:nvPr/>
                      </p:nvSpPr>
                      <p:spPr bwMode="auto">
                        <a:xfrm>
                          <a:off x="847" y="3000"/>
                          <a:ext cx="509"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80" name="Line 43"/>
                        <p:cNvSpPr>
                          <a:spLocks noChangeAspect="1" noChangeShapeType="1"/>
                        </p:cNvSpPr>
                        <p:nvPr/>
                      </p:nvSpPr>
                      <p:spPr bwMode="auto">
                        <a:xfrm>
                          <a:off x="847" y="3048"/>
                          <a:ext cx="509"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81" name="Line 44"/>
                        <p:cNvSpPr>
                          <a:spLocks noChangeAspect="1" noChangeShapeType="1"/>
                        </p:cNvSpPr>
                        <p:nvPr/>
                      </p:nvSpPr>
                      <p:spPr bwMode="auto">
                        <a:xfrm>
                          <a:off x="847" y="3096"/>
                          <a:ext cx="509"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82" name="Line 45"/>
                        <p:cNvSpPr>
                          <a:spLocks noChangeAspect="1" noChangeShapeType="1"/>
                        </p:cNvSpPr>
                        <p:nvPr/>
                      </p:nvSpPr>
                      <p:spPr bwMode="auto">
                        <a:xfrm>
                          <a:off x="847" y="3144"/>
                          <a:ext cx="509"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277" name="Line 46"/>
                      <p:cNvSpPr>
                        <a:spLocks noChangeAspect="1" noChangeShapeType="1"/>
                      </p:cNvSpPr>
                      <p:nvPr/>
                    </p:nvSpPr>
                    <p:spPr bwMode="auto">
                      <a:xfrm>
                        <a:off x="762" y="2952"/>
                        <a:ext cx="4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271" name="Group 47"/>
                    <p:cNvGrpSpPr>
                      <a:grpSpLocks noChangeAspect="1"/>
                    </p:cNvGrpSpPr>
                    <p:nvPr/>
                  </p:nvGrpSpPr>
                  <p:grpSpPr bwMode="auto">
                    <a:xfrm>
                      <a:off x="762" y="3240"/>
                      <a:ext cx="594" cy="96"/>
                      <a:chOff x="762" y="3240"/>
                      <a:chExt cx="594" cy="96"/>
                    </a:xfrm>
                  </p:grpSpPr>
                  <p:sp>
                    <p:nvSpPr>
                      <p:cNvPr id="272" name="Line 48"/>
                      <p:cNvSpPr>
                        <a:spLocks noChangeAspect="1" noChangeShapeType="1"/>
                      </p:cNvSpPr>
                      <p:nvPr/>
                    </p:nvSpPr>
                    <p:spPr bwMode="auto">
                      <a:xfrm>
                        <a:off x="847" y="3240"/>
                        <a:ext cx="509"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3" name="Line 49"/>
                      <p:cNvSpPr>
                        <a:spLocks noChangeAspect="1" noChangeShapeType="1"/>
                      </p:cNvSpPr>
                      <p:nvPr/>
                    </p:nvSpPr>
                    <p:spPr bwMode="auto">
                      <a:xfrm>
                        <a:off x="847" y="3288"/>
                        <a:ext cx="509"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4" name="Line 50"/>
                      <p:cNvSpPr>
                        <a:spLocks noChangeAspect="1" noChangeShapeType="1"/>
                      </p:cNvSpPr>
                      <p:nvPr/>
                    </p:nvSpPr>
                    <p:spPr bwMode="auto">
                      <a:xfrm>
                        <a:off x="847" y="3336"/>
                        <a:ext cx="509"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5" name="Line 51"/>
                      <p:cNvSpPr>
                        <a:spLocks noChangeAspect="1" noChangeShapeType="1"/>
                      </p:cNvSpPr>
                      <p:nvPr/>
                    </p:nvSpPr>
                    <p:spPr bwMode="auto">
                      <a:xfrm>
                        <a:off x="762" y="3240"/>
                        <a:ext cx="4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244" name="Group 52"/>
                  <p:cNvGrpSpPr>
                    <a:grpSpLocks noChangeAspect="1"/>
                  </p:cNvGrpSpPr>
                  <p:nvPr/>
                </p:nvGrpSpPr>
                <p:grpSpPr bwMode="auto">
                  <a:xfrm>
                    <a:off x="363" y="2758"/>
                    <a:ext cx="380" cy="86"/>
                    <a:chOff x="684" y="3432"/>
                    <a:chExt cx="672" cy="144"/>
                  </a:xfrm>
                </p:grpSpPr>
                <p:sp>
                  <p:nvSpPr>
                    <p:cNvPr id="264" name="Line 53"/>
                    <p:cNvSpPr>
                      <a:spLocks noChangeAspect="1" noChangeShapeType="1"/>
                    </p:cNvSpPr>
                    <p:nvPr/>
                  </p:nvSpPr>
                  <p:spPr bwMode="auto">
                    <a:xfrm>
                      <a:off x="684" y="3432"/>
                      <a:ext cx="4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65" name="Line 54"/>
                    <p:cNvSpPr>
                      <a:spLocks noChangeAspect="1" noChangeShapeType="1"/>
                    </p:cNvSpPr>
                    <p:nvPr/>
                  </p:nvSpPr>
                  <p:spPr bwMode="auto">
                    <a:xfrm>
                      <a:off x="762" y="3432"/>
                      <a:ext cx="59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66" name="Line 55"/>
                    <p:cNvSpPr>
                      <a:spLocks noChangeAspect="1" noChangeShapeType="1"/>
                    </p:cNvSpPr>
                    <p:nvPr/>
                  </p:nvSpPr>
                  <p:spPr bwMode="auto">
                    <a:xfrm>
                      <a:off x="762" y="3480"/>
                      <a:ext cx="59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67" name="Line 56"/>
                    <p:cNvSpPr>
                      <a:spLocks noChangeAspect="1" noChangeShapeType="1"/>
                    </p:cNvSpPr>
                    <p:nvPr/>
                  </p:nvSpPr>
                  <p:spPr bwMode="auto">
                    <a:xfrm>
                      <a:off x="762" y="3528"/>
                      <a:ext cx="59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68" name="Line 57"/>
                    <p:cNvSpPr>
                      <a:spLocks noChangeAspect="1" noChangeShapeType="1"/>
                    </p:cNvSpPr>
                    <p:nvPr/>
                  </p:nvSpPr>
                  <p:spPr bwMode="auto">
                    <a:xfrm>
                      <a:off x="762" y="3576"/>
                      <a:ext cx="59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245" name="Group 58"/>
                  <p:cNvGrpSpPr>
                    <a:grpSpLocks noChangeAspect="1"/>
                  </p:cNvGrpSpPr>
                  <p:nvPr/>
                </p:nvGrpSpPr>
                <p:grpSpPr bwMode="auto">
                  <a:xfrm>
                    <a:off x="363" y="2902"/>
                    <a:ext cx="380" cy="115"/>
                    <a:chOff x="684" y="3672"/>
                    <a:chExt cx="672" cy="192"/>
                  </a:xfrm>
                </p:grpSpPr>
                <p:sp>
                  <p:nvSpPr>
                    <p:cNvPr id="258" name="Line 59"/>
                    <p:cNvSpPr>
                      <a:spLocks noChangeAspect="1" noChangeShapeType="1"/>
                    </p:cNvSpPr>
                    <p:nvPr/>
                  </p:nvSpPr>
                  <p:spPr bwMode="auto">
                    <a:xfrm>
                      <a:off x="684" y="3672"/>
                      <a:ext cx="4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59" name="Line 60"/>
                    <p:cNvSpPr>
                      <a:spLocks noChangeAspect="1" noChangeShapeType="1"/>
                    </p:cNvSpPr>
                    <p:nvPr/>
                  </p:nvSpPr>
                  <p:spPr bwMode="auto">
                    <a:xfrm>
                      <a:off x="762" y="3672"/>
                      <a:ext cx="59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60" name="Line 61"/>
                    <p:cNvSpPr>
                      <a:spLocks noChangeAspect="1" noChangeShapeType="1"/>
                    </p:cNvSpPr>
                    <p:nvPr/>
                  </p:nvSpPr>
                  <p:spPr bwMode="auto">
                    <a:xfrm>
                      <a:off x="762" y="3720"/>
                      <a:ext cx="59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61" name="Line 62"/>
                    <p:cNvSpPr>
                      <a:spLocks noChangeAspect="1" noChangeShapeType="1"/>
                    </p:cNvSpPr>
                    <p:nvPr/>
                  </p:nvSpPr>
                  <p:spPr bwMode="auto">
                    <a:xfrm>
                      <a:off x="762" y="3768"/>
                      <a:ext cx="59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62" name="Line 63"/>
                    <p:cNvSpPr>
                      <a:spLocks noChangeAspect="1" noChangeShapeType="1"/>
                    </p:cNvSpPr>
                    <p:nvPr/>
                  </p:nvSpPr>
                  <p:spPr bwMode="auto">
                    <a:xfrm>
                      <a:off x="762" y="3816"/>
                      <a:ext cx="59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63" name="Line 64"/>
                    <p:cNvSpPr>
                      <a:spLocks noChangeAspect="1" noChangeShapeType="1"/>
                    </p:cNvSpPr>
                    <p:nvPr/>
                  </p:nvSpPr>
                  <p:spPr bwMode="auto">
                    <a:xfrm>
                      <a:off x="762" y="3864"/>
                      <a:ext cx="59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246" name="Group 65"/>
                  <p:cNvGrpSpPr>
                    <a:grpSpLocks/>
                  </p:cNvGrpSpPr>
                  <p:nvPr/>
                </p:nvGrpSpPr>
                <p:grpSpPr bwMode="auto">
                  <a:xfrm>
                    <a:off x="363" y="1985"/>
                    <a:ext cx="380" cy="337"/>
                    <a:chOff x="363" y="1985"/>
                    <a:chExt cx="380" cy="337"/>
                  </a:xfrm>
                </p:grpSpPr>
                <p:sp>
                  <p:nvSpPr>
                    <p:cNvPr id="247" name="Line 66"/>
                    <p:cNvSpPr>
                      <a:spLocks noChangeAspect="1" noChangeShapeType="1"/>
                    </p:cNvSpPr>
                    <p:nvPr/>
                  </p:nvSpPr>
                  <p:spPr bwMode="auto">
                    <a:xfrm>
                      <a:off x="363" y="1985"/>
                      <a:ext cx="27"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48" name="Line 67"/>
                    <p:cNvSpPr>
                      <a:spLocks noChangeAspect="1" noChangeShapeType="1"/>
                    </p:cNvSpPr>
                    <p:nvPr/>
                  </p:nvSpPr>
                  <p:spPr bwMode="auto">
                    <a:xfrm>
                      <a:off x="407" y="1985"/>
                      <a:ext cx="336"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49" name="Line 68"/>
                    <p:cNvSpPr>
                      <a:spLocks noChangeAspect="1" noChangeShapeType="1"/>
                    </p:cNvSpPr>
                    <p:nvPr/>
                  </p:nvSpPr>
                  <p:spPr bwMode="auto">
                    <a:xfrm>
                      <a:off x="407" y="2014"/>
                      <a:ext cx="336"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50" name="Line 69"/>
                    <p:cNvSpPr>
                      <a:spLocks noChangeAspect="1" noChangeShapeType="1"/>
                    </p:cNvSpPr>
                    <p:nvPr/>
                  </p:nvSpPr>
                  <p:spPr bwMode="auto">
                    <a:xfrm>
                      <a:off x="407" y="2042"/>
                      <a:ext cx="336"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251" name="Group 70"/>
                    <p:cNvGrpSpPr>
                      <a:grpSpLocks/>
                    </p:cNvGrpSpPr>
                    <p:nvPr/>
                  </p:nvGrpSpPr>
                  <p:grpSpPr bwMode="auto">
                    <a:xfrm>
                      <a:off x="407" y="2073"/>
                      <a:ext cx="301" cy="96"/>
                      <a:chOff x="1056" y="2496"/>
                      <a:chExt cx="301" cy="96"/>
                    </a:xfrm>
                  </p:grpSpPr>
                  <p:sp>
                    <p:nvSpPr>
                      <p:cNvPr id="253" name="Rectangle 71"/>
                      <p:cNvSpPr>
                        <a:spLocks noChangeArrowheads="1"/>
                      </p:cNvSpPr>
                      <p:nvPr/>
                    </p:nvSpPr>
                    <p:spPr bwMode="auto">
                      <a:xfrm>
                        <a:off x="1056" y="2496"/>
                        <a:ext cx="301" cy="96"/>
                      </a:xfrm>
                      <a:prstGeom prst="rect">
                        <a:avLst/>
                      </a:prstGeom>
                      <a:solidFill>
                        <a:schemeClr val="bg1"/>
                      </a:solidFill>
                      <a:ln w="317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254" name="Rectangle 72"/>
                      <p:cNvSpPr>
                        <a:spLocks noChangeArrowheads="1"/>
                      </p:cNvSpPr>
                      <p:nvPr/>
                    </p:nvSpPr>
                    <p:spPr bwMode="auto">
                      <a:xfrm>
                        <a:off x="1116" y="2496"/>
                        <a:ext cx="60" cy="96"/>
                      </a:xfrm>
                      <a:prstGeom prst="rect">
                        <a:avLst/>
                      </a:prstGeom>
                      <a:solidFill>
                        <a:schemeClr val="bg1"/>
                      </a:solidFill>
                      <a:ln w="317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255" name="Rectangle 73"/>
                      <p:cNvSpPr>
                        <a:spLocks noChangeArrowheads="1"/>
                      </p:cNvSpPr>
                      <p:nvPr/>
                    </p:nvSpPr>
                    <p:spPr bwMode="auto">
                      <a:xfrm>
                        <a:off x="1237" y="2496"/>
                        <a:ext cx="60" cy="96"/>
                      </a:xfrm>
                      <a:prstGeom prst="rect">
                        <a:avLst/>
                      </a:prstGeom>
                      <a:solidFill>
                        <a:schemeClr val="bg1"/>
                      </a:solidFill>
                      <a:ln w="317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256" name="Rectangle 74"/>
                      <p:cNvSpPr>
                        <a:spLocks noChangeArrowheads="1"/>
                      </p:cNvSpPr>
                      <p:nvPr/>
                    </p:nvSpPr>
                    <p:spPr bwMode="auto">
                      <a:xfrm>
                        <a:off x="1056" y="2496"/>
                        <a:ext cx="301" cy="23"/>
                      </a:xfrm>
                      <a:prstGeom prst="rect">
                        <a:avLst/>
                      </a:prstGeom>
                      <a:solidFill>
                        <a:schemeClr val="accent2"/>
                      </a:solidFill>
                      <a:ln w="317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257" name="Rectangle 75"/>
                      <p:cNvSpPr>
                        <a:spLocks noChangeArrowheads="1"/>
                      </p:cNvSpPr>
                      <p:nvPr/>
                    </p:nvSpPr>
                    <p:spPr bwMode="auto">
                      <a:xfrm>
                        <a:off x="1056" y="2544"/>
                        <a:ext cx="301" cy="23"/>
                      </a:xfrm>
                      <a:prstGeom prst="rect">
                        <a:avLst/>
                      </a:prstGeom>
                      <a:noFill/>
                      <a:ln w="3175">
                        <a:solidFill>
                          <a:srgbClr val="000000"/>
                        </a:solidFill>
                        <a:miter lim="800000"/>
                        <a:headEnd/>
                        <a:tailEnd/>
                      </a:ln>
                      <a:effectLst/>
                      <a:extLst>
                        <a:ext uri="{909E8E84-426E-40DD-AFC4-6F175D3DCCD1}">
                          <a14:hiddenFill xmlns:a14="http://schemas.microsoft.com/office/drawing/2010/main">
                            <a:solidFill>
                              <a:schemeClr val="accent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pic>
                  <p:nvPicPr>
                    <p:cNvPr id="252" name="Picture 7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7" y="2180"/>
                      <a:ext cx="232" cy="14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grpSp>
        <p:grpSp>
          <p:nvGrpSpPr>
            <p:cNvPr id="207" name="Group 77"/>
            <p:cNvGrpSpPr>
              <a:grpSpLocks/>
            </p:cNvGrpSpPr>
            <p:nvPr/>
          </p:nvGrpSpPr>
          <p:grpSpPr bwMode="auto">
            <a:xfrm>
              <a:off x="1032728" y="2101680"/>
              <a:ext cx="98479" cy="1490944"/>
              <a:chOff x="737" y="1857"/>
              <a:chExt cx="77" cy="1166"/>
            </a:xfrm>
          </p:grpSpPr>
          <p:grpSp>
            <p:nvGrpSpPr>
              <p:cNvPr id="208" name="Group 78"/>
              <p:cNvGrpSpPr>
                <a:grpSpLocks/>
              </p:cNvGrpSpPr>
              <p:nvPr/>
            </p:nvGrpSpPr>
            <p:grpSpPr bwMode="auto">
              <a:xfrm>
                <a:off x="737" y="2007"/>
                <a:ext cx="77" cy="312"/>
                <a:chOff x="1362" y="2332"/>
                <a:chExt cx="96" cy="336"/>
              </a:xfrm>
            </p:grpSpPr>
            <p:sp>
              <p:nvSpPr>
                <p:cNvPr id="233" name="Line 79"/>
                <p:cNvSpPr>
                  <a:spLocks noChangeShapeType="1"/>
                </p:cNvSpPr>
                <p:nvPr/>
              </p:nvSpPr>
              <p:spPr bwMode="auto">
                <a:xfrm>
                  <a:off x="1362" y="2332"/>
                  <a:ext cx="96" cy="0"/>
                </a:xfrm>
                <a:prstGeom prst="line">
                  <a:avLst/>
                </a:prstGeom>
                <a:noFill/>
                <a:ln w="19050">
                  <a:solidFill>
                    <a:srgbClr val="E60A0A"/>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34" name="Line 80"/>
                <p:cNvSpPr>
                  <a:spLocks noChangeShapeType="1"/>
                </p:cNvSpPr>
                <p:nvPr/>
              </p:nvSpPr>
              <p:spPr bwMode="auto">
                <a:xfrm>
                  <a:off x="1362" y="2668"/>
                  <a:ext cx="96" cy="0"/>
                </a:xfrm>
                <a:prstGeom prst="line">
                  <a:avLst/>
                </a:prstGeom>
                <a:noFill/>
                <a:ln w="19050">
                  <a:solidFill>
                    <a:srgbClr val="E60A0A"/>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35" name="Line 81"/>
                <p:cNvSpPr>
                  <a:spLocks noChangeShapeType="1"/>
                </p:cNvSpPr>
                <p:nvPr/>
              </p:nvSpPr>
              <p:spPr bwMode="auto">
                <a:xfrm>
                  <a:off x="1410" y="2332"/>
                  <a:ext cx="0" cy="336"/>
                </a:xfrm>
                <a:prstGeom prst="line">
                  <a:avLst/>
                </a:prstGeom>
                <a:noFill/>
                <a:ln w="19050">
                  <a:solidFill>
                    <a:srgbClr val="E60A0A"/>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209" name="Group 82"/>
              <p:cNvGrpSpPr>
                <a:grpSpLocks/>
              </p:cNvGrpSpPr>
              <p:nvPr/>
            </p:nvGrpSpPr>
            <p:grpSpPr bwMode="auto">
              <a:xfrm>
                <a:off x="737" y="2339"/>
                <a:ext cx="77" cy="84"/>
                <a:chOff x="1362" y="2332"/>
                <a:chExt cx="96" cy="336"/>
              </a:xfrm>
            </p:grpSpPr>
            <p:sp>
              <p:nvSpPr>
                <p:cNvPr id="230" name="Line 83"/>
                <p:cNvSpPr>
                  <a:spLocks noChangeShapeType="1"/>
                </p:cNvSpPr>
                <p:nvPr/>
              </p:nvSpPr>
              <p:spPr bwMode="auto">
                <a:xfrm>
                  <a:off x="1362" y="2332"/>
                  <a:ext cx="96" cy="0"/>
                </a:xfrm>
                <a:prstGeom prst="line">
                  <a:avLst/>
                </a:prstGeom>
                <a:noFill/>
                <a:ln w="19050">
                  <a:solidFill>
                    <a:srgbClr val="E60A0A"/>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31" name="Line 84"/>
                <p:cNvSpPr>
                  <a:spLocks noChangeShapeType="1"/>
                </p:cNvSpPr>
                <p:nvPr/>
              </p:nvSpPr>
              <p:spPr bwMode="auto">
                <a:xfrm>
                  <a:off x="1362" y="2668"/>
                  <a:ext cx="96" cy="0"/>
                </a:xfrm>
                <a:prstGeom prst="line">
                  <a:avLst/>
                </a:prstGeom>
                <a:noFill/>
                <a:ln w="19050">
                  <a:solidFill>
                    <a:srgbClr val="E60A0A"/>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32" name="Line 85"/>
                <p:cNvSpPr>
                  <a:spLocks noChangeShapeType="1"/>
                </p:cNvSpPr>
                <p:nvPr/>
              </p:nvSpPr>
              <p:spPr bwMode="auto">
                <a:xfrm>
                  <a:off x="1410" y="2332"/>
                  <a:ext cx="0" cy="336"/>
                </a:xfrm>
                <a:prstGeom prst="line">
                  <a:avLst/>
                </a:prstGeom>
                <a:noFill/>
                <a:ln w="19050">
                  <a:solidFill>
                    <a:srgbClr val="E60A0A"/>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210" name="Group 86"/>
              <p:cNvGrpSpPr>
                <a:grpSpLocks/>
              </p:cNvGrpSpPr>
              <p:nvPr/>
            </p:nvGrpSpPr>
            <p:grpSpPr bwMode="auto">
              <a:xfrm>
                <a:off x="737" y="2462"/>
                <a:ext cx="77" cy="135"/>
                <a:chOff x="1362" y="2332"/>
                <a:chExt cx="96" cy="336"/>
              </a:xfrm>
            </p:grpSpPr>
            <p:sp>
              <p:nvSpPr>
                <p:cNvPr id="227" name="Line 87"/>
                <p:cNvSpPr>
                  <a:spLocks noChangeShapeType="1"/>
                </p:cNvSpPr>
                <p:nvPr/>
              </p:nvSpPr>
              <p:spPr bwMode="auto">
                <a:xfrm>
                  <a:off x="1362" y="2332"/>
                  <a:ext cx="96" cy="0"/>
                </a:xfrm>
                <a:prstGeom prst="line">
                  <a:avLst/>
                </a:prstGeom>
                <a:noFill/>
                <a:ln w="19050">
                  <a:solidFill>
                    <a:srgbClr val="E60A0A"/>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28" name="Line 88"/>
                <p:cNvSpPr>
                  <a:spLocks noChangeShapeType="1"/>
                </p:cNvSpPr>
                <p:nvPr/>
              </p:nvSpPr>
              <p:spPr bwMode="auto">
                <a:xfrm>
                  <a:off x="1362" y="2668"/>
                  <a:ext cx="96" cy="0"/>
                </a:xfrm>
                <a:prstGeom prst="line">
                  <a:avLst/>
                </a:prstGeom>
                <a:noFill/>
                <a:ln w="19050">
                  <a:solidFill>
                    <a:srgbClr val="E60A0A"/>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29" name="Line 89"/>
                <p:cNvSpPr>
                  <a:spLocks noChangeShapeType="1"/>
                </p:cNvSpPr>
                <p:nvPr/>
              </p:nvSpPr>
              <p:spPr bwMode="auto">
                <a:xfrm>
                  <a:off x="1410" y="2332"/>
                  <a:ext cx="0" cy="336"/>
                </a:xfrm>
                <a:prstGeom prst="line">
                  <a:avLst/>
                </a:prstGeom>
                <a:noFill/>
                <a:ln w="19050">
                  <a:solidFill>
                    <a:srgbClr val="E60A0A"/>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211" name="Group 90"/>
              <p:cNvGrpSpPr>
                <a:grpSpLocks/>
              </p:cNvGrpSpPr>
              <p:nvPr/>
            </p:nvGrpSpPr>
            <p:grpSpPr bwMode="auto">
              <a:xfrm>
                <a:off x="737" y="2633"/>
                <a:ext cx="77" cy="81"/>
                <a:chOff x="1362" y="2332"/>
                <a:chExt cx="96" cy="336"/>
              </a:xfrm>
            </p:grpSpPr>
            <p:sp>
              <p:nvSpPr>
                <p:cNvPr id="224" name="Line 91"/>
                <p:cNvSpPr>
                  <a:spLocks noChangeShapeType="1"/>
                </p:cNvSpPr>
                <p:nvPr/>
              </p:nvSpPr>
              <p:spPr bwMode="auto">
                <a:xfrm>
                  <a:off x="1362" y="2332"/>
                  <a:ext cx="96" cy="0"/>
                </a:xfrm>
                <a:prstGeom prst="line">
                  <a:avLst/>
                </a:prstGeom>
                <a:noFill/>
                <a:ln w="19050">
                  <a:solidFill>
                    <a:srgbClr val="E60A0A"/>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25" name="Line 92"/>
                <p:cNvSpPr>
                  <a:spLocks noChangeShapeType="1"/>
                </p:cNvSpPr>
                <p:nvPr/>
              </p:nvSpPr>
              <p:spPr bwMode="auto">
                <a:xfrm>
                  <a:off x="1362" y="2668"/>
                  <a:ext cx="96" cy="0"/>
                </a:xfrm>
                <a:prstGeom prst="line">
                  <a:avLst/>
                </a:prstGeom>
                <a:noFill/>
                <a:ln w="19050">
                  <a:solidFill>
                    <a:srgbClr val="E60A0A"/>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26" name="Line 93"/>
                <p:cNvSpPr>
                  <a:spLocks noChangeShapeType="1"/>
                </p:cNvSpPr>
                <p:nvPr/>
              </p:nvSpPr>
              <p:spPr bwMode="auto">
                <a:xfrm>
                  <a:off x="1410" y="2332"/>
                  <a:ext cx="0" cy="336"/>
                </a:xfrm>
                <a:prstGeom prst="line">
                  <a:avLst/>
                </a:prstGeom>
                <a:noFill/>
                <a:ln w="19050">
                  <a:solidFill>
                    <a:srgbClr val="E60A0A"/>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212" name="Group 94"/>
              <p:cNvGrpSpPr>
                <a:grpSpLocks/>
              </p:cNvGrpSpPr>
              <p:nvPr/>
            </p:nvGrpSpPr>
            <p:grpSpPr bwMode="auto">
              <a:xfrm>
                <a:off x="737" y="2753"/>
                <a:ext cx="77" cy="99"/>
                <a:chOff x="1362" y="2332"/>
                <a:chExt cx="96" cy="336"/>
              </a:xfrm>
            </p:grpSpPr>
            <p:sp>
              <p:nvSpPr>
                <p:cNvPr id="221" name="Line 95"/>
                <p:cNvSpPr>
                  <a:spLocks noChangeShapeType="1"/>
                </p:cNvSpPr>
                <p:nvPr/>
              </p:nvSpPr>
              <p:spPr bwMode="auto">
                <a:xfrm>
                  <a:off x="1362" y="2332"/>
                  <a:ext cx="96" cy="0"/>
                </a:xfrm>
                <a:prstGeom prst="line">
                  <a:avLst/>
                </a:prstGeom>
                <a:noFill/>
                <a:ln w="19050">
                  <a:solidFill>
                    <a:srgbClr val="E60A0A"/>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22" name="Line 96"/>
                <p:cNvSpPr>
                  <a:spLocks noChangeShapeType="1"/>
                </p:cNvSpPr>
                <p:nvPr/>
              </p:nvSpPr>
              <p:spPr bwMode="auto">
                <a:xfrm>
                  <a:off x="1362" y="2668"/>
                  <a:ext cx="96" cy="0"/>
                </a:xfrm>
                <a:prstGeom prst="line">
                  <a:avLst/>
                </a:prstGeom>
                <a:noFill/>
                <a:ln w="19050">
                  <a:solidFill>
                    <a:srgbClr val="E60A0A"/>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23" name="Line 97"/>
                <p:cNvSpPr>
                  <a:spLocks noChangeShapeType="1"/>
                </p:cNvSpPr>
                <p:nvPr/>
              </p:nvSpPr>
              <p:spPr bwMode="auto">
                <a:xfrm>
                  <a:off x="1410" y="2332"/>
                  <a:ext cx="0" cy="336"/>
                </a:xfrm>
                <a:prstGeom prst="line">
                  <a:avLst/>
                </a:prstGeom>
                <a:noFill/>
                <a:ln w="19050">
                  <a:solidFill>
                    <a:srgbClr val="E60A0A"/>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213" name="Group 98"/>
              <p:cNvGrpSpPr>
                <a:grpSpLocks/>
              </p:cNvGrpSpPr>
              <p:nvPr/>
            </p:nvGrpSpPr>
            <p:grpSpPr bwMode="auto">
              <a:xfrm>
                <a:off x="737" y="1857"/>
                <a:ext cx="77" cy="105"/>
                <a:chOff x="1362" y="2332"/>
                <a:chExt cx="96" cy="336"/>
              </a:xfrm>
            </p:grpSpPr>
            <p:sp>
              <p:nvSpPr>
                <p:cNvPr id="218" name="Line 99"/>
                <p:cNvSpPr>
                  <a:spLocks noChangeShapeType="1"/>
                </p:cNvSpPr>
                <p:nvPr/>
              </p:nvSpPr>
              <p:spPr bwMode="auto">
                <a:xfrm>
                  <a:off x="1362" y="2332"/>
                  <a:ext cx="96" cy="0"/>
                </a:xfrm>
                <a:prstGeom prst="line">
                  <a:avLst/>
                </a:prstGeom>
                <a:noFill/>
                <a:ln w="19050">
                  <a:solidFill>
                    <a:srgbClr val="E60A0A"/>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19" name="Line 100"/>
                <p:cNvSpPr>
                  <a:spLocks noChangeShapeType="1"/>
                </p:cNvSpPr>
                <p:nvPr/>
              </p:nvSpPr>
              <p:spPr bwMode="auto">
                <a:xfrm>
                  <a:off x="1362" y="2668"/>
                  <a:ext cx="96" cy="0"/>
                </a:xfrm>
                <a:prstGeom prst="line">
                  <a:avLst/>
                </a:prstGeom>
                <a:noFill/>
                <a:ln w="19050">
                  <a:solidFill>
                    <a:srgbClr val="E60A0A"/>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20" name="Line 101"/>
                <p:cNvSpPr>
                  <a:spLocks noChangeShapeType="1"/>
                </p:cNvSpPr>
                <p:nvPr/>
              </p:nvSpPr>
              <p:spPr bwMode="auto">
                <a:xfrm>
                  <a:off x="1410" y="2332"/>
                  <a:ext cx="0" cy="336"/>
                </a:xfrm>
                <a:prstGeom prst="line">
                  <a:avLst/>
                </a:prstGeom>
                <a:noFill/>
                <a:ln w="19050">
                  <a:solidFill>
                    <a:srgbClr val="E60A0A"/>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214" name="Group 102"/>
              <p:cNvGrpSpPr>
                <a:grpSpLocks/>
              </p:cNvGrpSpPr>
              <p:nvPr/>
            </p:nvGrpSpPr>
            <p:grpSpPr bwMode="auto">
              <a:xfrm>
                <a:off x="737" y="2894"/>
                <a:ext cx="77" cy="129"/>
                <a:chOff x="1362" y="2332"/>
                <a:chExt cx="96" cy="336"/>
              </a:xfrm>
            </p:grpSpPr>
            <p:sp>
              <p:nvSpPr>
                <p:cNvPr id="215" name="Line 103"/>
                <p:cNvSpPr>
                  <a:spLocks noChangeShapeType="1"/>
                </p:cNvSpPr>
                <p:nvPr/>
              </p:nvSpPr>
              <p:spPr bwMode="auto">
                <a:xfrm>
                  <a:off x="1362" y="2332"/>
                  <a:ext cx="96" cy="0"/>
                </a:xfrm>
                <a:prstGeom prst="line">
                  <a:avLst/>
                </a:prstGeom>
                <a:noFill/>
                <a:ln w="19050">
                  <a:solidFill>
                    <a:srgbClr val="E60A0A"/>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16" name="Line 104"/>
                <p:cNvSpPr>
                  <a:spLocks noChangeShapeType="1"/>
                </p:cNvSpPr>
                <p:nvPr/>
              </p:nvSpPr>
              <p:spPr bwMode="auto">
                <a:xfrm>
                  <a:off x="1362" y="2668"/>
                  <a:ext cx="96" cy="0"/>
                </a:xfrm>
                <a:prstGeom prst="line">
                  <a:avLst/>
                </a:prstGeom>
                <a:noFill/>
                <a:ln w="19050">
                  <a:solidFill>
                    <a:srgbClr val="E60A0A"/>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17" name="Line 105"/>
                <p:cNvSpPr>
                  <a:spLocks noChangeShapeType="1"/>
                </p:cNvSpPr>
                <p:nvPr/>
              </p:nvSpPr>
              <p:spPr bwMode="auto">
                <a:xfrm>
                  <a:off x="1410" y="2332"/>
                  <a:ext cx="0" cy="336"/>
                </a:xfrm>
                <a:prstGeom prst="line">
                  <a:avLst/>
                </a:prstGeom>
                <a:noFill/>
                <a:ln w="19050">
                  <a:solidFill>
                    <a:srgbClr val="E60A0A"/>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grpSp>
        <p:nvGrpSpPr>
          <p:cNvPr id="9" name="Group 106"/>
          <p:cNvGrpSpPr>
            <a:grpSpLocks/>
          </p:cNvGrpSpPr>
          <p:nvPr/>
        </p:nvGrpSpPr>
        <p:grpSpPr bwMode="auto">
          <a:xfrm>
            <a:off x="1079500" y="2168525"/>
            <a:ext cx="2654300" cy="1333500"/>
            <a:chOff x="680" y="1366"/>
            <a:chExt cx="1672" cy="840"/>
          </a:xfrm>
        </p:grpSpPr>
        <p:sp>
          <p:nvSpPr>
            <p:cNvPr id="199" name="Line 107"/>
            <p:cNvSpPr>
              <a:spLocks noChangeShapeType="1"/>
            </p:cNvSpPr>
            <p:nvPr/>
          </p:nvSpPr>
          <p:spPr bwMode="auto">
            <a:xfrm>
              <a:off x="686" y="1366"/>
              <a:ext cx="418" cy="170"/>
            </a:xfrm>
            <a:prstGeom prst="line">
              <a:avLst/>
            </a:prstGeom>
            <a:solidFill>
              <a:srgbClr val="E60A0A"/>
            </a:solidFill>
            <a:ln w="6350">
              <a:solidFill>
                <a:srgbClr val="E60A0A"/>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E60A0A"/>
                </a:solidFill>
              </a:endParaRPr>
            </a:p>
          </p:txBody>
        </p:sp>
        <p:sp>
          <p:nvSpPr>
            <p:cNvPr id="200" name="Line 108"/>
            <p:cNvSpPr>
              <a:spLocks noChangeShapeType="1"/>
            </p:cNvSpPr>
            <p:nvPr/>
          </p:nvSpPr>
          <p:spPr bwMode="auto">
            <a:xfrm flipV="1">
              <a:off x="684" y="1680"/>
              <a:ext cx="1044" cy="58"/>
            </a:xfrm>
            <a:prstGeom prst="line">
              <a:avLst/>
            </a:prstGeom>
            <a:solidFill>
              <a:srgbClr val="E60A0A"/>
            </a:solidFill>
            <a:ln w="6350">
              <a:solidFill>
                <a:srgbClr val="E60A0A"/>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E60A0A"/>
                </a:solidFill>
              </a:endParaRPr>
            </a:p>
          </p:txBody>
        </p:sp>
        <p:sp>
          <p:nvSpPr>
            <p:cNvPr id="201" name="Line 109"/>
            <p:cNvSpPr>
              <a:spLocks noChangeShapeType="1"/>
            </p:cNvSpPr>
            <p:nvPr/>
          </p:nvSpPr>
          <p:spPr bwMode="auto">
            <a:xfrm>
              <a:off x="680" y="1584"/>
              <a:ext cx="712" cy="48"/>
            </a:xfrm>
            <a:prstGeom prst="line">
              <a:avLst/>
            </a:prstGeom>
            <a:solidFill>
              <a:srgbClr val="E60A0A"/>
            </a:solidFill>
            <a:ln w="6350">
              <a:solidFill>
                <a:srgbClr val="E60A0A"/>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E60A0A"/>
                </a:solidFill>
              </a:endParaRPr>
            </a:p>
          </p:txBody>
        </p:sp>
        <p:sp>
          <p:nvSpPr>
            <p:cNvPr id="202" name="Line 110"/>
            <p:cNvSpPr>
              <a:spLocks noChangeShapeType="1"/>
            </p:cNvSpPr>
            <p:nvPr/>
          </p:nvSpPr>
          <p:spPr bwMode="auto">
            <a:xfrm>
              <a:off x="680" y="1858"/>
              <a:ext cx="760" cy="14"/>
            </a:xfrm>
            <a:prstGeom prst="line">
              <a:avLst/>
            </a:prstGeom>
            <a:solidFill>
              <a:srgbClr val="E60A0A"/>
            </a:solidFill>
            <a:ln w="6350">
              <a:solidFill>
                <a:srgbClr val="E60A0A"/>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E60A0A"/>
                </a:solidFill>
              </a:endParaRPr>
            </a:p>
          </p:txBody>
        </p:sp>
        <p:sp>
          <p:nvSpPr>
            <p:cNvPr id="203" name="Line 111"/>
            <p:cNvSpPr>
              <a:spLocks noChangeShapeType="1"/>
            </p:cNvSpPr>
            <p:nvPr/>
          </p:nvSpPr>
          <p:spPr bwMode="auto">
            <a:xfrm flipV="1">
              <a:off x="686" y="1920"/>
              <a:ext cx="1138" cy="56"/>
            </a:xfrm>
            <a:prstGeom prst="line">
              <a:avLst/>
            </a:prstGeom>
            <a:solidFill>
              <a:srgbClr val="E60A0A"/>
            </a:solidFill>
            <a:ln w="6350">
              <a:solidFill>
                <a:srgbClr val="E60A0A"/>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E60A0A"/>
                </a:solidFill>
              </a:endParaRPr>
            </a:p>
          </p:txBody>
        </p:sp>
        <p:sp>
          <p:nvSpPr>
            <p:cNvPr id="204" name="Line 112"/>
            <p:cNvSpPr>
              <a:spLocks noChangeShapeType="1"/>
            </p:cNvSpPr>
            <p:nvPr/>
          </p:nvSpPr>
          <p:spPr bwMode="auto">
            <a:xfrm flipV="1">
              <a:off x="688" y="1680"/>
              <a:ext cx="1376" cy="394"/>
            </a:xfrm>
            <a:prstGeom prst="line">
              <a:avLst/>
            </a:prstGeom>
            <a:solidFill>
              <a:srgbClr val="E60A0A"/>
            </a:solidFill>
            <a:ln w="6350">
              <a:solidFill>
                <a:srgbClr val="E60A0A"/>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E60A0A"/>
                </a:solidFill>
              </a:endParaRPr>
            </a:p>
          </p:txBody>
        </p:sp>
        <p:sp>
          <p:nvSpPr>
            <p:cNvPr id="205" name="Line 113"/>
            <p:cNvSpPr>
              <a:spLocks noChangeShapeType="1"/>
            </p:cNvSpPr>
            <p:nvPr/>
          </p:nvSpPr>
          <p:spPr bwMode="auto">
            <a:xfrm flipV="1">
              <a:off x="682" y="1680"/>
              <a:ext cx="1670" cy="526"/>
            </a:xfrm>
            <a:prstGeom prst="line">
              <a:avLst/>
            </a:prstGeom>
            <a:solidFill>
              <a:srgbClr val="E60A0A"/>
            </a:solidFill>
            <a:ln w="6350">
              <a:solidFill>
                <a:srgbClr val="E60A0A"/>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E60A0A"/>
                </a:solidFill>
              </a:endParaRPr>
            </a:p>
          </p:txBody>
        </p:sp>
      </p:grpSp>
      <p:grpSp>
        <p:nvGrpSpPr>
          <p:cNvPr id="356" name="Group 355"/>
          <p:cNvGrpSpPr/>
          <p:nvPr/>
        </p:nvGrpSpPr>
        <p:grpSpPr>
          <a:xfrm>
            <a:off x="457200" y="4114800"/>
            <a:ext cx="862013" cy="2057400"/>
            <a:chOff x="457200" y="4114800"/>
            <a:chExt cx="862013" cy="2057400"/>
          </a:xfrm>
        </p:grpSpPr>
        <p:grpSp>
          <p:nvGrpSpPr>
            <p:cNvPr id="95" name="Group 131"/>
            <p:cNvGrpSpPr>
              <a:grpSpLocks/>
            </p:cNvGrpSpPr>
            <p:nvPr/>
          </p:nvGrpSpPr>
          <p:grpSpPr bwMode="auto">
            <a:xfrm>
              <a:off x="457200" y="4114800"/>
              <a:ext cx="862013" cy="2057400"/>
              <a:chOff x="287" y="1584"/>
              <a:chExt cx="674" cy="1609"/>
            </a:xfrm>
          </p:grpSpPr>
          <p:grpSp>
            <p:nvGrpSpPr>
              <p:cNvPr id="125" name="Group 132"/>
              <p:cNvGrpSpPr>
                <a:grpSpLocks noChangeAspect="1"/>
              </p:cNvGrpSpPr>
              <p:nvPr/>
            </p:nvGrpSpPr>
            <p:grpSpPr bwMode="auto">
              <a:xfrm>
                <a:off x="450" y="1584"/>
                <a:ext cx="511" cy="1436"/>
                <a:chOff x="520" y="1584"/>
                <a:chExt cx="729" cy="2050"/>
              </a:xfrm>
            </p:grpSpPr>
            <p:sp>
              <p:nvSpPr>
                <p:cNvPr id="183" name="Freeform 133"/>
                <p:cNvSpPr>
                  <a:spLocks noChangeAspect="1"/>
                </p:cNvSpPr>
                <p:nvPr/>
              </p:nvSpPr>
              <p:spPr bwMode="auto">
                <a:xfrm>
                  <a:off x="520" y="1584"/>
                  <a:ext cx="729" cy="2050"/>
                </a:xfrm>
                <a:custGeom>
                  <a:avLst/>
                  <a:gdLst>
                    <a:gd name="T0" fmla="*/ 0 w 902"/>
                    <a:gd name="T1" fmla="*/ 2375 h 2392"/>
                    <a:gd name="T2" fmla="*/ 0 w 902"/>
                    <a:gd name="T3" fmla="*/ 0 h 2392"/>
                    <a:gd name="T4" fmla="*/ 901 w 902"/>
                    <a:gd name="T5" fmla="*/ 0 h 2392"/>
                    <a:gd name="T6" fmla="*/ 901 w 902"/>
                    <a:gd name="T7" fmla="*/ 2391 h 2392"/>
                    <a:gd name="T8" fmla="*/ 639 w 902"/>
                    <a:gd name="T9" fmla="*/ 2239 h 2392"/>
                    <a:gd name="T10" fmla="*/ 457 w 902"/>
                    <a:gd name="T11" fmla="*/ 2345 h 2392"/>
                    <a:gd name="T12" fmla="*/ 262 w 902"/>
                    <a:gd name="T13" fmla="*/ 2231 h 2392"/>
                    <a:gd name="T14" fmla="*/ 0 w 902"/>
                    <a:gd name="T15" fmla="*/ 2375 h 239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02" h="2392">
                      <a:moveTo>
                        <a:pt x="0" y="2375"/>
                      </a:moveTo>
                      <a:lnTo>
                        <a:pt x="0" y="0"/>
                      </a:lnTo>
                      <a:lnTo>
                        <a:pt x="901" y="0"/>
                      </a:lnTo>
                      <a:lnTo>
                        <a:pt x="901" y="2391"/>
                      </a:lnTo>
                      <a:lnTo>
                        <a:pt x="639" y="2239"/>
                      </a:lnTo>
                      <a:lnTo>
                        <a:pt x="457" y="2345"/>
                      </a:lnTo>
                      <a:lnTo>
                        <a:pt x="262" y="2231"/>
                      </a:lnTo>
                      <a:lnTo>
                        <a:pt x="0" y="2375"/>
                      </a:lnTo>
                    </a:path>
                  </a:pathLst>
                </a:custGeom>
                <a:solidFill>
                  <a:srgbClr val="C0C0C0"/>
                </a:solidFill>
                <a:ln w="635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84" name="Freeform 134"/>
                <p:cNvSpPr>
                  <a:spLocks noChangeAspect="1"/>
                </p:cNvSpPr>
                <p:nvPr/>
              </p:nvSpPr>
              <p:spPr bwMode="auto">
                <a:xfrm>
                  <a:off x="582" y="1659"/>
                  <a:ext cx="623" cy="1893"/>
                </a:xfrm>
                <a:custGeom>
                  <a:avLst/>
                  <a:gdLst>
                    <a:gd name="T0" fmla="*/ 0 w 771"/>
                    <a:gd name="T1" fmla="*/ 2193 h 2209"/>
                    <a:gd name="T2" fmla="*/ 0 w 771"/>
                    <a:gd name="T3" fmla="*/ 0 h 2209"/>
                    <a:gd name="T4" fmla="*/ 770 w 771"/>
                    <a:gd name="T5" fmla="*/ 0 h 2209"/>
                    <a:gd name="T6" fmla="*/ 770 w 771"/>
                    <a:gd name="T7" fmla="*/ 2208 h 2209"/>
                    <a:gd name="T8" fmla="*/ 546 w 771"/>
                    <a:gd name="T9" fmla="*/ 2067 h 2209"/>
                    <a:gd name="T10" fmla="*/ 390 w 771"/>
                    <a:gd name="T11" fmla="*/ 2165 h 2209"/>
                    <a:gd name="T12" fmla="*/ 224 w 771"/>
                    <a:gd name="T13" fmla="*/ 2061 h 2209"/>
                    <a:gd name="T14" fmla="*/ 0 w 771"/>
                    <a:gd name="T15" fmla="*/ 2193 h 220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71" h="2209">
                      <a:moveTo>
                        <a:pt x="0" y="2193"/>
                      </a:moveTo>
                      <a:lnTo>
                        <a:pt x="0" y="0"/>
                      </a:lnTo>
                      <a:lnTo>
                        <a:pt x="770" y="0"/>
                      </a:lnTo>
                      <a:lnTo>
                        <a:pt x="770" y="2208"/>
                      </a:lnTo>
                      <a:lnTo>
                        <a:pt x="546" y="2067"/>
                      </a:lnTo>
                      <a:lnTo>
                        <a:pt x="390" y="2165"/>
                      </a:lnTo>
                      <a:lnTo>
                        <a:pt x="224" y="2061"/>
                      </a:lnTo>
                      <a:lnTo>
                        <a:pt x="0" y="2193"/>
                      </a:lnTo>
                    </a:path>
                  </a:pathLst>
                </a:custGeom>
                <a:solidFill>
                  <a:srgbClr val="FFFFFF"/>
                </a:solidFill>
                <a:ln w="635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26" name="Group 135"/>
              <p:cNvGrpSpPr>
                <a:grpSpLocks noChangeAspect="1"/>
              </p:cNvGrpSpPr>
              <p:nvPr/>
            </p:nvGrpSpPr>
            <p:grpSpPr bwMode="auto">
              <a:xfrm>
                <a:off x="368" y="1670"/>
                <a:ext cx="512" cy="1437"/>
                <a:chOff x="403" y="1707"/>
                <a:chExt cx="730" cy="2051"/>
              </a:xfrm>
            </p:grpSpPr>
            <p:sp>
              <p:nvSpPr>
                <p:cNvPr id="181" name="Freeform 136"/>
                <p:cNvSpPr>
                  <a:spLocks noChangeAspect="1"/>
                </p:cNvSpPr>
                <p:nvPr/>
              </p:nvSpPr>
              <p:spPr bwMode="auto">
                <a:xfrm>
                  <a:off x="403" y="1707"/>
                  <a:ext cx="730" cy="2051"/>
                </a:xfrm>
                <a:custGeom>
                  <a:avLst/>
                  <a:gdLst>
                    <a:gd name="T0" fmla="*/ 0 w 902"/>
                    <a:gd name="T1" fmla="*/ 2375 h 2392"/>
                    <a:gd name="T2" fmla="*/ 0 w 902"/>
                    <a:gd name="T3" fmla="*/ 0 h 2392"/>
                    <a:gd name="T4" fmla="*/ 901 w 902"/>
                    <a:gd name="T5" fmla="*/ 0 h 2392"/>
                    <a:gd name="T6" fmla="*/ 901 w 902"/>
                    <a:gd name="T7" fmla="*/ 2391 h 2392"/>
                    <a:gd name="T8" fmla="*/ 639 w 902"/>
                    <a:gd name="T9" fmla="*/ 2239 h 2392"/>
                    <a:gd name="T10" fmla="*/ 457 w 902"/>
                    <a:gd name="T11" fmla="*/ 2345 h 2392"/>
                    <a:gd name="T12" fmla="*/ 262 w 902"/>
                    <a:gd name="T13" fmla="*/ 2231 h 2392"/>
                    <a:gd name="T14" fmla="*/ 0 w 902"/>
                    <a:gd name="T15" fmla="*/ 2375 h 239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02" h="2392">
                      <a:moveTo>
                        <a:pt x="0" y="2375"/>
                      </a:moveTo>
                      <a:lnTo>
                        <a:pt x="0" y="0"/>
                      </a:lnTo>
                      <a:lnTo>
                        <a:pt x="901" y="0"/>
                      </a:lnTo>
                      <a:lnTo>
                        <a:pt x="901" y="2391"/>
                      </a:lnTo>
                      <a:lnTo>
                        <a:pt x="639" y="2239"/>
                      </a:lnTo>
                      <a:lnTo>
                        <a:pt x="457" y="2345"/>
                      </a:lnTo>
                      <a:lnTo>
                        <a:pt x="262" y="2231"/>
                      </a:lnTo>
                      <a:lnTo>
                        <a:pt x="0" y="2375"/>
                      </a:lnTo>
                    </a:path>
                  </a:pathLst>
                </a:custGeom>
                <a:solidFill>
                  <a:srgbClr val="C0C0C0"/>
                </a:solidFill>
                <a:ln w="635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82" name="Freeform 137"/>
                <p:cNvSpPr>
                  <a:spLocks noChangeAspect="1"/>
                </p:cNvSpPr>
                <p:nvPr/>
              </p:nvSpPr>
              <p:spPr bwMode="auto">
                <a:xfrm>
                  <a:off x="465" y="1782"/>
                  <a:ext cx="624" cy="1894"/>
                </a:xfrm>
                <a:custGeom>
                  <a:avLst/>
                  <a:gdLst>
                    <a:gd name="T0" fmla="*/ 0 w 771"/>
                    <a:gd name="T1" fmla="*/ 2193 h 2209"/>
                    <a:gd name="T2" fmla="*/ 0 w 771"/>
                    <a:gd name="T3" fmla="*/ 0 h 2209"/>
                    <a:gd name="T4" fmla="*/ 770 w 771"/>
                    <a:gd name="T5" fmla="*/ 0 h 2209"/>
                    <a:gd name="T6" fmla="*/ 770 w 771"/>
                    <a:gd name="T7" fmla="*/ 2208 h 2209"/>
                    <a:gd name="T8" fmla="*/ 546 w 771"/>
                    <a:gd name="T9" fmla="*/ 2067 h 2209"/>
                    <a:gd name="T10" fmla="*/ 390 w 771"/>
                    <a:gd name="T11" fmla="*/ 2165 h 2209"/>
                    <a:gd name="T12" fmla="*/ 224 w 771"/>
                    <a:gd name="T13" fmla="*/ 2061 h 2209"/>
                    <a:gd name="T14" fmla="*/ 0 w 771"/>
                    <a:gd name="T15" fmla="*/ 2193 h 220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71" h="2209">
                      <a:moveTo>
                        <a:pt x="0" y="2193"/>
                      </a:moveTo>
                      <a:lnTo>
                        <a:pt x="0" y="0"/>
                      </a:lnTo>
                      <a:lnTo>
                        <a:pt x="770" y="0"/>
                      </a:lnTo>
                      <a:lnTo>
                        <a:pt x="770" y="2208"/>
                      </a:lnTo>
                      <a:lnTo>
                        <a:pt x="546" y="2067"/>
                      </a:lnTo>
                      <a:lnTo>
                        <a:pt x="390" y="2165"/>
                      </a:lnTo>
                      <a:lnTo>
                        <a:pt x="224" y="2061"/>
                      </a:lnTo>
                      <a:lnTo>
                        <a:pt x="0" y="2193"/>
                      </a:lnTo>
                    </a:path>
                  </a:pathLst>
                </a:custGeom>
                <a:solidFill>
                  <a:srgbClr val="FFFFFF"/>
                </a:solidFill>
                <a:ln w="635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27" name="Group 138"/>
              <p:cNvGrpSpPr>
                <a:grpSpLocks/>
              </p:cNvGrpSpPr>
              <p:nvPr/>
            </p:nvGrpSpPr>
            <p:grpSpPr bwMode="auto">
              <a:xfrm>
                <a:off x="287" y="1757"/>
                <a:ext cx="511" cy="1436"/>
                <a:chOff x="287" y="1757"/>
                <a:chExt cx="511" cy="1436"/>
              </a:xfrm>
            </p:grpSpPr>
            <p:sp>
              <p:nvSpPr>
                <p:cNvPr id="128" name="Freeform 139"/>
                <p:cNvSpPr>
                  <a:spLocks noChangeAspect="1"/>
                </p:cNvSpPr>
                <p:nvPr/>
              </p:nvSpPr>
              <p:spPr bwMode="auto">
                <a:xfrm>
                  <a:off x="287" y="1757"/>
                  <a:ext cx="511" cy="1436"/>
                </a:xfrm>
                <a:custGeom>
                  <a:avLst/>
                  <a:gdLst>
                    <a:gd name="T0" fmla="*/ 0 w 902"/>
                    <a:gd name="T1" fmla="*/ 2375 h 2392"/>
                    <a:gd name="T2" fmla="*/ 0 w 902"/>
                    <a:gd name="T3" fmla="*/ 0 h 2392"/>
                    <a:gd name="T4" fmla="*/ 901 w 902"/>
                    <a:gd name="T5" fmla="*/ 0 h 2392"/>
                    <a:gd name="T6" fmla="*/ 901 w 902"/>
                    <a:gd name="T7" fmla="*/ 2391 h 2392"/>
                    <a:gd name="T8" fmla="*/ 639 w 902"/>
                    <a:gd name="T9" fmla="*/ 2239 h 2392"/>
                    <a:gd name="T10" fmla="*/ 457 w 902"/>
                    <a:gd name="T11" fmla="*/ 2345 h 2392"/>
                    <a:gd name="T12" fmla="*/ 262 w 902"/>
                    <a:gd name="T13" fmla="*/ 2231 h 2392"/>
                    <a:gd name="T14" fmla="*/ 0 w 902"/>
                    <a:gd name="T15" fmla="*/ 2375 h 239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02" h="2392">
                      <a:moveTo>
                        <a:pt x="0" y="2375"/>
                      </a:moveTo>
                      <a:lnTo>
                        <a:pt x="0" y="0"/>
                      </a:lnTo>
                      <a:lnTo>
                        <a:pt x="901" y="0"/>
                      </a:lnTo>
                      <a:lnTo>
                        <a:pt x="901" y="2391"/>
                      </a:lnTo>
                      <a:lnTo>
                        <a:pt x="639" y="2239"/>
                      </a:lnTo>
                      <a:lnTo>
                        <a:pt x="457" y="2345"/>
                      </a:lnTo>
                      <a:lnTo>
                        <a:pt x="262" y="2231"/>
                      </a:lnTo>
                      <a:lnTo>
                        <a:pt x="0" y="2375"/>
                      </a:lnTo>
                    </a:path>
                  </a:pathLst>
                </a:custGeom>
                <a:solidFill>
                  <a:srgbClr val="C0C0C0"/>
                </a:solidFill>
                <a:ln w="635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29" name="Freeform 140"/>
                <p:cNvSpPr>
                  <a:spLocks noChangeAspect="1"/>
                </p:cNvSpPr>
                <p:nvPr/>
              </p:nvSpPr>
              <p:spPr bwMode="auto">
                <a:xfrm>
                  <a:off x="330" y="1810"/>
                  <a:ext cx="437" cy="1326"/>
                </a:xfrm>
                <a:custGeom>
                  <a:avLst/>
                  <a:gdLst>
                    <a:gd name="T0" fmla="*/ 0 w 771"/>
                    <a:gd name="T1" fmla="*/ 2193 h 2209"/>
                    <a:gd name="T2" fmla="*/ 0 w 771"/>
                    <a:gd name="T3" fmla="*/ 0 h 2209"/>
                    <a:gd name="T4" fmla="*/ 770 w 771"/>
                    <a:gd name="T5" fmla="*/ 0 h 2209"/>
                    <a:gd name="T6" fmla="*/ 770 w 771"/>
                    <a:gd name="T7" fmla="*/ 2208 h 2209"/>
                    <a:gd name="T8" fmla="*/ 546 w 771"/>
                    <a:gd name="T9" fmla="*/ 2067 h 2209"/>
                    <a:gd name="T10" fmla="*/ 390 w 771"/>
                    <a:gd name="T11" fmla="*/ 2165 h 2209"/>
                    <a:gd name="T12" fmla="*/ 224 w 771"/>
                    <a:gd name="T13" fmla="*/ 2061 h 2209"/>
                    <a:gd name="T14" fmla="*/ 0 w 771"/>
                    <a:gd name="T15" fmla="*/ 2193 h 220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71" h="2209">
                      <a:moveTo>
                        <a:pt x="0" y="2193"/>
                      </a:moveTo>
                      <a:lnTo>
                        <a:pt x="0" y="0"/>
                      </a:lnTo>
                      <a:lnTo>
                        <a:pt x="770" y="0"/>
                      </a:lnTo>
                      <a:lnTo>
                        <a:pt x="770" y="2208"/>
                      </a:lnTo>
                      <a:lnTo>
                        <a:pt x="546" y="2067"/>
                      </a:lnTo>
                      <a:lnTo>
                        <a:pt x="390" y="2165"/>
                      </a:lnTo>
                      <a:lnTo>
                        <a:pt x="224" y="2061"/>
                      </a:lnTo>
                      <a:lnTo>
                        <a:pt x="0" y="2193"/>
                      </a:lnTo>
                    </a:path>
                  </a:pathLst>
                </a:custGeom>
                <a:solidFill>
                  <a:srgbClr val="FFFFFF"/>
                </a:solidFill>
                <a:ln w="6350" cap="rnd"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130" name="Group 141"/>
                <p:cNvGrpSpPr>
                  <a:grpSpLocks/>
                </p:cNvGrpSpPr>
                <p:nvPr/>
              </p:nvGrpSpPr>
              <p:grpSpPr bwMode="auto">
                <a:xfrm>
                  <a:off x="363" y="1867"/>
                  <a:ext cx="380" cy="1150"/>
                  <a:chOff x="363" y="1867"/>
                  <a:chExt cx="380" cy="1150"/>
                </a:xfrm>
              </p:grpSpPr>
              <p:grpSp>
                <p:nvGrpSpPr>
                  <p:cNvPr id="131" name="Group 142"/>
                  <p:cNvGrpSpPr>
                    <a:grpSpLocks/>
                  </p:cNvGrpSpPr>
                  <p:nvPr/>
                </p:nvGrpSpPr>
                <p:grpSpPr bwMode="auto">
                  <a:xfrm>
                    <a:off x="363" y="1867"/>
                    <a:ext cx="380" cy="86"/>
                    <a:chOff x="363" y="1867"/>
                    <a:chExt cx="380" cy="86"/>
                  </a:xfrm>
                </p:grpSpPr>
                <p:sp>
                  <p:nvSpPr>
                    <p:cNvPr id="176" name="Line 143"/>
                    <p:cNvSpPr>
                      <a:spLocks noChangeAspect="1" noChangeShapeType="1"/>
                    </p:cNvSpPr>
                    <p:nvPr/>
                  </p:nvSpPr>
                  <p:spPr bwMode="auto">
                    <a:xfrm>
                      <a:off x="363" y="1867"/>
                      <a:ext cx="27"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77" name="Line 144"/>
                    <p:cNvSpPr>
                      <a:spLocks noChangeAspect="1" noChangeShapeType="1"/>
                    </p:cNvSpPr>
                    <p:nvPr/>
                  </p:nvSpPr>
                  <p:spPr bwMode="auto">
                    <a:xfrm>
                      <a:off x="407" y="1867"/>
                      <a:ext cx="336"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78" name="Line 145"/>
                    <p:cNvSpPr>
                      <a:spLocks noChangeAspect="1" noChangeShapeType="1"/>
                    </p:cNvSpPr>
                    <p:nvPr/>
                  </p:nvSpPr>
                  <p:spPr bwMode="auto">
                    <a:xfrm>
                      <a:off x="407" y="1896"/>
                      <a:ext cx="336"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79" name="Line 146"/>
                    <p:cNvSpPr>
                      <a:spLocks noChangeAspect="1" noChangeShapeType="1"/>
                    </p:cNvSpPr>
                    <p:nvPr/>
                  </p:nvSpPr>
                  <p:spPr bwMode="auto">
                    <a:xfrm>
                      <a:off x="407" y="1925"/>
                      <a:ext cx="336"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80" name="Line 147"/>
                    <p:cNvSpPr>
                      <a:spLocks noChangeAspect="1" noChangeShapeType="1"/>
                    </p:cNvSpPr>
                    <p:nvPr/>
                  </p:nvSpPr>
                  <p:spPr bwMode="auto">
                    <a:xfrm>
                      <a:off x="407" y="1953"/>
                      <a:ext cx="336"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32" name="Group 148"/>
                  <p:cNvGrpSpPr>
                    <a:grpSpLocks noChangeAspect="1"/>
                  </p:cNvGrpSpPr>
                  <p:nvPr/>
                </p:nvGrpSpPr>
                <p:grpSpPr bwMode="auto">
                  <a:xfrm>
                    <a:off x="363" y="2354"/>
                    <a:ext cx="380" cy="346"/>
                    <a:chOff x="684" y="2760"/>
                    <a:chExt cx="672" cy="576"/>
                  </a:xfrm>
                </p:grpSpPr>
                <p:grpSp>
                  <p:nvGrpSpPr>
                    <p:cNvPr id="158" name="Group 149"/>
                    <p:cNvGrpSpPr>
                      <a:grpSpLocks noChangeAspect="1"/>
                    </p:cNvGrpSpPr>
                    <p:nvPr/>
                  </p:nvGrpSpPr>
                  <p:grpSpPr bwMode="auto">
                    <a:xfrm>
                      <a:off x="684" y="2760"/>
                      <a:ext cx="672" cy="96"/>
                      <a:chOff x="684" y="2760"/>
                      <a:chExt cx="672" cy="96"/>
                    </a:xfrm>
                  </p:grpSpPr>
                  <p:sp>
                    <p:nvSpPr>
                      <p:cNvPr id="172" name="Line 150"/>
                      <p:cNvSpPr>
                        <a:spLocks noChangeAspect="1" noChangeShapeType="1"/>
                      </p:cNvSpPr>
                      <p:nvPr/>
                    </p:nvSpPr>
                    <p:spPr bwMode="auto">
                      <a:xfrm>
                        <a:off x="684" y="2760"/>
                        <a:ext cx="4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73" name="Line 151"/>
                      <p:cNvSpPr>
                        <a:spLocks noChangeAspect="1" noChangeShapeType="1"/>
                      </p:cNvSpPr>
                      <p:nvPr/>
                    </p:nvSpPr>
                    <p:spPr bwMode="auto">
                      <a:xfrm>
                        <a:off x="762" y="2760"/>
                        <a:ext cx="59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74" name="Line 152"/>
                      <p:cNvSpPr>
                        <a:spLocks noChangeAspect="1" noChangeShapeType="1"/>
                      </p:cNvSpPr>
                      <p:nvPr/>
                    </p:nvSpPr>
                    <p:spPr bwMode="auto">
                      <a:xfrm>
                        <a:off x="762" y="2808"/>
                        <a:ext cx="59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75" name="Line 153"/>
                      <p:cNvSpPr>
                        <a:spLocks noChangeAspect="1" noChangeShapeType="1"/>
                      </p:cNvSpPr>
                      <p:nvPr/>
                    </p:nvSpPr>
                    <p:spPr bwMode="auto">
                      <a:xfrm>
                        <a:off x="762" y="2856"/>
                        <a:ext cx="59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59" name="Group 154"/>
                    <p:cNvGrpSpPr>
                      <a:grpSpLocks noChangeAspect="1"/>
                    </p:cNvGrpSpPr>
                    <p:nvPr/>
                  </p:nvGrpSpPr>
                  <p:grpSpPr bwMode="auto">
                    <a:xfrm>
                      <a:off x="762" y="2952"/>
                      <a:ext cx="594" cy="192"/>
                      <a:chOff x="762" y="2952"/>
                      <a:chExt cx="594" cy="192"/>
                    </a:xfrm>
                  </p:grpSpPr>
                  <p:grpSp>
                    <p:nvGrpSpPr>
                      <p:cNvPr id="165" name="Group 155"/>
                      <p:cNvGrpSpPr>
                        <a:grpSpLocks noChangeAspect="1"/>
                      </p:cNvGrpSpPr>
                      <p:nvPr/>
                    </p:nvGrpSpPr>
                    <p:grpSpPr bwMode="auto">
                      <a:xfrm>
                        <a:off x="847" y="2952"/>
                        <a:ext cx="509" cy="192"/>
                        <a:chOff x="847" y="2952"/>
                        <a:chExt cx="509" cy="192"/>
                      </a:xfrm>
                    </p:grpSpPr>
                    <p:sp>
                      <p:nvSpPr>
                        <p:cNvPr id="167" name="Line 156"/>
                        <p:cNvSpPr>
                          <a:spLocks noChangeAspect="1" noChangeShapeType="1"/>
                        </p:cNvSpPr>
                        <p:nvPr/>
                      </p:nvSpPr>
                      <p:spPr bwMode="auto">
                        <a:xfrm>
                          <a:off x="847" y="2952"/>
                          <a:ext cx="509"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68" name="Line 157"/>
                        <p:cNvSpPr>
                          <a:spLocks noChangeAspect="1" noChangeShapeType="1"/>
                        </p:cNvSpPr>
                        <p:nvPr/>
                      </p:nvSpPr>
                      <p:spPr bwMode="auto">
                        <a:xfrm>
                          <a:off x="847" y="3000"/>
                          <a:ext cx="509"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69" name="Line 158"/>
                        <p:cNvSpPr>
                          <a:spLocks noChangeAspect="1" noChangeShapeType="1"/>
                        </p:cNvSpPr>
                        <p:nvPr/>
                      </p:nvSpPr>
                      <p:spPr bwMode="auto">
                        <a:xfrm>
                          <a:off x="847" y="3048"/>
                          <a:ext cx="509"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70" name="Line 159"/>
                        <p:cNvSpPr>
                          <a:spLocks noChangeAspect="1" noChangeShapeType="1"/>
                        </p:cNvSpPr>
                        <p:nvPr/>
                      </p:nvSpPr>
                      <p:spPr bwMode="auto">
                        <a:xfrm>
                          <a:off x="847" y="3096"/>
                          <a:ext cx="509"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71" name="Line 160"/>
                        <p:cNvSpPr>
                          <a:spLocks noChangeAspect="1" noChangeShapeType="1"/>
                        </p:cNvSpPr>
                        <p:nvPr/>
                      </p:nvSpPr>
                      <p:spPr bwMode="auto">
                        <a:xfrm>
                          <a:off x="847" y="3144"/>
                          <a:ext cx="509"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166" name="Line 161"/>
                      <p:cNvSpPr>
                        <a:spLocks noChangeAspect="1" noChangeShapeType="1"/>
                      </p:cNvSpPr>
                      <p:nvPr/>
                    </p:nvSpPr>
                    <p:spPr bwMode="auto">
                      <a:xfrm>
                        <a:off x="762" y="2952"/>
                        <a:ext cx="4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60" name="Group 162"/>
                    <p:cNvGrpSpPr>
                      <a:grpSpLocks noChangeAspect="1"/>
                    </p:cNvGrpSpPr>
                    <p:nvPr/>
                  </p:nvGrpSpPr>
                  <p:grpSpPr bwMode="auto">
                    <a:xfrm>
                      <a:off x="762" y="3240"/>
                      <a:ext cx="594" cy="96"/>
                      <a:chOff x="762" y="3240"/>
                      <a:chExt cx="594" cy="96"/>
                    </a:xfrm>
                  </p:grpSpPr>
                  <p:sp>
                    <p:nvSpPr>
                      <p:cNvPr id="161" name="Line 163"/>
                      <p:cNvSpPr>
                        <a:spLocks noChangeAspect="1" noChangeShapeType="1"/>
                      </p:cNvSpPr>
                      <p:nvPr/>
                    </p:nvSpPr>
                    <p:spPr bwMode="auto">
                      <a:xfrm>
                        <a:off x="847" y="3240"/>
                        <a:ext cx="509"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62" name="Line 164"/>
                      <p:cNvSpPr>
                        <a:spLocks noChangeAspect="1" noChangeShapeType="1"/>
                      </p:cNvSpPr>
                      <p:nvPr/>
                    </p:nvSpPr>
                    <p:spPr bwMode="auto">
                      <a:xfrm>
                        <a:off x="847" y="3288"/>
                        <a:ext cx="509"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63" name="Line 165"/>
                      <p:cNvSpPr>
                        <a:spLocks noChangeAspect="1" noChangeShapeType="1"/>
                      </p:cNvSpPr>
                      <p:nvPr/>
                    </p:nvSpPr>
                    <p:spPr bwMode="auto">
                      <a:xfrm>
                        <a:off x="847" y="3336"/>
                        <a:ext cx="509"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64" name="Line 166"/>
                      <p:cNvSpPr>
                        <a:spLocks noChangeAspect="1" noChangeShapeType="1"/>
                      </p:cNvSpPr>
                      <p:nvPr/>
                    </p:nvSpPr>
                    <p:spPr bwMode="auto">
                      <a:xfrm>
                        <a:off x="762" y="3240"/>
                        <a:ext cx="4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nvGrpSpPr>
                  <p:cNvPr id="133" name="Group 167"/>
                  <p:cNvGrpSpPr>
                    <a:grpSpLocks noChangeAspect="1"/>
                  </p:cNvGrpSpPr>
                  <p:nvPr/>
                </p:nvGrpSpPr>
                <p:grpSpPr bwMode="auto">
                  <a:xfrm>
                    <a:off x="363" y="2758"/>
                    <a:ext cx="380" cy="86"/>
                    <a:chOff x="684" y="3432"/>
                    <a:chExt cx="672" cy="144"/>
                  </a:xfrm>
                </p:grpSpPr>
                <p:sp>
                  <p:nvSpPr>
                    <p:cNvPr id="153" name="Line 168"/>
                    <p:cNvSpPr>
                      <a:spLocks noChangeAspect="1" noChangeShapeType="1"/>
                    </p:cNvSpPr>
                    <p:nvPr/>
                  </p:nvSpPr>
                  <p:spPr bwMode="auto">
                    <a:xfrm>
                      <a:off x="684" y="3432"/>
                      <a:ext cx="4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54" name="Line 169"/>
                    <p:cNvSpPr>
                      <a:spLocks noChangeAspect="1" noChangeShapeType="1"/>
                    </p:cNvSpPr>
                    <p:nvPr/>
                  </p:nvSpPr>
                  <p:spPr bwMode="auto">
                    <a:xfrm>
                      <a:off x="762" y="3432"/>
                      <a:ext cx="59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55" name="Line 170"/>
                    <p:cNvSpPr>
                      <a:spLocks noChangeAspect="1" noChangeShapeType="1"/>
                    </p:cNvSpPr>
                    <p:nvPr/>
                  </p:nvSpPr>
                  <p:spPr bwMode="auto">
                    <a:xfrm>
                      <a:off x="762" y="3480"/>
                      <a:ext cx="59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56" name="Line 171"/>
                    <p:cNvSpPr>
                      <a:spLocks noChangeAspect="1" noChangeShapeType="1"/>
                    </p:cNvSpPr>
                    <p:nvPr/>
                  </p:nvSpPr>
                  <p:spPr bwMode="auto">
                    <a:xfrm>
                      <a:off x="762" y="3528"/>
                      <a:ext cx="59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57" name="Line 172"/>
                    <p:cNvSpPr>
                      <a:spLocks noChangeAspect="1" noChangeShapeType="1"/>
                    </p:cNvSpPr>
                    <p:nvPr/>
                  </p:nvSpPr>
                  <p:spPr bwMode="auto">
                    <a:xfrm>
                      <a:off x="762" y="3576"/>
                      <a:ext cx="59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34" name="Group 173"/>
                  <p:cNvGrpSpPr>
                    <a:grpSpLocks noChangeAspect="1"/>
                  </p:cNvGrpSpPr>
                  <p:nvPr/>
                </p:nvGrpSpPr>
                <p:grpSpPr bwMode="auto">
                  <a:xfrm>
                    <a:off x="363" y="2902"/>
                    <a:ext cx="380" cy="115"/>
                    <a:chOff x="684" y="3672"/>
                    <a:chExt cx="672" cy="192"/>
                  </a:xfrm>
                </p:grpSpPr>
                <p:sp>
                  <p:nvSpPr>
                    <p:cNvPr id="147" name="Line 174"/>
                    <p:cNvSpPr>
                      <a:spLocks noChangeAspect="1" noChangeShapeType="1"/>
                    </p:cNvSpPr>
                    <p:nvPr/>
                  </p:nvSpPr>
                  <p:spPr bwMode="auto">
                    <a:xfrm>
                      <a:off x="684" y="3672"/>
                      <a:ext cx="4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48" name="Line 175"/>
                    <p:cNvSpPr>
                      <a:spLocks noChangeAspect="1" noChangeShapeType="1"/>
                    </p:cNvSpPr>
                    <p:nvPr/>
                  </p:nvSpPr>
                  <p:spPr bwMode="auto">
                    <a:xfrm>
                      <a:off x="762" y="3672"/>
                      <a:ext cx="59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49" name="Line 176"/>
                    <p:cNvSpPr>
                      <a:spLocks noChangeAspect="1" noChangeShapeType="1"/>
                    </p:cNvSpPr>
                    <p:nvPr/>
                  </p:nvSpPr>
                  <p:spPr bwMode="auto">
                    <a:xfrm>
                      <a:off x="762" y="3720"/>
                      <a:ext cx="59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50" name="Line 177"/>
                    <p:cNvSpPr>
                      <a:spLocks noChangeAspect="1" noChangeShapeType="1"/>
                    </p:cNvSpPr>
                    <p:nvPr/>
                  </p:nvSpPr>
                  <p:spPr bwMode="auto">
                    <a:xfrm>
                      <a:off x="762" y="3768"/>
                      <a:ext cx="59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51" name="Line 178"/>
                    <p:cNvSpPr>
                      <a:spLocks noChangeAspect="1" noChangeShapeType="1"/>
                    </p:cNvSpPr>
                    <p:nvPr/>
                  </p:nvSpPr>
                  <p:spPr bwMode="auto">
                    <a:xfrm>
                      <a:off x="762" y="3816"/>
                      <a:ext cx="59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52" name="Line 179"/>
                    <p:cNvSpPr>
                      <a:spLocks noChangeAspect="1" noChangeShapeType="1"/>
                    </p:cNvSpPr>
                    <p:nvPr/>
                  </p:nvSpPr>
                  <p:spPr bwMode="auto">
                    <a:xfrm>
                      <a:off x="762" y="3864"/>
                      <a:ext cx="594"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35" name="Group 180"/>
                  <p:cNvGrpSpPr>
                    <a:grpSpLocks/>
                  </p:cNvGrpSpPr>
                  <p:nvPr/>
                </p:nvGrpSpPr>
                <p:grpSpPr bwMode="auto">
                  <a:xfrm>
                    <a:off x="363" y="1985"/>
                    <a:ext cx="380" cy="337"/>
                    <a:chOff x="363" y="1985"/>
                    <a:chExt cx="380" cy="337"/>
                  </a:xfrm>
                </p:grpSpPr>
                <p:sp>
                  <p:nvSpPr>
                    <p:cNvPr id="136" name="Line 181"/>
                    <p:cNvSpPr>
                      <a:spLocks noChangeAspect="1" noChangeShapeType="1"/>
                    </p:cNvSpPr>
                    <p:nvPr/>
                  </p:nvSpPr>
                  <p:spPr bwMode="auto">
                    <a:xfrm>
                      <a:off x="363" y="1985"/>
                      <a:ext cx="27"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37" name="Line 182"/>
                    <p:cNvSpPr>
                      <a:spLocks noChangeAspect="1" noChangeShapeType="1"/>
                    </p:cNvSpPr>
                    <p:nvPr/>
                  </p:nvSpPr>
                  <p:spPr bwMode="auto">
                    <a:xfrm>
                      <a:off x="407" y="1985"/>
                      <a:ext cx="336"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38" name="Line 183"/>
                    <p:cNvSpPr>
                      <a:spLocks noChangeAspect="1" noChangeShapeType="1"/>
                    </p:cNvSpPr>
                    <p:nvPr/>
                  </p:nvSpPr>
                  <p:spPr bwMode="auto">
                    <a:xfrm>
                      <a:off x="407" y="2014"/>
                      <a:ext cx="336"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39" name="Line 184"/>
                    <p:cNvSpPr>
                      <a:spLocks noChangeAspect="1" noChangeShapeType="1"/>
                    </p:cNvSpPr>
                    <p:nvPr/>
                  </p:nvSpPr>
                  <p:spPr bwMode="auto">
                    <a:xfrm>
                      <a:off x="407" y="2042"/>
                      <a:ext cx="336"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140" name="Group 185"/>
                    <p:cNvGrpSpPr>
                      <a:grpSpLocks/>
                    </p:cNvGrpSpPr>
                    <p:nvPr/>
                  </p:nvGrpSpPr>
                  <p:grpSpPr bwMode="auto">
                    <a:xfrm>
                      <a:off x="407" y="2073"/>
                      <a:ext cx="301" cy="96"/>
                      <a:chOff x="1056" y="2496"/>
                      <a:chExt cx="301" cy="96"/>
                    </a:xfrm>
                  </p:grpSpPr>
                  <p:sp>
                    <p:nvSpPr>
                      <p:cNvPr id="142" name="Rectangle 186"/>
                      <p:cNvSpPr>
                        <a:spLocks noChangeArrowheads="1"/>
                      </p:cNvSpPr>
                      <p:nvPr/>
                    </p:nvSpPr>
                    <p:spPr bwMode="auto">
                      <a:xfrm>
                        <a:off x="1056" y="2496"/>
                        <a:ext cx="301" cy="96"/>
                      </a:xfrm>
                      <a:prstGeom prst="rect">
                        <a:avLst/>
                      </a:prstGeom>
                      <a:solidFill>
                        <a:schemeClr val="bg1"/>
                      </a:solidFill>
                      <a:ln w="317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143" name="Rectangle 187"/>
                      <p:cNvSpPr>
                        <a:spLocks noChangeArrowheads="1"/>
                      </p:cNvSpPr>
                      <p:nvPr/>
                    </p:nvSpPr>
                    <p:spPr bwMode="auto">
                      <a:xfrm>
                        <a:off x="1116" y="2496"/>
                        <a:ext cx="60" cy="96"/>
                      </a:xfrm>
                      <a:prstGeom prst="rect">
                        <a:avLst/>
                      </a:prstGeom>
                      <a:solidFill>
                        <a:schemeClr val="bg1"/>
                      </a:solidFill>
                      <a:ln w="317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144" name="Rectangle 188"/>
                      <p:cNvSpPr>
                        <a:spLocks noChangeArrowheads="1"/>
                      </p:cNvSpPr>
                      <p:nvPr/>
                    </p:nvSpPr>
                    <p:spPr bwMode="auto">
                      <a:xfrm>
                        <a:off x="1237" y="2496"/>
                        <a:ext cx="60" cy="96"/>
                      </a:xfrm>
                      <a:prstGeom prst="rect">
                        <a:avLst/>
                      </a:prstGeom>
                      <a:solidFill>
                        <a:schemeClr val="bg1"/>
                      </a:solidFill>
                      <a:ln w="317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145" name="Rectangle 189"/>
                      <p:cNvSpPr>
                        <a:spLocks noChangeArrowheads="1"/>
                      </p:cNvSpPr>
                      <p:nvPr/>
                    </p:nvSpPr>
                    <p:spPr bwMode="auto">
                      <a:xfrm>
                        <a:off x="1056" y="2496"/>
                        <a:ext cx="301" cy="23"/>
                      </a:xfrm>
                      <a:prstGeom prst="rect">
                        <a:avLst/>
                      </a:prstGeom>
                      <a:solidFill>
                        <a:schemeClr val="accent2"/>
                      </a:solidFill>
                      <a:ln w="317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146" name="Rectangle 190"/>
                      <p:cNvSpPr>
                        <a:spLocks noChangeArrowheads="1"/>
                      </p:cNvSpPr>
                      <p:nvPr/>
                    </p:nvSpPr>
                    <p:spPr bwMode="auto">
                      <a:xfrm>
                        <a:off x="1056" y="2544"/>
                        <a:ext cx="301" cy="23"/>
                      </a:xfrm>
                      <a:prstGeom prst="rect">
                        <a:avLst/>
                      </a:prstGeom>
                      <a:noFill/>
                      <a:ln w="3175">
                        <a:solidFill>
                          <a:srgbClr val="000000"/>
                        </a:solidFill>
                        <a:miter lim="800000"/>
                        <a:headEnd/>
                        <a:tailEnd/>
                      </a:ln>
                      <a:effectLst/>
                      <a:extLst>
                        <a:ext uri="{909E8E84-426E-40DD-AFC4-6F175D3DCCD1}">
                          <a14:hiddenFill xmlns:a14="http://schemas.microsoft.com/office/drawing/2010/main">
                            <a:solidFill>
                              <a:schemeClr val="accent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pic>
                  <p:nvPicPr>
                    <p:cNvPr id="141" name="Picture 19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7" y="2180"/>
                      <a:ext cx="232" cy="14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grpSp>
        <p:grpSp>
          <p:nvGrpSpPr>
            <p:cNvPr id="96" name="Group 192"/>
            <p:cNvGrpSpPr>
              <a:grpSpLocks/>
            </p:cNvGrpSpPr>
            <p:nvPr/>
          </p:nvGrpSpPr>
          <p:grpSpPr bwMode="auto">
            <a:xfrm>
              <a:off x="1032728" y="4463880"/>
              <a:ext cx="98479" cy="1490944"/>
              <a:chOff x="737" y="1857"/>
              <a:chExt cx="77" cy="1166"/>
            </a:xfrm>
          </p:grpSpPr>
          <p:grpSp>
            <p:nvGrpSpPr>
              <p:cNvPr id="97" name="Group 193"/>
              <p:cNvGrpSpPr>
                <a:grpSpLocks/>
              </p:cNvGrpSpPr>
              <p:nvPr/>
            </p:nvGrpSpPr>
            <p:grpSpPr bwMode="auto">
              <a:xfrm>
                <a:off x="737" y="2007"/>
                <a:ext cx="77" cy="312"/>
                <a:chOff x="1362" y="2332"/>
                <a:chExt cx="96" cy="336"/>
              </a:xfrm>
            </p:grpSpPr>
            <p:sp>
              <p:nvSpPr>
                <p:cNvPr id="122" name="Line 194"/>
                <p:cNvSpPr>
                  <a:spLocks noChangeShapeType="1"/>
                </p:cNvSpPr>
                <p:nvPr/>
              </p:nvSpPr>
              <p:spPr bwMode="auto">
                <a:xfrm>
                  <a:off x="1362" y="2332"/>
                  <a:ext cx="96" cy="0"/>
                </a:xfrm>
                <a:prstGeom prst="line">
                  <a:avLst/>
                </a:prstGeom>
                <a:noFill/>
                <a:ln w="19050">
                  <a:solidFill>
                    <a:srgbClr val="E60A0A"/>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23" name="Line 195"/>
                <p:cNvSpPr>
                  <a:spLocks noChangeShapeType="1"/>
                </p:cNvSpPr>
                <p:nvPr/>
              </p:nvSpPr>
              <p:spPr bwMode="auto">
                <a:xfrm>
                  <a:off x="1362" y="2668"/>
                  <a:ext cx="96" cy="0"/>
                </a:xfrm>
                <a:prstGeom prst="line">
                  <a:avLst/>
                </a:prstGeom>
                <a:noFill/>
                <a:ln w="19050">
                  <a:solidFill>
                    <a:srgbClr val="E60A0A"/>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24" name="Line 196"/>
                <p:cNvSpPr>
                  <a:spLocks noChangeShapeType="1"/>
                </p:cNvSpPr>
                <p:nvPr/>
              </p:nvSpPr>
              <p:spPr bwMode="auto">
                <a:xfrm>
                  <a:off x="1410" y="2332"/>
                  <a:ext cx="0" cy="336"/>
                </a:xfrm>
                <a:prstGeom prst="line">
                  <a:avLst/>
                </a:prstGeom>
                <a:noFill/>
                <a:ln w="19050">
                  <a:solidFill>
                    <a:srgbClr val="E60A0A"/>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98" name="Group 197"/>
              <p:cNvGrpSpPr>
                <a:grpSpLocks/>
              </p:cNvGrpSpPr>
              <p:nvPr/>
            </p:nvGrpSpPr>
            <p:grpSpPr bwMode="auto">
              <a:xfrm>
                <a:off x="737" y="2339"/>
                <a:ext cx="77" cy="84"/>
                <a:chOff x="1362" y="2332"/>
                <a:chExt cx="96" cy="336"/>
              </a:xfrm>
            </p:grpSpPr>
            <p:sp>
              <p:nvSpPr>
                <p:cNvPr id="119" name="Line 198"/>
                <p:cNvSpPr>
                  <a:spLocks noChangeShapeType="1"/>
                </p:cNvSpPr>
                <p:nvPr/>
              </p:nvSpPr>
              <p:spPr bwMode="auto">
                <a:xfrm>
                  <a:off x="1362" y="2332"/>
                  <a:ext cx="96" cy="0"/>
                </a:xfrm>
                <a:prstGeom prst="line">
                  <a:avLst/>
                </a:prstGeom>
                <a:noFill/>
                <a:ln w="19050">
                  <a:solidFill>
                    <a:srgbClr val="E60A0A"/>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20" name="Line 199"/>
                <p:cNvSpPr>
                  <a:spLocks noChangeShapeType="1"/>
                </p:cNvSpPr>
                <p:nvPr/>
              </p:nvSpPr>
              <p:spPr bwMode="auto">
                <a:xfrm>
                  <a:off x="1362" y="2668"/>
                  <a:ext cx="96" cy="0"/>
                </a:xfrm>
                <a:prstGeom prst="line">
                  <a:avLst/>
                </a:prstGeom>
                <a:noFill/>
                <a:ln w="19050">
                  <a:solidFill>
                    <a:srgbClr val="E60A0A"/>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21" name="Line 200"/>
                <p:cNvSpPr>
                  <a:spLocks noChangeShapeType="1"/>
                </p:cNvSpPr>
                <p:nvPr/>
              </p:nvSpPr>
              <p:spPr bwMode="auto">
                <a:xfrm>
                  <a:off x="1410" y="2332"/>
                  <a:ext cx="0" cy="336"/>
                </a:xfrm>
                <a:prstGeom prst="line">
                  <a:avLst/>
                </a:prstGeom>
                <a:noFill/>
                <a:ln w="19050">
                  <a:solidFill>
                    <a:srgbClr val="E60A0A"/>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99" name="Group 201"/>
              <p:cNvGrpSpPr>
                <a:grpSpLocks/>
              </p:cNvGrpSpPr>
              <p:nvPr/>
            </p:nvGrpSpPr>
            <p:grpSpPr bwMode="auto">
              <a:xfrm>
                <a:off x="737" y="2462"/>
                <a:ext cx="77" cy="135"/>
                <a:chOff x="1362" y="2332"/>
                <a:chExt cx="96" cy="336"/>
              </a:xfrm>
            </p:grpSpPr>
            <p:sp>
              <p:nvSpPr>
                <p:cNvPr id="116" name="Line 202"/>
                <p:cNvSpPr>
                  <a:spLocks noChangeShapeType="1"/>
                </p:cNvSpPr>
                <p:nvPr/>
              </p:nvSpPr>
              <p:spPr bwMode="auto">
                <a:xfrm>
                  <a:off x="1362" y="2332"/>
                  <a:ext cx="96" cy="0"/>
                </a:xfrm>
                <a:prstGeom prst="line">
                  <a:avLst/>
                </a:prstGeom>
                <a:noFill/>
                <a:ln w="19050">
                  <a:solidFill>
                    <a:srgbClr val="E60A0A"/>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17" name="Line 203"/>
                <p:cNvSpPr>
                  <a:spLocks noChangeShapeType="1"/>
                </p:cNvSpPr>
                <p:nvPr/>
              </p:nvSpPr>
              <p:spPr bwMode="auto">
                <a:xfrm>
                  <a:off x="1362" y="2668"/>
                  <a:ext cx="96" cy="0"/>
                </a:xfrm>
                <a:prstGeom prst="line">
                  <a:avLst/>
                </a:prstGeom>
                <a:noFill/>
                <a:ln w="19050">
                  <a:solidFill>
                    <a:srgbClr val="E60A0A"/>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18" name="Line 204"/>
                <p:cNvSpPr>
                  <a:spLocks noChangeShapeType="1"/>
                </p:cNvSpPr>
                <p:nvPr/>
              </p:nvSpPr>
              <p:spPr bwMode="auto">
                <a:xfrm>
                  <a:off x="1410" y="2332"/>
                  <a:ext cx="0" cy="336"/>
                </a:xfrm>
                <a:prstGeom prst="line">
                  <a:avLst/>
                </a:prstGeom>
                <a:noFill/>
                <a:ln w="19050">
                  <a:solidFill>
                    <a:srgbClr val="E60A0A"/>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00" name="Group 205"/>
              <p:cNvGrpSpPr>
                <a:grpSpLocks/>
              </p:cNvGrpSpPr>
              <p:nvPr/>
            </p:nvGrpSpPr>
            <p:grpSpPr bwMode="auto">
              <a:xfrm>
                <a:off x="737" y="2633"/>
                <a:ext cx="77" cy="81"/>
                <a:chOff x="1362" y="2332"/>
                <a:chExt cx="96" cy="336"/>
              </a:xfrm>
            </p:grpSpPr>
            <p:sp>
              <p:nvSpPr>
                <p:cNvPr id="113" name="Line 206"/>
                <p:cNvSpPr>
                  <a:spLocks noChangeShapeType="1"/>
                </p:cNvSpPr>
                <p:nvPr/>
              </p:nvSpPr>
              <p:spPr bwMode="auto">
                <a:xfrm>
                  <a:off x="1362" y="2332"/>
                  <a:ext cx="96" cy="0"/>
                </a:xfrm>
                <a:prstGeom prst="line">
                  <a:avLst/>
                </a:prstGeom>
                <a:noFill/>
                <a:ln w="19050">
                  <a:solidFill>
                    <a:srgbClr val="E60A0A"/>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14" name="Line 207"/>
                <p:cNvSpPr>
                  <a:spLocks noChangeShapeType="1"/>
                </p:cNvSpPr>
                <p:nvPr/>
              </p:nvSpPr>
              <p:spPr bwMode="auto">
                <a:xfrm>
                  <a:off x="1362" y="2668"/>
                  <a:ext cx="96" cy="0"/>
                </a:xfrm>
                <a:prstGeom prst="line">
                  <a:avLst/>
                </a:prstGeom>
                <a:noFill/>
                <a:ln w="19050">
                  <a:solidFill>
                    <a:srgbClr val="E60A0A"/>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15" name="Line 208"/>
                <p:cNvSpPr>
                  <a:spLocks noChangeShapeType="1"/>
                </p:cNvSpPr>
                <p:nvPr/>
              </p:nvSpPr>
              <p:spPr bwMode="auto">
                <a:xfrm>
                  <a:off x="1410" y="2332"/>
                  <a:ext cx="0" cy="336"/>
                </a:xfrm>
                <a:prstGeom prst="line">
                  <a:avLst/>
                </a:prstGeom>
                <a:noFill/>
                <a:ln w="19050">
                  <a:solidFill>
                    <a:srgbClr val="E60A0A"/>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01" name="Group 209"/>
              <p:cNvGrpSpPr>
                <a:grpSpLocks/>
              </p:cNvGrpSpPr>
              <p:nvPr/>
            </p:nvGrpSpPr>
            <p:grpSpPr bwMode="auto">
              <a:xfrm>
                <a:off x="737" y="2753"/>
                <a:ext cx="77" cy="99"/>
                <a:chOff x="1362" y="2332"/>
                <a:chExt cx="96" cy="336"/>
              </a:xfrm>
            </p:grpSpPr>
            <p:sp>
              <p:nvSpPr>
                <p:cNvPr id="110" name="Line 210"/>
                <p:cNvSpPr>
                  <a:spLocks noChangeShapeType="1"/>
                </p:cNvSpPr>
                <p:nvPr/>
              </p:nvSpPr>
              <p:spPr bwMode="auto">
                <a:xfrm>
                  <a:off x="1362" y="2332"/>
                  <a:ext cx="96" cy="0"/>
                </a:xfrm>
                <a:prstGeom prst="line">
                  <a:avLst/>
                </a:prstGeom>
                <a:noFill/>
                <a:ln w="19050">
                  <a:solidFill>
                    <a:srgbClr val="E60A0A"/>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11" name="Line 211"/>
                <p:cNvSpPr>
                  <a:spLocks noChangeShapeType="1"/>
                </p:cNvSpPr>
                <p:nvPr/>
              </p:nvSpPr>
              <p:spPr bwMode="auto">
                <a:xfrm>
                  <a:off x="1362" y="2668"/>
                  <a:ext cx="96" cy="0"/>
                </a:xfrm>
                <a:prstGeom prst="line">
                  <a:avLst/>
                </a:prstGeom>
                <a:noFill/>
                <a:ln w="19050">
                  <a:solidFill>
                    <a:srgbClr val="E60A0A"/>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12" name="Line 212"/>
                <p:cNvSpPr>
                  <a:spLocks noChangeShapeType="1"/>
                </p:cNvSpPr>
                <p:nvPr/>
              </p:nvSpPr>
              <p:spPr bwMode="auto">
                <a:xfrm>
                  <a:off x="1410" y="2332"/>
                  <a:ext cx="0" cy="336"/>
                </a:xfrm>
                <a:prstGeom prst="line">
                  <a:avLst/>
                </a:prstGeom>
                <a:noFill/>
                <a:ln w="19050">
                  <a:solidFill>
                    <a:srgbClr val="E60A0A"/>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02" name="Group 213"/>
              <p:cNvGrpSpPr>
                <a:grpSpLocks/>
              </p:cNvGrpSpPr>
              <p:nvPr/>
            </p:nvGrpSpPr>
            <p:grpSpPr bwMode="auto">
              <a:xfrm>
                <a:off x="737" y="1857"/>
                <a:ext cx="77" cy="105"/>
                <a:chOff x="1362" y="2332"/>
                <a:chExt cx="96" cy="336"/>
              </a:xfrm>
            </p:grpSpPr>
            <p:sp>
              <p:nvSpPr>
                <p:cNvPr id="107" name="Line 214"/>
                <p:cNvSpPr>
                  <a:spLocks noChangeShapeType="1"/>
                </p:cNvSpPr>
                <p:nvPr/>
              </p:nvSpPr>
              <p:spPr bwMode="auto">
                <a:xfrm>
                  <a:off x="1362" y="2332"/>
                  <a:ext cx="96" cy="0"/>
                </a:xfrm>
                <a:prstGeom prst="line">
                  <a:avLst/>
                </a:prstGeom>
                <a:noFill/>
                <a:ln w="19050">
                  <a:solidFill>
                    <a:srgbClr val="E60A0A"/>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08" name="Line 215"/>
                <p:cNvSpPr>
                  <a:spLocks noChangeShapeType="1"/>
                </p:cNvSpPr>
                <p:nvPr/>
              </p:nvSpPr>
              <p:spPr bwMode="auto">
                <a:xfrm>
                  <a:off x="1362" y="2668"/>
                  <a:ext cx="96" cy="0"/>
                </a:xfrm>
                <a:prstGeom prst="line">
                  <a:avLst/>
                </a:prstGeom>
                <a:noFill/>
                <a:ln w="19050">
                  <a:solidFill>
                    <a:srgbClr val="E60A0A"/>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09" name="Line 216"/>
                <p:cNvSpPr>
                  <a:spLocks noChangeShapeType="1"/>
                </p:cNvSpPr>
                <p:nvPr/>
              </p:nvSpPr>
              <p:spPr bwMode="auto">
                <a:xfrm>
                  <a:off x="1410" y="2332"/>
                  <a:ext cx="0" cy="336"/>
                </a:xfrm>
                <a:prstGeom prst="line">
                  <a:avLst/>
                </a:prstGeom>
                <a:noFill/>
                <a:ln w="19050">
                  <a:solidFill>
                    <a:srgbClr val="E60A0A"/>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03" name="Group 217"/>
              <p:cNvGrpSpPr>
                <a:grpSpLocks/>
              </p:cNvGrpSpPr>
              <p:nvPr/>
            </p:nvGrpSpPr>
            <p:grpSpPr bwMode="auto">
              <a:xfrm>
                <a:off x="737" y="2894"/>
                <a:ext cx="77" cy="129"/>
                <a:chOff x="1362" y="2332"/>
                <a:chExt cx="96" cy="336"/>
              </a:xfrm>
            </p:grpSpPr>
            <p:sp>
              <p:nvSpPr>
                <p:cNvPr id="104" name="Line 218"/>
                <p:cNvSpPr>
                  <a:spLocks noChangeShapeType="1"/>
                </p:cNvSpPr>
                <p:nvPr/>
              </p:nvSpPr>
              <p:spPr bwMode="auto">
                <a:xfrm>
                  <a:off x="1362" y="2332"/>
                  <a:ext cx="96" cy="0"/>
                </a:xfrm>
                <a:prstGeom prst="line">
                  <a:avLst/>
                </a:prstGeom>
                <a:noFill/>
                <a:ln w="19050">
                  <a:solidFill>
                    <a:srgbClr val="E60A0A"/>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05" name="Line 219"/>
                <p:cNvSpPr>
                  <a:spLocks noChangeShapeType="1"/>
                </p:cNvSpPr>
                <p:nvPr/>
              </p:nvSpPr>
              <p:spPr bwMode="auto">
                <a:xfrm>
                  <a:off x="1362" y="2668"/>
                  <a:ext cx="96" cy="0"/>
                </a:xfrm>
                <a:prstGeom prst="line">
                  <a:avLst/>
                </a:prstGeom>
                <a:noFill/>
                <a:ln w="19050">
                  <a:solidFill>
                    <a:srgbClr val="E60A0A"/>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06" name="Line 220"/>
                <p:cNvSpPr>
                  <a:spLocks noChangeShapeType="1"/>
                </p:cNvSpPr>
                <p:nvPr/>
              </p:nvSpPr>
              <p:spPr bwMode="auto">
                <a:xfrm>
                  <a:off x="1410" y="2332"/>
                  <a:ext cx="0" cy="336"/>
                </a:xfrm>
                <a:prstGeom prst="line">
                  <a:avLst/>
                </a:prstGeom>
                <a:noFill/>
                <a:ln w="19050">
                  <a:solidFill>
                    <a:srgbClr val="E60A0A"/>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sp>
        <p:nvSpPr>
          <p:cNvPr id="14" name="Rectangle 228"/>
          <p:cNvSpPr>
            <a:spLocks noChangeArrowheads="1"/>
          </p:cNvSpPr>
          <p:nvPr/>
        </p:nvSpPr>
        <p:spPr bwMode="auto">
          <a:xfrm>
            <a:off x="6724650" y="1219200"/>
            <a:ext cx="1233488"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757238">
              <a:defRPr>
                <a:solidFill>
                  <a:schemeClr val="tx1"/>
                </a:solidFill>
                <a:latin typeface="Arial Unicode MS" pitchFamily="34" charset="-128"/>
              </a:defRPr>
            </a:lvl1pPr>
            <a:lvl2pPr marL="379413" defTabSz="757238">
              <a:defRPr>
                <a:solidFill>
                  <a:schemeClr val="tx1"/>
                </a:solidFill>
                <a:latin typeface="Arial Unicode MS" pitchFamily="34" charset="-128"/>
              </a:defRPr>
            </a:lvl2pPr>
            <a:lvl3pPr marL="757238" defTabSz="757238">
              <a:defRPr>
                <a:solidFill>
                  <a:schemeClr val="tx1"/>
                </a:solidFill>
                <a:latin typeface="Arial Unicode MS" pitchFamily="34" charset="-128"/>
              </a:defRPr>
            </a:lvl3pPr>
            <a:lvl4pPr marL="1136650" defTabSz="757238">
              <a:defRPr>
                <a:solidFill>
                  <a:schemeClr val="tx1"/>
                </a:solidFill>
                <a:latin typeface="Arial Unicode MS" pitchFamily="34" charset="-128"/>
              </a:defRPr>
            </a:lvl4pPr>
            <a:lvl5pPr marL="1514475" defTabSz="757238">
              <a:defRPr>
                <a:solidFill>
                  <a:schemeClr val="tx1"/>
                </a:solidFill>
                <a:latin typeface="Arial Unicode MS" pitchFamily="34" charset="-128"/>
              </a:defRPr>
            </a:lvl5pPr>
            <a:lvl6pPr marL="1971675" defTabSz="757238" fontAlgn="base">
              <a:spcBef>
                <a:spcPct val="0"/>
              </a:spcBef>
              <a:spcAft>
                <a:spcPct val="0"/>
              </a:spcAft>
              <a:defRPr>
                <a:solidFill>
                  <a:schemeClr val="tx1"/>
                </a:solidFill>
                <a:latin typeface="Arial Unicode MS" pitchFamily="34" charset="-128"/>
              </a:defRPr>
            </a:lvl6pPr>
            <a:lvl7pPr marL="2428875" defTabSz="757238" fontAlgn="base">
              <a:spcBef>
                <a:spcPct val="0"/>
              </a:spcBef>
              <a:spcAft>
                <a:spcPct val="0"/>
              </a:spcAft>
              <a:defRPr>
                <a:solidFill>
                  <a:schemeClr val="tx1"/>
                </a:solidFill>
                <a:latin typeface="Arial Unicode MS" pitchFamily="34" charset="-128"/>
              </a:defRPr>
            </a:lvl7pPr>
            <a:lvl8pPr marL="2886075" defTabSz="757238" fontAlgn="base">
              <a:spcBef>
                <a:spcPct val="0"/>
              </a:spcBef>
              <a:spcAft>
                <a:spcPct val="0"/>
              </a:spcAft>
              <a:defRPr>
                <a:solidFill>
                  <a:schemeClr val="tx1"/>
                </a:solidFill>
                <a:latin typeface="Arial Unicode MS" pitchFamily="34" charset="-128"/>
              </a:defRPr>
            </a:lvl8pPr>
            <a:lvl9pPr marL="3343275" defTabSz="757238" fontAlgn="base">
              <a:spcBef>
                <a:spcPct val="0"/>
              </a:spcBef>
              <a:spcAft>
                <a:spcPct val="0"/>
              </a:spcAft>
              <a:defRPr>
                <a:solidFill>
                  <a:schemeClr val="tx1"/>
                </a:solidFill>
                <a:latin typeface="Arial Unicode MS" pitchFamily="34" charset="-128"/>
              </a:defRPr>
            </a:lvl9pPr>
          </a:lstStyle>
          <a:p>
            <a:pPr eaLnBrk="0" hangingPunct="0"/>
            <a:r>
              <a:rPr lang="en-GB" altLang="en-US" sz="1400" b="1" dirty="0">
                <a:solidFill>
                  <a:srgbClr val="1106E8"/>
                </a:solidFill>
                <a:latin typeface="+mn-lt"/>
              </a:rPr>
              <a:t>Typical database</a:t>
            </a:r>
          </a:p>
        </p:txBody>
      </p:sp>
      <p:grpSp>
        <p:nvGrpSpPr>
          <p:cNvPr id="370" name="Group 369"/>
          <p:cNvGrpSpPr/>
          <p:nvPr/>
        </p:nvGrpSpPr>
        <p:grpSpPr>
          <a:xfrm>
            <a:off x="6019800" y="1600200"/>
            <a:ext cx="1066800" cy="1447800"/>
            <a:chOff x="6019800" y="1600200"/>
            <a:chExt cx="1066800" cy="1447800"/>
          </a:xfrm>
        </p:grpSpPr>
        <p:sp>
          <p:nvSpPr>
            <p:cNvPr id="86" name="Rectangle 232"/>
            <p:cNvSpPr>
              <a:spLocks noChangeArrowheads="1"/>
            </p:cNvSpPr>
            <p:nvPr/>
          </p:nvSpPr>
          <p:spPr bwMode="auto">
            <a:xfrm>
              <a:off x="6019800" y="1600200"/>
              <a:ext cx="1066800" cy="457200"/>
            </a:xfrm>
            <a:prstGeom prst="rect">
              <a:avLst/>
            </a:prstGeom>
            <a:solidFill>
              <a:schemeClr val="bg1"/>
            </a:solidFill>
            <a:ln w="12700" algn="ctr">
              <a:solidFill>
                <a:srgbClr val="0A0A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US" altLang="en-US" sz="1200" dirty="0">
                  <a:solidFill>
                    <a:srgbClr val="1106E8"/>
                  </a:solidFill>
                </a:rPr>
                <a:t>Source</a:t>
              </a:r>
            </a:p>
            <a:p>
              <a:pPr algn="ctr">
                <a:lnSpc>
                  <a:spcPts val="1200"/>
                </a:lnSpc>
              </a:pPr>
              <a:r>
                <a:rPr lang="en-US" altLang="en-US" sz="1200" dirty="0">
                  <a:solidFill>
                    <a:srgbClr val="1106E8"/>
                  </a:solidFill>
                </a:rPr>
                <a:t>Document</a:t>
              </a:r>
              <a:endParaRPr lang="en-GB" altLang="en-US" sz="1200" dirty="0">
                <a:solidFill>
                  <a:srgbClr val="1106E8"/>
                </a:solidFill>
              </a:endParaRPr>
            </a:p>
          </p:txBody>
        </p:sp>
        <p:sp>
          <p:nvSpPr>
            <p:cNvPr id="87" name="Rectangle 233"/>
            <p:cNvSpPr>
              <a:spLocks noChangeArrowheads="1"/>
            </p:cNvSpPr>
            <p:nvPr/>
          </p:nvSpPr>
          <p:spPr bwMode="auto">
            <a:xfrm>
              <a:off x="6019800" y="2590800"/>
              <a:ext cx="1066800" cy="457200"/>
            </a:xfrm>
            <a:prstGeom prst="rect">
              <a:avLst/>
            </a:prstGeom>
            <a:solidFill>
              <a:schemeClr val="bg1"/>
            </a:solidFill>
            <a:ln w="12700" algn="ctr">
              <a:solidFill>
                <a:srgbClr val="0A0A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US" altLang="en-US" sz="1200" dirty="0">
                  <a:solidFill>
                    <a:srgbClr val="1106E8"/>
                  </a:solidFill>
                </a:rPr>
                <a:t>Needs or User</a:t>
              </a:r>
            </a:p>
            <a:p>
              <a:pPr algn="ctr">
                <a:lnSpc>
                  <a:spcPts val="1200"/>
                </a:lnSpc>
              </a:pPr>
              <a:r>
                <a:rPr lang="en-US" altLang="en-US" sz="1200" dirty="0">
                  <a:solidFill>
                    <a:srgbClr val="1106E8"/>
                  </a:solidFill>
                </a:rPr>
                <a:t>Requirements</a:t>
              </a:r>
              <a:endParaRPr lang="en-GB" altLang="en-US" sz="1200" dirty="0">
                <a:solidFill>
                  <a:srgbClr val="1106E8"/>
                </a:solidFill>
              </a:endParaRPr>
            </a:p>
          </p:txBody>
        </p:sp>
        <p:sp>
          <p:nvSpPr>
            <p:cNvPr id="88" name="Line 234"/>
            <p:cNvSpPr>
              <a:spLocks noChangeShapeType="1"/>
            </p:cNvSpPr>
            <p:nvPr/>
          </p:nvSpPr>
          <p:spPr bwMode="auto">
            <a:xfrm>
              <a:off x="6553200" y="2057400"/>
              <a:ext cx="0" cy="533400"/>
            </a:xfrm>
            <a:prstGeom prst="line">
              <a:avLst/>
            </a:prstGeom>
            <a:noFill/>
            <a:ln w="12700">
              <a:solidFill>
                <a:srgbClr val="00CC00"/>
              </a:solidFill>
              <a:round/>
              <a:headEnd/>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grpSp>
        <p:nvGrpSpPr>
          <p:cNvPr id="369" name="Group 368"/>
          <p:cNvGrpSpPr/>
          <p:nvPr/>
        </p:nvGrpSpPr>
        <p:grpSpPr>
          <a:xfrm>
            <a:off x="7543800" y="1600200"/>
            <a:ext cx="1066800" cy="1447800"/>
            <a:chOff x="7543800" y="1600200"/>
            <a:chExt cx="1066800" cy="1447800"/>
          </a:xfrm>
        </p:grpSpPr>
        <p:sp>
          <p:nvSpPr>
            <p:cNvPr id="83" name="Rectangle 240"/>
            <p:cNvSpPr>
              <a:spLocks noChangeArrowheads="1"/>
            </p:cNvSpPr>
            <p:nvPr/>
          </p:nvSpPr>
          <p:spPr bwMode="auto">
            <a:xfrm>
              <a:off x="7543800" y="1600200"/>
              <a:ext cx="1066800" cy="457200"/>
            </a:xfrm>
            <a:prstGeom prst="rect">
              <a:avLst/>
            </a:prstGeom>
            <a:solidFill>
              <a:schemeClr val="bg1"/>
            </a:solidFill>
            <a:ln w="12700" algn="ctr">
              <a:solidFill>
                <a:srgbClr val="0A0A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US" altLang="en-US" sz="1200" dirty="0">
                  <a:solidFill>
                    <a:srgbClr val="1106E8"/>
                  </a:solidFill>
                </a:rPr>
                <a:t>Source</a:t>
              </a:r>
            </a:p>
            <a:p>
              <a:pPr algn="ctr">
                <a:lnSpc>
                  <a:spcPts val="1200"/>
                </a:lnSpc>
              </a:pPr>
              <a:r>
                <a:rPr lang="en-US" altLang="en-US" sz="1200" dirty="0">
                  <a:solidFill>
                    <a:srgbClr val="1106E8"/>
                  </a:solidFill>
                </a:rPr>
                <a:t>Document</a:t>
              </a:r>
              <a:endParaRPr lang="en-GB" altLang="en-US" sz="1200" dirty="0">
                <a:solidFill>
                  <a:srgbClr val="1106E8"/>
                </a:solidFill>
              </a:endParaRPr>
            </a:p>
          </p:txBody>
        </p:sp>
        <p:sp>
          <p:nvSpPr>
            <p:cNvPr id="84" name="Rectangle 241"/>
            <p:cNvSpPr>
              <a:spLocks noChangeArrowheads="1"/>
            </p:cNvSpPr>
            <p:nvPr/>
          </p:nvSpPr>
          <p:spPr bwMode="auto">
            <a:xfrm>
              <a:off x="7543800" y="2590800"/>
              <a:ext cx="1066800" cy="457200"/>
            </a:xfrm>
            <a:prstGeom prst="rect">
              <a:avLst/>
            </a:prstGeom>
            <a:solidFill>
              <a:schemeClr val="bg1"/>
            </a:solidFill>
            <a:ln w="12700" algn="ctr">
              <a:solidFill>
                <a:srgbClr val="0A0A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US" altLang="en-US" sz="1200" dirty="0">
                  <a:solidFill>
                    <a:srgbClr val="1106E8"/>
                  </a:solidFill>
                </a:rPr>
                <a:t>Needs or User</a:t>
              </a:r>
            </a:p>
            <a:p>
              <a:pPr algn="ctr">
                <a:lnSpc>
                  <a:spcPts val="1200"/>
                </a:lnSpc>
              </a:pPr>
              <a:r>
                <a:rPr lang="en-US" altLang="en-US" sz="1200" dirty="0">
                  <a:solidFill>
                    <a:srgbClr val="1106E8"/>
                  </a:solidFill>
                </a:rPr>
                <a:t>Requirements</a:t>
              </a:r>
              <a:endParaRPr lang="en-GB" altLang="en-US" sz="1200" dirty="0">
                <a:solidFill>
                  <a:srgbClr val="1106E8"/>
                </a:solidFill>
              </a:endParaRPr>
            </a:p>
          </p:txBody>
        </p:sp>
        <p:sp>
          <p:nvSpPr>
            <p:cNvPr id="85" name="Line 242"/>
            <p:cNvSpPr>
              <a:spLocks noChangeShapeType="1"/>
            </p:cNvSpPr>
            <p:nvPr/>
          </p:nvSpPr>
          <p:spPr bwMode="auto">
            <a:xfrm>
              <a:off x="8077200" y="2057400"/>
              <a:ext cx="0" cy="533400"/>
            </a:xfrm>
            <a:prstGeom prst="line">
              <a:avLst/>
            </a:prstGeom>
            <a:noFill/>
            <a:ln w="12700">
              <a:solidFill>
                <a:srgbClr val="00CC00"/>
              </a:solidFill>
              <a:round/>
              <a:headEnd/>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sp>
        <p:nvSpPr>
          <p:cNvPr id="81" name="Text Box 244"/>
          <p:cNvSpPr txBox="1">
            <a:spLocks noChangeArrowheads="1"/>
          </p:cNvSpPr>
          <p:nvPr/>
        </p:nvSpPr>
        <p:spPr bwMode="auto">
          <a:xfrm>
            <a:off x="7239000" y="1712913"/>
            <a:ext cx="158750" cy="36988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spAutoFit/>
          </a:bodyPr>
          <a:lstStyle/>
          <a:p>
            <a:r>
              <a:rPr lang="en-GB" altLang="en-US" dirty="0">
                <a:solidFill>
                  <a:srgbClr val="1106E8"/>
                </a:solidFill>
              </a:rPr>
              <a:t>…</a:t>
            </a:r>
          </a:p>
        </p:txBody>
      </p:sp>
      <p:sp>
        <p:nvSpPr>
          <p:cNvPr id="82" name="Text Box 245"/>
          <p:cNvSpPr txBox="1">
            <a:spLocks noChangeArrowheads="1"/>
          </p:cNvSpPr>
          <p:nvPr/>
        </p:nvSpPr>
        <p:spPr bwMode="auto">
          <a:xfrm>
            <a:off x="7239000" y="2667001"/>
            <a:ext cx="158750" cy="36988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spAutoFit/>
          </a:bodyPr>
          <a:lstStyle/>
          <a:p>
            <a:r>
              <a:rPr lang="en-GB" altLang="en-US" dirty="0">
                <a:solidFill>
                  <a:srgbClr val="1106E8"/>
                </a:solidFill>
              </a:rPr>
              <a:t>…</a:t>
            </a:r>
          </a:p>
        </p:txBody>
      </p:sp>
      <p:grpSp>
        <p:nvGrpSpPr>
          <p:cNvPr id="371" name="Group 370"/>
          <p:cNvGrpSpPr/>
          <p:nvPr/>
        </p:nvGrpSpPr>
        <p:grpSpPr>
          <a:xfrm>
            <a:off x="6781800" y="3048000"/>
            <a:ext cx="1066800" cy="1524000"/>
            <a:chOff x="6781800" y="3048000"/>
            <a:chExt cx="1066800" cy="1524000"/>
          </a:xfrm>
        </p:grpSpPr>
        <p:sp>
          <p:nvSpPr>
            <p:cNvPr id="72" name="Rectangle 230"/>
            <p:cNvSpPr>
              <a:spLocks noChangeArrowheads="1"/>
            </p:cNvSpPr>
            <p:nvPr/>
          </p:nvSpPr>
          <p:spPr bwMode="auto">
            <a:xfrm>
              <a:off x="6781800" y="3581400"/>
              <a:ext cx="1066800" cy="457200"/>
            </a:xfrm>
            <a:prstGeom prst="rect">
              <a:avLst/>
            </a:prstGeom>
            <a:solidFill>
              <a:schemeClr val="bg1"/>
            </a:solidFill>
            <a:ln w="12700" algn="ctr">
              <a:solidFill>
                <a:srgbClr val="0A0A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lnSpc>
                  <a:spcPts val="1200"/>
                </a:lnSpc>
              </a:pPr>
              <a:r>
                <a:rPr lang="en-US" altLang="en-US" sz="1200" dirty="0">
                  <a:solidFill>
                    <a:srgbClr val="1106E8"/>
                  </a:solidFill>
                </a:rPr>
                <a:t>System</a:t>
              </a:r>
            </a:p>
            <a:p>
              <a:pPr algn="ctr">
                <a:lnSpc>
                  <a:spcPts val="1200"/>
                </a:lnSpc>
              </a:pPr>
              <a:r>
                <a:rPr lang="en-US" altLang="en-US" sz="1200" dirty="0">
                  <a:solidFill>
                    <a:srgbClr val="1106E8"/>
                  </a:solidFill>
                </a:rPr>
                <a:t>Requirements</a:t>
              </a:r>
              <a:endParaRPr lang="en-GB" altLang="en-US" sz="1200" dirty="0">
                <a:solidFill>
                  <a:srgbClr val="1106E8"/>
                </a:solidFill>
              </a:endParaRPr>
            </a:p>
          </p:txBody>
        </p:sp>
        <p:sp>
          <p:nvSpPr>
            <p:cNvPr id="74" name="Line 235"/>
            <p:cNvSpPr>
              <a:spLocks noChangeShapeType="1"/>
            </p:cNvSpPr>
            <p:nvPr/>
          </p:nvSpPr>
          <p:spPr bwMode="auto">
            <a:xfrm>
              <a:off x="7696200" y="3048000"/>
              <a:ext cx="0" cy="533400"/>
            </a:xfrm>
            <a:prstGeom prst="line">
              <a:avLst/>
            </a:prstGeom>
            <a:noFill/>
            <a:ln w="12700">
              <a:solidFill>
                <a:srgbClr val="00CC00"/>
              </a:solidFill>
              <a:round/>
              <a:headEnd/>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75" name="Line 236"/>
            <p:cNvSpPr>
              <a:spLocks noChangeShapeType="1"/>
            </p:cNvSpPr>
            <p:nvPr/>
          </p:nvSpPr>
          <p:spPr bwMode="auto">
            <a:xfrm>
              <a:off x="7315200" y="4038600"/>
              <a:ext cx="0" cy="533400"/>
            </a:xfrm>
            <a:prstGeom prst="line">
              <a:avLst/>
            </a:prstGeom>
            <a:noFill/>
            <a:ln w="12700">
              <a:solidFill>
                <a:srgbClr val="00CC00"/>
              </a:solidFill>
              <a:round/>
              <a:headEnd/>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76" name="Line 237"/>
            <p:cNvSpPr>
              <a:spLocks noChangeShapeType="1"/>
            </p:cNvSpPr>
            <p:nvPr/>
          </p:nvSpPr>
          <p:spPr bwMode="auto">
            <a:xfrm>
              <a:off x="7543800" y="4038600"/>
              <a:ext cx="0" cy="533400"/>
            </a:xfrm>
            <a:prstGeom prst="line">
              <a:avLst/>
            </a:prstGeom>
            <a:noFill/>
            <a:ln w="12700">
              <a:solidFill>
                <a:srgbClr val="00CC00"/>
              </a:solidFill>
              <a:round/>
              <a:headEnd/>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77" name="Line 238"/>
            <p:cNvSpPr>
              <a:spLocks noChangeShapeType="1"/>
            </p:cNvSpPr>
            <p:nvPr/>
          </p:nvSpPr>
          <p:spPr bwMode="auto">
            <a:xfrm>
              <a:off x="7086600" y="4038600"/>
              <a:ext cx="0" cy="533400"/>
            </a:xfrm>
            <a:prstGeom prst="line">
              <a:avLst/>
            </a:prstGeom>
            <a:noFill/>
            <a:ln w="12700">
              <a:solidFill>
                <a:srgbClr val="00CC00"/>
              </a:solidFill>
              <a:round/>
              <a:headEnd/>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80" name="Line 246"/>
            <p:cNvSpPr>
              <a:spLocks noChangeShapeType="1"/>
            </p:cNvSpPr>
            <p:nvPr/>
          </p:nvSpPr>
          <p:spPr bwMode="auto">
            <a:xfrm>
              <a:off x="6934200" y="3048000"/>
              <a:ext cx="0" cy="533400"/>
            </a:xfrm>
            <a:prstGeom prst="line">
              <a:avLst/>
            </a:prstGeom>
            <a:noFill/>
            <a:ln w="12700">
              <a:solidFill>
                <a:srgbClr val="00CC00"/>
              </a:solidFill>
              <a:round/>
              <a:headEnd/>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grpSp>
        <p:nvGrpSpPr>
          <p:cNvPr id="374" name="Group 373"/>
          <p:cNvGrpSpPr/>
          <p:nvPr/>
        </p:nvGrpSpPr>
        <p:grpSpPr>
          <a:xfrm>
            <a:off x="1752600" y="1219200"/>
            <a:ext cx="3827464" cy="2441575"/>
            <a:chOff x="1752600" y="1219200"/>
            <a:chExt cx="3827464" cy="2441575"/>
          </a:xfrm>
        </p:grpSpPr>
        <p:grpSp>
          <p:nvGrpSpPr>
            <p:cNvPr id="360" name="Group 359"/>
            <p:cNvGrpSpPr/>
            <p:nvPr/>
          </p:nvGrpSpPr>
          <p:grpSpPr>
            <a:xfrm>
              <a:off x="3960813" y="2438400"/>
              <a:ext cx="1619251" cy="1222375"/>
              <a:chOff x="3960813" y="2438400"/>
              <a:chExt cx="1619251" cy="1222375"/>
            </a:xfrm>
          </p:grpSpPr>
          <p:sp>
            <p:nvSpPr>
              <p:cNvPr id="296" name="Freeform 7"/>
              <p:cNvSpPr>
                <a:spLocks/>
              </p:cNvSpPr>
              <p:nvPr/>
            </p:nvSpPr>
            <p:spPr bwMode="auto">
              <a:xfrm>
                <a:off x="3960813" y="2438400"/>
                <a:ext cx="465138" cy="1219200"/>
              </a:xfrm>
              <a:custGeom>
                <a:avLst/>
                <a:gdLst>
                  <a:gd name="T0" fmla="*/ 293 w 293"/>
                  <a:gd name="T1" fmla="*/ 768 h 768"/>
                  <a:gd name="T2" fmla="*/ 293 w 293"/>
                  <a:gd name="T3" fmla="*/ 48 h 768"/>
                  <a:gd name="T4" fmla="*/ 1 w 293"/>
                  <a:gd name="T5" fmla="*/ 0 h 768"/>
                  <a:gd name="T6" fmla="*/ 0 w 293"/>
                  <a:gd name="T7" fmla="*/ 144 h 768"/>
                </a:gdLst>
                <a:ahLst/>
                <a:cxnLst>
                  <a:cxn ang="0">
                    <a:pos x="T0" y="T1"/>
                  </a:cxn>
                  <a:cxn ang="0">
                    <a:pos x="T2" y="T3"/>
                  </a:cxn>
                  <a:cxn ang="0">
                    <a:pos x="T4" y="T5"/>
                  </a:cxn>
                  <a:cxn ang="0">
                    <a:pos x="T6" y="T7"/>
                  </a:cxn>
                </a:cxnLst>
                <a:rect l="0" t="0" r="r" b="b"/>
                <a:pathLst>
                  <a:path w="293" h="768">
                    <a:moveTo>
                      <a:pt x="293" y="768"/>
                    </a:moveTo>
                    <a:lnTo>
                      <a:pt x="293" y="48"/>
                    </a:lnTo>
                    <a:lnTo>
                      <a:pt x="1" y="0"/>
                    </a:lnTo>
                    <a:lnTo>
                      <a:pt x="0" y="144"/>
                    </a:lnTo>
                  </a:path>
                </a:pathLst>
              </a:custGeom>
              <a:solidFill>
                <a:srgbClr val="B4FFFF"/>
              </a:solidFill>
              <a:ln w="12700">
                <a:solidFill>
                  <a:srgbClr val="B4FFF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B4FFFF"/>
                  </a:solidFill>
                </a:endParaRPr>
              </a:p>
            </p:txBody>
          </p:sp>
          <p:grpSp>
            <p:nvGrpSpPr>
              <p:cNvPr id="297" name="Group 8"/>
              <p:cNvGrpSpPr>
                <a:grpSpLocks/>
              </p:cNvGrpSpPr>
              <p:nvPr/>
            </p:nvGrpSpPr>
            <p:grpSpPr bwMode="auto">
              <a:xfrm>
                <a:off x="4419601" y="2514600"/>
                <a:ext cx="1160463" cy="1146175"/>
                <a:chOff x="4543" y="849"/>
                <a:chExt cx="731" cy="1192"/>
              </a:xfrm>
            </p:grpSpPr>
            <p:sp>
              <p:nvSpPr>
                <p:cNvPr id="298" name="Rectangle 9"/>
                <p:cNvSpPr>
                  <a:spLocks noChangeArrowheads="1"/>
                </p:cNvSpPr>
                <p:nvPr/>
              </p:nvSpPr>
              <p:spPr bwMode="auto">
                <a:xfrm>
                  <a:off x="4543" y="849"/>
                  <a:ext cx="731" cy="199"/>
                </a:xfrm>
                <a:prstGeom prst="rect">
                  <a:avLst/>
                </a:prstGeom>
                <a:solidFill>
                  <a:schemeClr val="bg1"/>
                </a:solidFill>
                <a:ln w="6350" algn="ctr">
                  <a:solidFill>
                    <a:srgbClr val="1106E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200">
                      <a:solidFill>
                        <a:srgbClr val="0A0AB2"/>
                      </a:solidFill>
                    </a:rPr>
                    <a:t>Text</a:t>
                  </a:r>
                </a:p>
              </p:txBody>
            </p:sp>
            <p:sp>
              <p:nvSpPr>
                <p:cNvPr id="299" name="Rectangle 10"/>
                <p:cNvSpPr>
                  <a:spLocks noChangeArrowheads="1"/>
                </p:cNvSpPr>
                <p:nvPr/>
              </p:nvSpPr>
              <p:spPr bwMode="auto">
                <a:xfrm>
                  <a:off x="4543" y="1047"/>
                  <a:ext cx="731" cy="199"/>
                </a:xfrm>
                <a:prstGeom prst="rect">
                  <a:avLst/>
                </a:prstGeom>
                <a:solidFill>
                  <a:schemeClr val="bg1"/>
                </a:solidFill>
                <a:ln w="6350" algn="ctr">
                  <a:solidFill>
                    <a:srgbClr val="1106E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200">
                      <a:solidFill>
                        <a:srgbClr val="0A0AB2"/>
                      </a:solidFill>
                    </a:rPr>
                    <a:t>Acceptance</a:t>
                  </a:r>
                </a:p>
              </p:txBody>
            </p:sp>
            <p:sp>
              <p:nvSpPr>
                <p:cNvPr id="300" name="Rectangle 11"/>
                <p:cNvSpPr>
                  <a:spLocks noChangeArrowheads="1"/>
                </p:cNvSpPr>
                <p:nvPr/>
              </p:nvSpPr>
              <p:spPr bwMode="auto">
                <a:xfrm>
                  <a:off x="4543" y="1245"/>
                  <a:ext cx="731" cy="199"/>
                </a:xfrm>
                <a:prstGeom prst="rect">
                  <a:avLst/>
                </a:prstGeom>
                <a:solidFill>
                  <a:schemeClr val="bg1"/>
                </a:solidFill>
                <a:ln w="6350" algn="ctr">
                  <a:solidFill>
                    <a:srgbClr val="1106E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200">
                      <a:solidFill>
                        <a:srgbClr val="0A0AB2"/>
                      </a:solidFill>
                    </a:rPr>
                    <a:t>Origin</a:t>
                  </a:r>
                </a:p>
              </p:txBody>
            </p:sp>
            <p:sp>
              <p:nvSpPr>
                <p:cNvPr id="301" name="Rectangle 12"/>
                <p:cNvSpPr>
                  <a:spLocks noChangeArrowheads="1"/>
                </p:cNvSpPr>
                <p:nvPr/>
              </p:nvSpPr>
              <p:spPr bwMode="auto">
                <a:xfrm>
                  <a:off x="4543" y="1444"/>
                  <a:ext cx="731" cy="199"/>
                </a:xfrm>
                <a:prstGeom prst="rect">
                  <a:avLst/>
                </a:prstGeom>
                <a:solidFill>
                  <a:schemeClr val="bg1"/>
                </a:solidFill>
                <a:ln w="6350" algn="ctr">
                  <a:solidFill>
                    <a:srgbClr val="1106E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200">
                      <a:solidFill>
                        <a:srgbClr val="0A0AB2"/>
                      </a:solidFill>
                    </a:rPr>
                    <a:t>Reference</a:t>
                  </a:r>
                </a:p>
              </p:txBody>
            </p:sp>
            <p:sp>
              <p:nvSpPr>
                <p:cNvPr id="302" name="Rectangle 13"/>
                <p:cNvSpPr>
                  <a:spLocks noChangeArrowheads="1"/>
                </p:cNvSpPr>
                <p:nvPr/>
              </p:nvSpPr>
              <p:spPr bwMode="auto">
                <a:xfrm>
                  <a:off x="4543" y="1643"/>
                  <a:ext cx="731" cy="199"/>
                </a:xfrm>
                <a:prstGeom prst="rect">
                  <a:avLst/>
                </a:prstGeom>
                <a:solidFill>
                  <a:schemeClr val="bg1"/>
                </a:solidFill>
                <a:ln w="6350" algn="ctr">
                  <a:solidFill>
                    <a:srgbClr val="1106E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200">
                      <a:solidFill>
                        <a:srgbClr val="0A0AB2"/>
                      </a:solidFill>
                    </a:rPr>
                    <a:t>Test Method</a:t>
                  </a:r>
                </a:p>
              </p:txBody>
            </p:sp>
            <p:sp>
              <p:nvSpPr>
                <p:cNvPr id="303" name="Rectangle 14"/>
                <p:cNvSpPr>
                  <a:spLocks noChangeArrowheads="1"/>
                </p:cNvSpPr>
                <p:nvPr/>
              </p:nvSpPr>
              <p:spPr bwMode="auto">
                <a:xfrm>
                  <a:off x="4543" y="1842"/>
                  <a:ext cx="731" cy="199"/>
                </a:xfrm>
                <a:prstGeom prst="rect">
                  <a:avLst/>
                </a:prstGeom>
                <a:solidFill>
                  <a:schemeClr val="bg1"/>
                </a:solidFill>
                <a:ln w="6350" algn="ctr">
                  <a:solidFill>
                    <a:srgbClr val="1106E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200">
                      <a:solidFill>
                        <a:srgbClr val="0A0AB2"/>
                      </a:solidFill>
                    </a:rPr>
                    <a:t>Status</a:t>
                  </a:r>
                </a:p>
              </p:txBody>
            </p:sp>
          </p:grpSp>
        </p:grpSp>
        <p:grpSp>
          <p:nvGrpSpPr>
            <p:cNvPr id="359" name="Group 358"/>
            <p:cNvGrpSpPr/>
            <p:nvPr/>
          </p:nvGrpSpPr>
          <p:grpSpPr>
            <a:xfrm>
              <a:off x="3733800" y="1219200"/>
              <a:ext cx="1846263" cy="1146175"/>
              <a:chOff x="3733800" y="1219200"/>
              <a:chExt cx="1846263" cy="1146175"/>
            </a:xfrm>
          </p:grpSpPr>
          <p:sp>
            <p:nvSpPr>
              <p:cNvPr id="191" name="Freeform 115"/>
              <p:cNvSpPr>
                <a:spLocks/>
              </p:cNvSpPr>
              <p:nvPr/>
            </p:nvSpPr>
            <p:spPr bwMode="auto">
              <a:xfrm>
                <a:off x="3733800" y="1219200"/>
                <a:ext cx="690563" cy="1141413"/>
              </a:xfrm>
              <a:custGeom>
                <a:avLst/>
                <a:gdLst>
                  <a:gd name="T0" fmla="*/ 435 w 435"/>
                  <a:gd name="T1" fmla="*/ 0 h 719"/>
                  <a:gd name="T2" fmla="*/ 431 w 435"/>
                  <a:gd name="T3" fmla="*/ 719 h 719"/>
                  <a:gd name="T4" fmla="*/ 0 w 435"/>
                  <a:gd name="T5" fmla="*/ 624 h 719"/>
                  <a:gd name="T6" fmla="*/ 0 w 435"/>
                  <a:gd name="T7" fmla="*/ 482 h 719"/>
                </a:gdLst>
                <a:ahLst/>
                <a:cxnLst>
                  <a:cxn ang="0">
                    <a:pos x="T0" y="T1"/>
                  </a:cxn>
                  <a:cxn ang="0">
                    <a:pos x="T2" y="T3"/>
                  </a:cxn>
                  <a:cxn ang="0">
                    <a:pos x="T4" y="T5"/>
                  </a:cxn>
                  <a:cxn ang="0">
                    <a:pos x="T6" y="T7"/>
                  </a:cxn>
                </a:cxnLst>
                <a:rect l="0" t="0" r="r" b="b"/>
                <a:pathLst>
                  <a:path w="435" h="719">
                    <a:moveTo>
                      <a:pt x="435" y="0"/>
                    </a:moveTo>
                    <a:lnTo>
                      <a:pt x="431" y="719"/>
                    </a:lnTo>
                    <a:lnTo>
                      <a:pt x="0" y="624"/>
                    </a:lnTo>
                    <a:lnTo>
                      <a:pt x="0" y="482"/>
                    </a:lnTo>
                  </a:path>
                </a:pathLst>
              </a:custGeom>
              <a:solidFill>
                <a:srgbClr val="B4FFFF"/>
              </a:solidFill>
              <a:ln w="12700">
                <a:solidFill>
                  <a:srgbClr val="B4FFF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B4FFFF"/>
                  </a:solidFill>
                </a:endParaRPr>
              </a:p>
            </p:txBody>
          </p:sp>
          <p:grpSp>
            <p:nvGrpSpPr>
              <p:cNvPr id="192" name="Group 116"/>
              <p:cNvGrpSpPr>
                <a:grpSpLocks/>
              </p:cNvGrpSpPr>
              <p:nvPr/>
            </p:nvGrpSpPr>
            <p:grpSpPr bwMode="auto">
              <a:xfrm>
                <a:off x="4419600" y="1219200"/>
                <a:ext cx="1160463" cy="1146175"/>
                <a:chOff x="4543" y="849"/>
                <a:chExt cx="731" cy="1192"/>
              </a:xfrm>
            </p:grpSpPr>
            <p:sp>
              <p:nvSpPr>
                <p:cNvPr id="193" name="Rectangle 117"/>
                <p:cNvSpPr>
                  <a:spLocks noChangeArrowheads="1"/>
                </p:cNvSpPr>
                <p:nvPr/>
              </p:nvSpPr>
              <p:spPr bwMode="auto">
                <a:xfrm>
                  <a:off x="4543" y="849"/>
                  <a:ext cx="731" cy="199"/>
                </a:xfrm>
                <a:prstGeom prst="rect">
                  <a:avLst/>
                </a:prstGeom>
                <a:solidFill>
                  <a:schemeClr val="bg1"/>
                </a:solidFill>
                <a:ln w="6350" algn="ctr">
                  <a:solidFill>
                    <a:srgbClr val="1106E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200">
                      <a:solidFill>
                        <a:srgbClr val="0A0AB2"/>
                      </a:solidFill>
                    </a:rPr>
                    <a:t>Text</a:t>
                  </a:r>
                </a:p>
              </p:txBody>
            </p:sp>
            <p:sp>
              <p:nvSpPr>
                <p:cNvPr id="194" name="Rectangle 118"/>
                <p:cNvSpPr>
                  <a:spLocks noChangeArrowheads="1"/>
                </p:cNvSpPr>
                <p:nvPr/>
              </p:nvSpPr>
              <p:spPr bwMode="auto">
                <a:xfrm>
                  <a:off x="4543" y="1047"/>
                  <a:ext cx="731" cy="199"/>
                </a:xfrm>
                <a:prstGeom prst="rect">
                  <a:avLst/>
                </a:prstGeom>
                <a:solidFill>
                  <a:schemeClr val="bg1"/>
                </a:solidFill>
                <a:ln w="6350" algn="ctr">
                  <a:solidFill>
                    <a:srgbClr val="1106E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200">
                      <a:solidFill>
                        <a:srgbClr val="0A0AB2"/>
                      </a:solidFill>
                    </a:rPr>
                    <a:t>Acceptance</a:t>
                  </a:r>
                </a:p>
              </p:txBody>
            </p:sp>
            <p:sp>
              <p:nvSpPr>
                <p:cNvPr id="195" name="Rectangle 119"/>
                <p:cNvSpPr>
                  <a:spLocks noChangeArrowheads="1"/>
                </p:cNvSpPr>
                <p:nvPr/>
              </p:nvSpPr>
              <p:spPr bwMode="auto">
                <a:xfrm>
                  <a:off x="4543" y="1245"/>
                  <a:ext cx="731" cy="199"/>
                </a:xfrm>
                <a:prstGeom prst="rect">
                  <a:avLst/>
                </a:prstGeom>
                <a:solidFill>
                  <a:schemeClr val="bg1"/>
                </a:solidFill>
                <a:ln w="6350" algn="ctr">
                  <a:solidFill>
                    <a:srgbClr val="1106E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200">
                      <a:solidFill>
                        <a:srgbClr val="0A0AB2"/>
                      </a:solidFill>
                    </a:rPr>
                    <a:t>Origin</a:t>
                  </a:r>
                </a:p>
              </p:txBody>
            </p:sp>
            <p:sp>
              <p:nvSpPr>
                <p:cNvPr id="196" name="Rectangle 120"/>
                <p:cNvSpPr>
                  <a:spLocks noChangeArrowheads="1"/>
                </p:cNvSpPr>
                <p:nvPr/>
              </p:nvSpPr>
              <p:spPr bwMode="auto">
                <a:xfrm>
                  <a:off x="4543" y="1444"/>
                  <a:ext cx="731" cy="199"/>
                </a:xfrm>
                <a:prstGeom prst="rect">
                  <a:avLst/>
                </a:prstGeom>
                <a:solidFill>
                  <a:schemeClr val="bg1"/>
                </a:solidFill>
                <a:ln w="6350" algn="ctr">
                  <a:solidFill>
                    <a:srgbClr val="1106E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200">
                      <a:solidFill>
                        <a:srgbClr val="0A0AB2"/>
                      </a:solidFill>
                    </a:rPr>
                    <a:t>Reference</a:t>
                  </a:r>
                </a:p>
              </p:txBody>
            </p:sp>
            <p:sp>
              <p:nvSpPr>
                <p:cNvPr id="197" name="Rectangle 121"/>
                <p:cNvSpPr>
                  <a:spLocks noChangeArrowheads="1"/>
                </p:cNvSpPr>
                <p:nvPr/>
              </p:nvSpPr>
              <p:spPr bwMode="auto">
                <a:xfrm>
                  <a:off x="4543" y="1643"/>
                  <a:ext cx="731" cy="199"/>
                </a:xfrm>
                <a:prstGeom prst="rect">
                  <a:avLst/>
                </a:prstGeom>
                <a:solidFill>
                  <a:schemeClr val="bg1"/>
                </a:solidFill>
                <a:ln w="6350" algn="ctr">
                  <a:solidFill>
                    <a:srgbClr val="1106E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200">
                      <a:solidFill>
                        <a:srgbClr val="0A0AB2"/>
                      </a:solidFill>
                    </a:rPr>
                    <a:t>Test Method</a:t>
                  </a:r>
                </a:p>
              </p:txBody>
            </p:sp>
            <p:sp>
              <p:nvSpPr>
                <p:cNvPr id="198" name="Rectangle 122"/>
                <p:cNvSpPr>
                  <a:spLocks noChangeArrowheads="1"/>
                </p:cNvSpPr>
                <p:nvPr/>
              </p:nvSpPr>
              <p:spPr bwMode="auto">
                <a:xfrm>
                  <a:off x="4543" y="1842"/>
                  <a:ext cx="731" cy="199"/>
                </a:xfrm>
                <a:prstGeom prst="rect">
                  <a:avLst/>
                </a:prstGeom>
                <a:solidFill>
                  <a:schemeClr val="bg1"/>
                </a:solidFill>
                <a:ln w="6350" algn="ctr">
                  <a:solidFill>
                    <a:srgbClr val="1106E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200">
                      <a:solidFill>
                        <a:srgbClr val="0A0AB2"/>
                      </a:solidFill>
                    </a:rPr>
                    <a:t>Status</a:t>
                  </a:r>
                </a:p>
              </p:txBody>
            </p:sp>
          </p:grpSp>
        </p:grpSp>
        <p:grpSp>
          <p:nvGrpSpPr>
            <p:cNvPr id="372" name="Group 371"/>
            <p:cNvGrpSpPr/>
            <p:nvPr/>
          </p:nvGrpSpPr>
          <p:grpSpPr>
            <a:xfrm>
              <a:off x="1752600" y="1524000"/>
              <a:ext cx="2209800" cy="1600200"/>
              <a:chOff x="1752600" y="1524000"/>
              <a:chExt cx="2209800" cy="1600200"/>
            </a:xfrm>
          </p:grpSpPr>
          <p:sp>
            <p:nvSpPr>
              <p:cNvPr id="49" name="Rectangle 248"/>
              <p:cNvSpPr>
                <a:spLocks noChangeArrowheads="1"/>
              </p:cNvSpPr>
              <p:nvPr/>
            </p:nvSpPr>
            <p:spPr bwMode="auto">
              <a:xfrm>
                <a:off x="1752600" y="2438400"/>
                <a:ext cx="384175" cy="228600"/>
              </a:xfrm>
              <a:prstGeom prst="rect">
                <a:avLst/>
              </a:prstGeom>
              <a:solidFill>
                <a:schemeClr val="bg1"/>
              </a:solidFill>
              <a:ln w="12700" algn="ctr">
                <a:solidFill>
                  <a:srgbClr val="0A0A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2.1</a:t>
                </a:r>
              </a:p>
            </p:txBody>
          </p:sp>
          <p:sp>
            <p:nvSpPr>
              <p:cNvPr id="50" name="Rectangle 249"/>
              <p:cNvSpPr>
                <a:spLocks noChangeArrowheads="1"/>
              </p:cNvSpPr>
              <p:nvPr/>
            </p:nvSpPr>
            <p:spPr bwMode="auto">
              <a:xfrm>
                <a:off x="2209800" y="2438400"/>
                <a:ext cx="384175" cy="228600"/>
              </a:xfrm>
              <a:prstGeom prst="rect">
                <a:avLst/>
              </a:prstGeom>
              <a:solidFill>
                <a:schemeClr val="bg1"/>
              </a:solidFill>
              <a:ln w="12700" algn="ctr">
                <a:solidFill>
                  <a:srgbClr val="0A0A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2.2</a:t>
                </a:r>
              </a:p>
            </p:txBody>
          </p:sp>
          <p:sp>
            <p:nvSpPr>
              <p:cNvPr id="51" name="Rectangle 250"/>
              <p:cNvSpPr>
                <a:spLocks noChangeArrowheads="1"/>
              </p:cNvSpPr>
              <p:nvPr/>
            </p:nvSpPr>
            <p:spPr bwMode="auto">
              <a:xfrm>
                <a:off x="2667000" y="2438400"/>
                <a:ext cx="384175" cy="228600"/>
              </a:xfrm>
              <a:prstGeom prst="rect">
                <a:avLst/>
              </a:prstGeom>
              <a:solidFill>
                <a:schemeClr val="bg1"/>
              </a:solidFill>
              <a:ln w="12700" algn="ctr">
                <a:solidFill>
                  <a:srgbClr val="0A0A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2.3</a:t>
                </a:r>
              </a:p>
            </p:txBody>
          </p:sp>
          <p:sp>
            <p:nvSpPr>
              <p:cNvPr id="52" name="Rectangle 251"/>
              <p:cNvSpPr>
                <a:spLocks noChangeArrowheads="1"/>
              </p:cNvSpPr>
              <p:nvPr/>
            </p:nvSpPr>
            <p:spPr bwMode="auto">
              <a:xfrm>
                <a:off x="2286000" y="2895600"/>
                <a:ext cx="533400" cy="228600"/>
              </a:xfrm>
              <a:prstGeom prst="rect">
                <a:avLst/>
              </a:prstGeom>
              <a:solidFill>
                <a:schemeClr val="bg1"/>
              </a:solidFill>
              <a:ln w="12700" algn="ctr">
                <a:solidFill>
                  <a:srgbClr val="0A0A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2.3.1</a:t>
                </a:r>
              </a:p>
            </p:txBody>
          </p:sp>
          <p:sp>
            <p:nvSpPr>
              <p:cNvPr id="53" name="Rectangle 252"/>
              <p:cNvSpPr>
                <a:spLocks noChangeArrowheads="1"/>
              </p:cNvSpPr>
              <p:nvPr/>
            </p:nvSpPr>
            <p:spPr bwMode="auto">
              <a:xfrm>
                <a:off x="2895600" y="2895600"/>
                <a:ext cx="533400" cy="228600"/>
              </a:xfrm>
              <a:prstGeom prst="rect">
                <a:avLst/>
              </a:prstGeom>
              <a:solidFill>
                <a:schemeClr val="bg1"/>
              </a:solidFill>
              <a:ln w="12700" algn="ctr">
                <a:solidFill>
                  <a:srgbClr val="0A0A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2.3.2</a:t>
                </a:r>
              </a:p>
            </p:txBody>
          </p:sp>
          <p:sp>
            <p:nvSpPr>
              <p:cNvPr id="54" name="Rectangle 253"/>
              <p:cNvSpPr>
                <a:spLocks noChangeArrowheads="1"/>
              </p:cNvSpPr>
              <p:nvPr/>
            </p:nvSpPr>
            <p:spPr bwMode="auto">
              <a:xfrm>
                <a:off x="3124200" y="2438400"/>
                <a:ext cx="384175" cy="228600"/>
              </a:xfrm>
              <a:prstGeom prst="rect">
                <a:avLst/>
              </a:prstGeom>
              <a:solidFill>
                <a:schemeClr val="bg1"/>
              </a:solidFill>
              <a:ln w="12700" algn="ctr">
                <a:solidFill>
                  <a:srgbClr val="0A0A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2.4</a:t>
                </a:r>
              </a:p>
            </p:txBody>
          </p:sp>
          <p:sp>
            <p:nvSpPr>
              <p:cNvPr id="55" name="Rectangle 254"/>
              <p:cNvSpPr>
                <a:spLocks noChangeArrowheads="1"/>
              </p:cNvSpPr>
              <p:nvPr/>
            </p:nvSpPr>
            <p:spPr bwMode="auto">
              <a:xfrm>
                <a:off x="3581400" y="2438400"/>
                <a:ext cx="381000" cy="228600"/>
              </a:xfrm>
              <a:prstGeom prst="rect">
                <a:avLst/>
              </a:prstGeom>
              <a:solidFill>
                <a:schemeClr val="bg1"/>
              </a:solidFill>
              <a:ln w="12700" algn="ctr">
                <a:solidFill>
                  <a:srgbClr val="0A0A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2.5</a:t>
                </a:r>
              </a:p>
            </p:txBody>
          </p:sp>
          <p:sp>
            <p:nvSpPr>
              <p:cNvPr id="56" name="Line 255"/>
              <p:cNvSpPr>
                <a:spLocks noChangeShapeType="1"/>
              </p:cNvSpPr>
              <p:nvPr/>
            </p:nvSpPr>
            <p:spPr bwMode="auto">
              <a:xfrm flipH="1">
                <a:off x="2667000" y="2667000"/>
                <a:ext cx="152400" cy="228600"/>
              </a:xfrm>
              <a:prstGeom prst="line">
                <a:avLst/>
              </a:prstGeom>
              <a:noFill/>
              <a:ln w="12700">
                <a:solidFill>
                  <a:srgbClr val="00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57" name="Line 256"/>
              <p:cNvSpPr>
                <a:spLocks noChangeShapeType="1"/>
              </p:cNvSpPr>
              <p:nvPr/>
            </p:nvSpPr>
            <p:spPr bwMode="auto">
              <a:xfrm>
                <a:off x="2895600" y="2667000"/>
                <a:ext cx="152400" cy="228600"/>
              </a:xfrm>
              <a:prstGeom prst="line">
                <a:avLst/>
              </a:prstGeom>
              <a:noFill/>
              <a:ln w="12700">
                <a:solidFill>
                  <a:srgbClr val="00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58" name="Rectangle 257"/>
              <p:cNvSpPr>
                <a:spLocks noChangeArrowheads="1"/>
              </p:cNvSpPr>
              <p:nvPr/>
            </p:nvSpPr>
            <p:spPr bwMode="auto">
              <a:xfrm>
                <a:off x="2667000" y="1524000"/>
                <a:ext cx="384175" cy="228600"/>
              </a:xfrm>
              <a:prstGeom prst="rect">
                <a:avLst/>
              </a:prstGeom>
              <a:solidFill>
                <a:schemeClr val="bg1"/>
              </a:solidFill>
              <a:ln w="12700" algn="ctr">
                <a:solidFill>
                  <a:srgbClr val="0A0A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Doc</a:t>
                </a:r>
              </a:p>
            </p:txBody>
          </p:sp>
          <p:sp>
            <p:nvSpPr>
              <p:cNvPr id="59" name="Line 258"/>
              <p:cNvSpPr>
                <a:spLocks noChangeShapeType="1"/>
              </p:cNvSpPr>
              <p:nvPr/>
            </p:nvSpPr>
            <p:spPr bwMode="auto">
              <a:xfrm>
                <a:off x="2895600" y="1752600"/>
                <a:ext cx="152400" cy="228600"/>
              </a:xfrm>
              <a:prstGeom prst="line">
                <a:avLst/>
              </a:prstGeom>
              <a:noFill/>
              <a:ln w="12700">
                <a:solidFill>
                  <a:srgbClr val="00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60" name="Line 259"/>
              <p:cNvSpPr>
                <a:spLocks noChangeShapeType="1"/>
              </p:cNvSpPr>
              <p:nvPr/>
            </p:nvSpPr>
            <p:spPr bwMode="auto">
              <a:xfrm>
                <a:off x="3048000" y="1752600"/>
                <a:ext cx="381000" cy="228600"/>
              </a:xfrm>
              <a:prstGeom prst="line">
                <a:avLst/>
              </a:prstGeom>
              <a:noFill/>
              <a:ln w="12700">
                <a:solidFill>
                  <a:srgbClr val="00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61" name="Line 260"/>
              <p:cNvSpPr>
                <a:spLocks noChangeShapeType="1"/>
              </p:cNvSpPr>
              <p:nvPr/>
            </p:nvSpPr>
            <p:spPr bwMode="auto">
              <a:xfrm flipH="1">
                <a:off x="2667000" y="1752600"/>
                <a:ext cx="152400" cy="228600"/>
              </a:xfrm>
              <a:prstGeom prst="line">
                <a:avLst/>
              </a:prstGeom>
              <a:noFill/>
              <a:ln w="12700">
                <a:solidFill>
                  <a:srgbClr val="00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62" name="Line 261"/>
              <p:cNvSpPr>
                <a:spLocks noChangeShapeType="1"/>
              </p:cNvSpPr>
              <p:nvPr/>
            </p:nvSpPr>
            <p:spPr bwMode="auto">
              <a:xfrm flipH="1">
                <a:off x="2286000" y="1752600"/>
                <a:ext cx="381000" cy="228600"/>
              </a:xfrm>
              <a:prstGeom prst="line">
                <a:avLst/>
              </a:prstGeom>
              <a:noFill/>
              <a:ln w="12700">
                <a:solidFill>
                  <a:srgbClr val="00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63" name="Rectangle 262"/>
              <p:cNvSpPr>
                <a:spLocks noChangeArrowheads="1"/>
              </p:cNvSpPr>
              <p:nvPr/>
            </p:nvSpPr>
            <p:spPr bwMode="auto">
              <a:xfrm>
                <a:off x="1981200" y="1981200"/>
                <a:ext cx="384175" cy="228600"/>
              </a:xfrm>
              <a:prstGeom prst="rect">
                <a:avLst/>
              </a:prstGeom>
              <a:solidFill>
                <a:schemeClr val="bg1"/>
              </a:solidFill>
              <a:ln w="12700" algn="ctr">
                <a:solidFill>
                  <a:srgbClr val="0A0A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1</a:t>
                </a:r>
              </a:p>
            </p:txBody>
          </p:sp>
          <p:sp>
            <p:nvSpPr>
              <p:cNvPr id="64" name="Rectangle 263"/>
              <p:cNvSpPr>
                <a:spLocks noChangeArrowheads="1"/>
              </p:cNvSpPr>
              <p:nvPr/>
            </p:nvSpPr>
            <p:spPr bwMode="auto">
              <a:xfrm>
                <a:off x="2438400" y="1981200"/>
                <a:ext cx="384175" cy="228600"/>
              </a:xfrm>
              <a:prstGeom prst="rect">
                <a:avLst/>
              </a:prstGeom>
              <a:solidFill>
                <a:schemeClr val="bg1"/>
              </a:solidFill>
              <a:ln w="12700" algn="ctr">
                <a:solidFill>
                  <a:srgbClr val="0A0A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2</a:t>
                </a:r>
              </a:p>
            </p:txBody>
          </p:sp>
          <p:sp>
            <p:nvSpPr>
              <p:cNvPr id="65" name="Rectangle 264"/>
              <p:cNvSpPr>
                <a:spLocks noChangeArrowheads="1"/>
              </p:cNvSpPr>
              <p:nvPr/>
            </p:nvSpPr>
            <p:spPr bwMode="auto">
              <a:xfrm>
                <a:off x="2895600" y="1981200"/>
                <a:ext cx="384175" cy="228600"/>
              </a:xfrm>
              <a:prstGeom prst="rect">
                <a:avLst/>
              </a:prstGeom>
              <a:solidFill>
                <a:schemeClr val="bg1"/>
              </a:solidFill>
              <a:ln w="12700" algn="ctr">
                <a:solidFill>
                  <a:srgbClr val="0A0A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3</a:t>
                </a:r>
              </a:p>
            </p:txBody>
          </p:sp>
          <p:sp>
            <p:nvSpPr>
              <p:cNvPr id="66" name="Rectangle 265"/>
              <p:cNvSpPr>
                <a:spLocks noChangeArrowheads="1"/>
              </p:cNvSpPr>
              <p:nvPr/>
            </p:nvSpPr>
            <p:spPr bwMode="auto">
              <a:xfrm>
                <a:off x="3352800" y="1981200"/>
                <a:ext cx="384175" cy="228600"/>
              </a:xfrm>
              <a:prstGeom prst="rect">
                <a:avLst/>
              </a:prstGeom>
              <a:solidFill>
                <a:schemeClr val="bg1"/>
              </a:solidFill>
              <a:ln w="12700" algn="ctr">
                <a:solidFill>
                  <a:srgbClr val="0A0A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4</a:t>
                </a:r>
              </a:p>
            </p:txBody>
          </p:sp>
          <p:sp>
            <p:nvSpPr>
              <p:cNvPr id="67" name="Line 266"/>
              <p:cNvSpPr>
                <a:spLocks noChangeShapeType="1"/>
              </p:cNvSpPr>
              <p:nvPr/>
            </p:nvSpPr>
            <p:spPr bwMode="auto">
              <a:xfrm>
                <a:off x="2667000" y="2209800"/>
                <a:ext cx="76200" cy="228600"/>
              </a:xfrm>
              <a:prstGeom prst="line">
                <a:avLst/>
              </a:prstGeom>
              <a:noFill/>
              <a:ln w="12700">
                <a:solidFill>
                  <a:srgbClr val="00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68" name="Line 267"/>
              <p:cNvSpPr>
                <a:spLocks noChangeShapeType="1"/>
              </p:cNvSpPr>
              <p:nvPr/>
            </p:nvSpPr>
            <p:spPr bwMode="auto">
              <a:xfrm>
                <a:off x="2743200" y="2209800"/>
                <a:ext cx="457200" cy="228600"/>
              </a:xfrm>
              <a:prstGeom prst="line">
                <a:avLst/>
              </a:prstGeom>
              <a:noFill/>
              <a:ln w="12700">
                <a:solidFill>
                  <a:srgbClr val="00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69" name="Line 268"/>
              <p:cNvSpPr>
                <a:spLocks noChangeShapeType="1"/>
              </p:cNvSpPr>
              <p:nvPr/>
            </p:nvSpPr>
            <p:spPr bwMode="auto">
              <a:xfrm>
                <a:off x="2819400" y="2209800"/>
                <a:ext cx="762000" cy="228600"/>
              </a:xfrm>
              <a:prstGeom prst="line">
                <a:avLst/>
              </a:prstGeom>
              <a:noFill/>
              <a:ln w="12700">
                <a:solidFill>
                  <a:srgbClr val="00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70" name="Line 269"/>
              <p:cNvSpPr>
                <a:spLocks noChangeShapeType="1"/>
              </p:cNvSpPr>
              <p:nvPr/>
            </p:nvSpPr>
            <p:spPr bwMode="auto">
              <a:xfrm flipH="1">
                <a:off x="2438400" y="2209800"/>
                <a:ext cx="152400" cy="228600"/>
              </a:xfrm>
              <a:prstGeom prst="line">
                <a:avLst/>
              </a:prstGeom>
              <a:noFill/>
              <a:ln w="12700">
                <a:solidFill>
                  <a:srgbClr val="00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71" name="Line 270"/>
              <p:cNvSpPr>
                <a:spLocks noChangeShapeType="1"/>
              </p:cNvSpPr>
              <p:nvPr/>
            </p:nvSpPr>
            <p:spPr bwMode="auto">
              <a:xfrm flipH="1">
                <a:off x="2133600" y="2209800"/>
                <a:ext cx="304800" cy="228600"/>
              </a:xfrm>
              <a:prstGeom prst="line">
                <a:avLst/>
              </a:prstGeom>
              <a:noFill/>
              <a:ln w="12700">
                <a:solidFill>
                  <a:srgbClr val="00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grpSp>
      <p:grpSp>
        <p:nvGrpSpPr>
          <p:cNvPr id="17" name="Group 271"/>
          <p:cNvGrpSpPr>
            <a:grpSpLocks/>
          </p:cNvGrpSpPr>
          <p:nvPr/>
        </p:nvGrpSpPr>
        <p:grpSpPr bwMode="auto">
          <a:xfrm>
            <a:off x="1066800" y="4538663"/>
            <a:ext cx="2654300" cy="1333500"/>
            <a:chOff x="680" y="1366"/>
            <a:chExt cx="1672" cy="840"/>
          </a:xfrm>
        </p:grpSpPr>
        <p:sp>
          <p:nvSpPr>
            <p:cNvPr id="42" name="Line 272"/>
            <p:cNvSpPr>
              <a:spLocks noChangeShapeType="1"/>
            </p:cNvSpPr>
            <p:nvPr/>
          </p:nvSpPr>
          <p:spPr bwMode="auto">
            <a:xfrm>
              <a:off x="686" y="1366"/>
              <a:ext cx="418" cy="170"/>
            </a:xfrm>
            <a:prstGeom prst="line">
              <a:avLst/>
            </a:prstGeom>
            <a:solidFill>
              <a:srgbClr val="E60A0A"/>
            </a:solidFill>
            <a:ln w="6350">
              <a:solidFill>
                <a:srgbClr val="E60A0A"/>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E60A0A"/>
                </a:solidFill>
              </a:endParaRPr>
            </a:p>
          </p:txBody>
        </p:sp>
        <p:sp>
          <p:nvSpPr>
            <p:cNvPr id="43" name="Line 273"/>
            <p:cNvSpPr>
              <a:spLocks noChangeShapeType="1"/>
            </p:cNvSpPr>
            <p:nvPr/>
          </p:nvSpPr>
          <p:spPr bwMode="auto">
            <a:xfrm flipV="1">
              <a:off x="684" y="1680"/>
              <a:ext cx="1044" cy="58"/>
            </a:xfrm>
            <a:prstGeom prst="line">
              <a:avLst/>
            </a:prstGeom>
            <a:solidFill>
              <a:srgbClr val="E60A0A"/>
            </a:solidFill>
            <a:ln w="6350">
              <a:solidFill>
                <a:srgbClr val="E60A0A"/>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E60A0A"/>
                </a:solidFill>
              </a:endParaRPr>
            </a:p>
          </p:txBody>
        </p:sp>
        <p:sp>
          <p:nvSpPr>
            <p:cNvPr id="44" name="Line 274"/>
            <p:cNvSpPr>
              <a:spLocks noChangeShapeType="1"/>
            </p:cNvSpPr>
            <p:nvPr/>
          </p:nvSpPr>
          <p:spPr bwMode="auto">
            <a:xfrm>
              <a:off x="680" y="1584"/>
              <a:ext cx="712" cy="48"/>
            </a:xfrm>
            <a:prstGeom prst="line">
              <a:avLst/>
            </a:prstGeom>
            <a:solidFill>
              <a:srgbClr val="E60A0A"/>
            </a:solidFill>
            <a:ln w="6350">
              <a:solidFill>
                <a:srgbClr val="E60A0A"/>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E60A0A"/>
                </a:solidFill>
              </a:endParaRPr>
            </a:p>
          </p:txBody>
        </p:sp>
        <p:sp>
          <p:nvSpPr>
            <p:cNvPr id="45" name="Line 275"/>
            <p:cNvSpPr>
              <a:spLocks noChangeShapeType="1"/>
            </p:cNvSpPr>
            <p:nvPr/>
          </p:nvSpPr>
          <p:spPr bwMode="auto">
            <a:xfrm>
              <a:off x="680" y="1858"/>
              <a:ext cx="760" cy="14"/>
            </a:xfrm>
            <a:prstGeom prst="line">
              <a:avLst/>
            </a:prstGeom>
            <a:solidFill>
              <a:srgbClr val="E60A0A"/>
            </a:solidFill>
            <a:ln w="6350">
              <a:solidFill>
                <a:srgbClr val="E60A0A"/>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E60A0A"/>
                </a:solidFill>
              </a:endParaRPr>
            </a:p>
          </p:txBody>
        </p:sp>
        <p:sp>
          <p:nvSpPr>
            <p:cNvPr id="46" name="Line 276"/>
            <p:cNvSpPr>
              <a:spLocks noChangeShapeType="1"/>
            </p:cNvSpPr>
            <p:nvPr/>
          </p:nvSpPr>
          <p:spPr bwMode="auto">
            <a:xfrm flipV="1">
              <a:off x="686" y="1920"/>
              <a:ext cx="1138" cy="56"/>
            </a:xfrm>
            <a:prstGeom prst="line">
              <a:avLst/>
            </a:prstGeom>
            <a:solidFill>
              <a:srgbClr val="E60A0A"/>
            </a:solidFill>
            <a:ln w="6350">
              <a:solidFill>
                <a:srgbClr val="E60A0A"/>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E60A0A"/>
                </a:solidFill>
              </a:endParaRPr>
            </a:p>
          </p:txBody>
        </p:sp>
        <p:sp>
          <p:nvSpPr>
            <p:cNvPr id="47" name="Line 277"/>
            <p:cNvSpPr>
              <a:spLocks noChangeShapeType="1"/>
            </p:cNvSpPr>
            <p:nvPr/>
          </p:nvSpPr>
          <p:spPr bwMode="auto">
            <a:xfrm flipV="1">
              <a:off x="688" y="1680"/>
              <a:ext cx="1376" cy="394"/>
            </a:xfrm>
            <a:prstGeom prst="line">
              <a:avLst/>
            </a:prstGeom>
            <a:solidFill>
              <a:srgbClr val="E60A0A"/>
            </a:solidFill>
            <a:ln w="6350">
              <a:solidFill>
                <a:srgbClr val="E60A0A"/>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E60A0A"/>
                </a:solidFill>
              </a:endParaRPr>
            </a:p>
          </p:txBody>
        </p:sp>
        <p:sp>
          <p:nvSpPr>
            <p:cNvPr id="48" name="Line 278"/>
            <p:cNvSpPr>
              <a:spLocks noChangeShapeType="1"/>
            </p:cNvSpPr>
            <p:nvPr/>
          </p:nvSpPr>
          <p:spPr bwMode="auto">
            <a:xfrm flipV="1">
              <a:off x="682" y="1680"/>
              <a:ext cx="1670" cy="526"/>
            </a:xfrm>
            <a:prstGeom prst="line">
              <a:avLst/>
            </a:prstGeom>
            <a:solidFill>
              <a:srgbClr val="E60A0A"/>
            </a:solidFill>
            <a:ln w="6350">
              <a:solidFill>
                <a:srgbClr val="E60A0A"/>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1"/>
            <a:lstStyle/>
            <a:p>
              <a:endParaRPr lang="en-GB">
                <a:solidFill>
                  <a:srgbClr val="E60A0A"/>
                </a:solidFill>
              </a:endParaRPr>
            </a:p>
          </p:txBody>
        </p:sp>
      </p:grpSp>
      <p:grpSp>
        <p:nvGrpSpPr>
          <p:cNvPr id="375" name="Group 374"/>
          <p:cNvGrpSpPr/>
          <p:nvPr/>
        </p:nvGrpSpPr>
        <p:grpSpPr>
          <a:xfrm>
            <a:off x="1752600" y="3854450"/>
            <a:ext cx="3594100" cy="1881188"/>
            <a:chOff x="1752600" y="3854450"/>
            <a:chExt cx="3594100" cy="1881188"/>
          </a:xfrm>
        </p:grpSpPr>
        <p:grpSp>
          <p:nvGrpSpPr>
            <p:cNvPr id="358" name="Group 357"/>
            <p:cNvGrpSpPr/>
            <p:nvPr/>
          </p:nvGrpSpPr>
          <p:grpSpPr>
            <a:xfrm>
              <a:off x="3327400" y="3854450"/>
              <a:ext cx="1841500" cy="685800"/>
              <a:chOff x="3327400" y="3854450"/>
              <a:chExt cx="1841500" cy="685800"/>
            </a:xfrm>
          </p:grpSpPr>
          <p:grpSp>
            <p:nvGrpSpPr>
              <p:cNvPr id="185" name="Group 124"/>
              <p:cNvGrpSpPr>
                <a:grpSpLocks/>
              </p:cNvGrpSpPr>
              <p:nvPr/>
            </p:nvGrpSpPr>
            <p:grpSpPr bwMode="auto">
              <a:xfrm>
                <a:off x="4254500" y="3854450"/>
                <a:ext cx="914400" cy="685800"/>
                <a:chOff x="1104" y="1824"/>
                <a:chExt cx="576" cy="576"/>
              </a:xfrm>
            </p:grpSpPr>
            <p:sp>
              <p:nvSpPr>
                <p:cNvPr id="187" name="Rectangle 125"/>
                <p:cNvSpPr>
                  <a:spLocks noChangeArrowheads="1"/>
                </p:cNvSpPr>
                <p:nvPr/>
              </p:nvSpPr>
              <p:spPr bwMode="auto">
                <a:xfrm>
                  <a:off x="1104" y="1824"/>
                  <a:ext cx="576" cy="144"/>
                </a:xfrm>
                <a:prstGeom prst="rect">
                  <a:avLst/>
                </a:prstGeom>
                <a:solidFill>
                  <a:srgbClr val="107FFC"/>
                </a:solidFill>
                <a:ln w="12700">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900" dirty="0">
                      <a:solidFill>
                        <a:schemeClr val="bg1"/>
                      </a:solidFill>
                    </a:rPr>
                    <a:t>Reason</a:t>
                  </a:r>
                </a:p>
              </p:txBody>
            </p:sp>
            <p:sp>
              <p:nvSpPr>
                <p:cNvPr id="188" name="Rectangle 126"/>
                <p:cNvSpPr>
                  <a:spLocks noChangeArrowheads="1"/>
                </p:cNvSpPr>
                <p:nvPr/>
              </p:nvSpPr>
              <p:spPr bwMode="auto">
                <a:xfrm>
                  <a:off x="1104" y="1968"/>
                  <a:ext cx="576" cy="144"/>
                </a:xfrm>
                <a:prstGeom prst="rect">
                  <a:avLst/>
                </a:prstGeom>
                <a:solidFill>
                  <a:srgbClr val="107FFC"/>
                </a:solidFill>
                <a:ln w="12700">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900">
                      <a:solidFill>
                        <a:schemeClr val="bg1"/>
                      </a:solidFill>
                    </a:rPr>
                    <a:t>Rationale</a:t>
                  </a:r>
                </a:p>
              </p:txBody>
            </p:sp>
            <p:sp>
              <p:nvSpPr>
                <p:cNvPr id="189" name="Rectangle 127"/>
                <p:cNvSpPr>
                  <a:spLocks noChangeArrowheads="1"/>
                </p:cNvSpPr>
                <p:nvPr/>
              </p:nvSpPr>
              <p:spPr bwMode="auto">
                <a:xfrm>
                  <a:off x="1104" y="2112"/>
                  <a:ext cx="576" cy="144"/>
                </a:xfrm>
                <a:prstGeom prst="rect">
                  <a:avLst/>
                </a:prstGeom>
                <a:solidFill>
                  <a:srgbClr val="107FFC"/>
                </a:solidFill>
                <a:ln w="12700">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900">
                      <a:solidFill>
                        <a:schemeClr val="bg1"/>
                      </a:solidFill>
                    </a:rPr>
                    <a:t>Reference</a:t>
                  </a:r>
                </a:p>
              </p:txBody>
            </p:sp>
            <p:sp>
              <p:nvSpPr>
                <p:cNvPr id="190" name="Rectangle 128"/>
                <p:cNvSpPr>
                  <a:spLocks noChangeArrowheads="1"/>
                </p:cNvSpPr>
                <p:nvPr/>
              </p:nvSpPr>
              <p:spPr bwMode="auto">
                <a:xfrm>
                  <a:off x="1104" y="2256"/>
                  <a:ext cx="576" cy="144"/>
                </a:xfrm>
                <a:prstGeom prst="rect">
                  <a:avLst/>
                </a:prstGeom>
                <a:solidFill>
                  <a:srgbClr val="107FFC"/>
                </a:solidFill>
                <a:ln w="12700">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900">
                      <a:solidFill>
                        <a:schemeClr val="bg1"/>
                      </a:solidFill>
                    </a:rPr>
                    <a:t>Note</a:t>
                  </a:r>
                </a:p>
              </p:txBody>
            </p:sp>
          </p:grpSp>
          <p:sp>
            <p:nvSpPr>
              <p:cNvPr id="186" name="Line 129"/>
              <p:cNvSpPr>
                <a:spLocks noChangeShapeType="1"/>
              </p:cNvSpPr>
              <p:nvPr/>
            </p:nvSpPr>
            <p:spPr bwMode="auto">
              <a:xfrm flipV="1">
                <a:off x="3327400" y="4159250"/>
                <a:ext cx="927100" cy="106363"/>
              </a:xfrm>
              <a:prstGeom prst="line">
                <a:avLst/>
              </a:prstGeom>
              <a:noFill/>
              <a:ln w="6350">
                <a:solidFill>
                  <a:srgbClr val="107FF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grpSp>
          <p:nvGrpSpPr>
            <p:cNvPr id="357" name="Group 356"/>
            <p:cNvGrpSpPr/>
            <p:nvPr/>
          </p:nvGrpSpPr>
          <p:grpSpPr>
            <a:xfrm>
              <a:off x="3444875" y="5049838"/>
              <a:ext cx="1901825" cy="685800"/>
              <a:chOff x="3444875" y="5049838"/>
              <a:chExt cx="1901825" cy="685800"/>
            </a:xfrm>
          </p:grpSpPr>
          <p:sp>
            <p:nvSpPr>
              <p:cNvPr id="89" name="Line 222"/>
              <p:cNvSpPr>
                <a:spLocks noChangeShapeType="1"/>
              </p:cNvSpPr>
              <p:nvPr/>
            </p:nvSpPr>
            <p:spPr bwMode="auto">
              <a:xfrm>
                <a:off x="3444875" y="5126038"/>
                <a:ext cx="987425" cy="152400"/>
              </a:xfrm>
              <a:prstGeom prst="line">
                <a:avLst/>
              </a:prstGeom>
              <a:noFill/>
              <a:ln w="6350">
                <a:solidFill>
                  <a:srgbClr val="107FF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nvGrpSpPr>
              <p:cNvPr id="90" name="Group 223"/>
              <p:cNvGrpSpPr>
                <a:grpSpLocks/>
              </p:cNvGrpSpPr>
              <p:nvPr/>
            </p:nvGrpSpPr>
            <p:grpSpPr bwMode="auto">
              <a:xfrm>
                <a:off x="4432300" y="5049838"/>
                <a:ext cx="914400" cy="685800"/>
                <a:chOff x="1104" y="1824"/>
                <a:chExt cx="576" cy="576"/>
              </a:xfrm>
            </p:grpSpPr>
            <p:sp>
              <p:nvSpPr>
                <p:cNvPr id="91" name="Rectangle 224"/>
                <p:cNvSpPr>
                  <a:spLocks noChangeArrowheads="1"/>
                </p:cNvSpPr>
                <p:nvPr/>
              </p:nvSpPr>
              <p:spPr bwMode="auto">
                <a:xfrm>
                  <a:off x="1104" y="1824"/>
                  <a:ext cx="576" cy="144"/>
                </a:xfrm>
                <a:prstGeom prst="rect">
                  <a:avLst/>
                </a:prstGeom>
                <a:solidFill>
                  <a:srgbClr val="107FFC"/>
                </a:solidFill>
                <a:ln w="12700">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900">
                      <a:solidFill>
                        <a:schemeClr val="bg1"/>
                      </a:solidFill>
                    </a:rPr>
                    <a:t>Reason</a:t>
                  </a:r>
                </a:p>
              </p:txBody>
            </p:sp>
            <p:sp>
              <p:nvSpPr>
                <p:cNvPr id="92" name="Rectangle 225"/>
                <p:cNvSpPr>
                  <a:spLocks noChangeArrowheads="1"/>
                </p:cNvSpPr>
                <p:nvPr/>
              </p:nvSpPr>
              <p:spPr bwMode="auto">
                <a:xfrm>
                  <a:off x="1104" y="1968"/>
                  <a:ext cx="576" cy="144"/>
                </a:xfrm>
                <a:prstGeom prst="rect">
                  <a:avLst/>
                </a:prstGeom>
                <a:solidFill>
                  <a:srgbClr val="107FFC"/>
                </a:solidFill>
                <a:ln w="12700">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900">
                      <a:solidFill>
                        <a:schemeClr val="bg1"/>
                      </a:solidFill>
                    </a:rPr>
                    <a:t>Rationale</a:t>
                  </a:r>
                </a:p>
              </p:txBody>
            </p:sp>
            <p:sp>
              <p:nvSpPr>
                <p:cNvPr id="93" name="Rectangle 226"/>
                <p:cNvSpPr>
                  <a:spLocks noChangeArrowheads="1"/>
                </p:cNvSpPr>
                <p:nvPr/>
              </p:nvSpPr>
              <p:spPr bwMode="auto">
                <a:xfrm>
                  <a:off x="1104" y="2112"/>
                  <a:ext cx="576" cy="144"/>
                </a:xfrm>
                <a:prstGeom prst="rect">
                  <a:avLst/>
                </a:prstGeom>
                <a:solidFill>
                  <a:srgbClr val="107FFC"/>
                </a:solidFill>
                <a:ln w="12700">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900">
                      <a:solidFill>
                        <a:schemeClr val="bg1"/>
                      </a:solidFill>
                    </a:rPr>
                    <a:t>Reference</a:t>
                  </a:r>
                </a:p>
              </p:txBody>
            </p:sp>
            <p:sp>
              <p:nvSpPr>
                <p:cNvPr id="94" name="Rectangle 227"/>
                <p:cNvSpPr>
                  <a:spLocks noChangeArrowheads="1"/>
                </p:cNvSpPr>
                <p:nvPr/>
              </p:nvSpPr>
              <p:spPr bwMode="auto">
                <a:xfrm>
                  <a:off x="1104" y="2256"/>
                  <a:ext cx="576" cy="144"/>
                </a:xfrm>
                <a:prstGeom prst="rect">
                  <a:avLst/>
                </a:prstGeom>
                <a:solidFill>
                  <a:srgbClr val="107FFC"/>
                </a:solidFill>
                <a:ln w="12700">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900">
                      <a:solidFill>
                        <a:schemeClr val="bg1"/>
                      </a:solidFill>
                    </a:rPr>
                    <a:t>Note</a:t>
                  </a:r>
                </a:p>
              </p:txBody>
            </p:sp>
          </p:grpSp>
        </p:grpSp>
        <p:grpSp>
          <p:nvGrpSpPr>
            <p:cNvPr id="373" name="Group 372"/>
            <p:cNvGrpSpPr/>
            <p:nvPr/>
          </p:nvGrpSpPr>
          <p:grpSpPr>
            <a:xfrm>
              <a:off x="1752600" y="3886200"/>
              <a:ext cx="2209800" cy="1600200"/>
              <a:chOff x="1752600" y="3886200"/>
              <a:chExt cx="2209800" cy="1600200"/>
            </a:xfrm>
          </p:grpSpPr>
          <p:sp>
            <p:nvSpPr>
              <p:cNvPr id="28" name="Rectangle 289"/>
              <p:cNvSpPr>
                <a:spLocks noChangeArrowheads="1"/>
              </p:cNvSpPr>
              <p:nvPr/>
            </p:nvSpPr>
            <p:spPr bwMode="auto">
              <a:xfrm>
                <a:off x="2667000" y="3886200"/>
                <a:ext cx="384175" cy="228600"/>
              </a:xfrm>
              <a:prstGeom prst="rect">
                <a:avLst/>
              </a:prstGeom>
              <a:solidFill>
                <a:schemeClr val="bg1"/>
              </a:solidFill>
              <a:ln w="12700" algn="ctr">
                <a:solidFill>
                  <a:srgbClr val="0A0A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Doc</a:t>
                </a:r>
              </a:p>
            </p:txBody>
          </p:sp>
          <p:sp>
            <p:nvSpPr>
              <p:cNvPr id="29" name="Line 290"/>
              <p:cNvSpPr>
                <a:spLocks noChangeShapeType="1"/>
              </p:cNvSpPr>
              <p:nvPr/>
            </p:nvSpPr>
            <p:spPr bwMode="auto">
              <a:xfrm>
                <a:off x="2895600" y="4114800"/>
                <a:ext cx="152400" cy="228600"/>
              </a:xfrm>
              <a:prstGeom prst="line">
                <a:avLst/>
              </a:prstGeom>
              <a:noFill/>
              <a:ln w="12700">
                <a:solidFill>
                  <a:srgbClr val="00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30" name="Line 291"/>
              <p:cNvSpPr>
                <a:spLocks noChangeShapeType="1"/>
              </p:cNvSpPr>
              <p:nvPr/>
            </p:nvSpPr>
            <p:spPr bwMode="auto">
              <a:xfrm>
                <a:off x="3048000" y="4114800"/>
                <a:ext cx="381000" cy="228600"/>
              </a:xfrm>
              <a:prstGeom prst="line">
                <a:avLst/>
              </a:prstGeom>
              <a:noFill/>
              <a:ln w="12700">
                <a:solidFill>
                  <a:srgbClr val="00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31" name="Line 292"/>
              <p:cNvSpPr>
                <a:spLocks noChangeShapeType="1"/>
              </p:cNvSpPr>
              <p:nvPr/>
            </p:nvSpPr>
            <p:spPr bwMode="auto">
              <a:xfrm flipH="1">
                <a:off x="2667000" y="4114800"/>
                <a:ext cx="152400" cy="228600"/>
              </a:xfrm>
              <a:prstGeom prst="line">
                <a:avLst/>
              </a:prstGeom>
              <a:noFill/>
              <a:ln w="12700">
                <a:solidFill>
                  <a:srgbClr val="00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32" name="Line 293"/>
              <p:cNvSpPr>
                <a:spLocks noChangeShapeType="1"/>
              </p:cNvSpPr>
              <p:nvPr/>
            </p:nvSpPr>
            <p:spPr bwMode="auto">
              <a:xfrm flipH="1">
                <a:off x="2286000" y="4114800"/>
                <a:ext cx="381000" cy="228600"/>
              </a:xfrm>
              <a:prstGeom prst="line">
                <a:avLst/>
              </a:prstGeom>
              <a:noFill/>
              <a:ln w="12700">
                <a:solidFill>
                  <a:srgbClr val="00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19" name="Rectangle 280"/>
              <p:cNvSpPr>
                <a:spLocks noChangeArrowheads="1"/>
              </p:cNvSpPr>
              <p:nvPr/>
            </p:nvSpPr>
            <p:spPr bwMode="auto">
              <a:xfrm>
                <a:off x="1752600" y="4800600"/>
                <a:ext cx="384175" cy="228600"/>
              </a:xfrm>
              <a:prstGeom prst="rect">
                <a:avLst/>
              </a:prstGeom>
              <a:solidFill>
                <a:schemeClr val="bg1"/>
              </a:solidFill>
              <a:ln w="12700" algn="ctr">
                <a:solidFill>
                  <a:srgbClr val="0A0A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2.1</a:t>
                </a:r>
              </a:p>
            </p:txBody>
          </p:sp>
          <p:sp>
            <p:nvSpPr>
              <p:cNvPr id="20" name="Rectangle 281"/>
              <p:cNvSpPr>
                <a:spLocks noChangeArrowheads="1"/>
              </p:cNvSpPr>
              <p:nvPr/>
            </p:nvSpPr>
            <p:spPr bwMode="auto">
              <a:xfrm>
                <a:off x="2209800" y="4800600"/>
                <a:ext cx="384175" cy="228600"/>
              </a:xfrm>
              <a:prstGeom prst="rect">
                <a:avLst/>
              </a:prstGeom>
              <a:solidFill>
                <a:schemeClr val="bg1"/>
              </a:solidFill>
              <a:ln w="12700" algn="ctr">
                <a:solidFill>
                  <a:srgbClr val="0A0A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2.2</a:t>
                </a:r>
              </a:p>
            </p:txBody>
          </p:sp>
          <p:sp>
            <p:nvSpPr>
              <p:cNvPr id="21" name="Rectangle 282"/>
              <p:cNvSpPr>
                <a:spLocks noChangeArrowheads="1"/>
              </p:cNvSpPr>
              <p:nvPr/>
            </p:nvSpPr>
            <p:spPr bwMode="auto">
              <a:xfrm>
                <a:off x="2667000" y="4800600"/>
                <a:ext cx="384175" cy="228600"/>
              </a:xfrm>
              <a:prstGeom prst="rect">
                <a:avLst/>
              </a:prstGeom>
              <a:solidFill>
                <a:schemeClr val="bg1"/>
              </a:solidFill>
              <a:ln w="12700" algn="ctr">
                <a:solidFill>
                  <a:srgbClr val="0A0A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2.3</a:t>
                </a:r>
              </a:p>
            </p:txBody>
          </p:sp>
          <p:sp>
            <p:nvSpPr>
              <p:cNvPr id="22" name="Rectangle 283"/>
              <p:cNvSpPr>
                <a:spLocks noChangeArrowheads="1"/>
              </p:cNvSpPr>
              <p:nvPr/>
            </p:nvSpPr>
            <p:spPr bwMode="auto">
              <a:xfrm>
                <a:off x="2286000" y="5257800"/>
                <a:ext cx="533400" cy="228600"/>
              </a:xfrm>
              <a:prstGeom prst="rect">
                <a:avLst/>
              </a:prstGeom>
              <a:solidFill>
                <a:schemeClr val="bg1"/>
              </a:solidFill>
              <a:ln w="12700" algn="ctr">
                <a:solidFill>
                  <a:srgbClr val="0A0A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2.3.1</a:t>
                </a:r>
              </a:p>
            </p:txBody>
          </p:sp>
          <p:sp>
            <p:nvSpPr>
              <p:cNvPr id="23" name="Rectangle 284"/>
              <p:cNvSpPr>
                <a:spLocks noChangeArrowheads="1"/>
              </p:cNvSpPr>
              <p:nvPr/>
            </p:nvSpPr>
            <p:spPr bwMode="auto">
              <a:xfrm>
                <a:off x="2895600" y="5257800"/>
                <a:ext cx="533400" cy="228600"/>
              </a:xfrm>
              <a:prstGeom prst="rect">
                <a:avLst/>
              </a:prstGeom>
              <a:solidFill>
                <a:schemeClr val="bg1"/>
              </a:solidFill>
              <a:ln w="12700" algn="ctr">
                <a:solidFill>
                  <a:srgbClr val="0A0A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2.3.2</a:t>
                </a:r>
              </a:p>
            </p:txBody>
          </p:sp>
          <p:sp>
            <p:nvSpPr>
              <p:cNvPr id="24" name="Rectangle 285"/>
              <p:cNvSpPr>
                <a:spLocks noChangeArrowheads="1"/>
              </p:cNvSpPr>
              <p:nvPr/>
            </p:nvSpPr>
            <p:spPr bwMode="auto">
              <a:xfrm>
                <a:off x="3124200" y="4800600"/>
                <a:ext cx="384175" cy="228600"/>
              </a:xfrm>
              <a:prstGeom prst="rect">
                <a:avLst/>
              </a:prstGeom>
              <a:solidFill>
                <a:schemeClr val="bg1"/>
              </a:solidFill>
              <a:ln w="12700" algn="ctr">
                <a:solidFill>
                  <a:srgbClr val="0A0A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2.4</a:t>
                </a:r>
              </a:p>
            </p:txBody>
          </p:sp>
          <p:sp>
            <p:nvSpPr>
              <p:cNvPr id="25" name="Rectangle 286"/>
              <p:cNvSpPr>
                <a:spLocks noChangeArrowheads="1"/>
              </p:cNvSpPr>
              <p:nvPr/>
            </p:nvSpPr>
            <p:spPr bwMode="auto">
              <a:xfrm>
                <a:off x="3581400" y="4800600"/>
                <a:ext cx="381000" cy="228600"/>
              </a:xfrm>
              <a:prstGeom prst="rect">
                <a:avLst/>
              </a:prstGeom>
              <a:solidFill>
                <a:schemeClr val="bg1"/>
              </a:solidFill>
              <a:ln w="12700" algn="ctr">
                <a:solidFill>
                  <a:srgbClr val="0A0A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2.5</a:t>
                </a:r>
              </a:p>
            </p:txBody>
          </p:sp>
          <p:sp>
            <p:nvSpPr>
              <p:cNvPr id="26" name="Line 287"/>
              <p:cNvSpPr>
                <a:spLocks noChangeShapeType="1"/>
              </p:cNvSpPr>
              <p:nvPr/>
            </p:nvSpPr>
            <p:spPr bwMode="auto">
              <a:xfrm flipH="1">
                <a:off x="2667000" y="5029200"/>
                <a:ext cx="152400" cy="228600"/>
              </a:xfrm>
              <a:prstGeom prst="line">
                <a:avLst/>
              </a:prstGeom>
              <a:noFill/>
              <a:ln w="12700">
                <a:solidFill>
                  <a:srgbClr val="00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27" name="Line 288"/>
              <p:cNvSpPr>
                <a:spLocks noChangeShapeType="1"/>
              </p:cNvSpPr>
              <p:nvPr/>
            </p:nvSpPr>
            <p:spPr bwMode="auto">
              <a:xfrm>
                <a:off x="2895600" y="5029200"/>
                <a:ext cx="152400" cy="228600"/>
              </a:xfrm>
              <a:prstGeom prst="line">
                <a:avLst/>
              </a:prstGeom>
              <a:noFill/>
              <a:ln w="12700">
                <a:solidFill>
                  <a:srgbClr val="00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33" name="Rectangle 294"/>
              <p:cNvSpPr>
                <a:spLocks noChangeArrowheads="1"/>
              </p:cNvSpPr>
              <p:nvPr/>
            </p:nvSpPr>
            <p:spPr bwMode="auto">
              <a:xfrm>
                <a:off x="1981200" y="4343400"/>
                <a:ext cx="384175" cy="228600"/>
              </a:xfrm>
              <a:prstGeom prst="rect">
                <a:avLst/>
              </a:prstGeom>
              <a:solidFill>
                <a:schemeClr val="bg1"/>
              </a:solidFill>
              <a:ln w="12700" algn="ctr">
                <a:solidFill>
                  <a:srgbClr val="0A0A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1</a:t>
                </a:r>
              </a:p>
            </p:txBody>
          </p:sp>
          <p:sp>
            <p:nvSpPr>
              <p:cNvPr id="34" name="Rectangle 295"/>
              <p:cNvSpPr>
                <a:spLocks noChangeArrowheads="1"/>
              </p:cNvSpPr>
              <p:nvPr/>
            </p:nvSpPr>
            <p:spPr bwMode="auto">
              <a:xfrm>
                <a:off x="2438400" y="4343400"/>
                <a:ext cx="384175" cy="228600"/>
              </a:xfrm>
              <a:prstGeom prst="rect">
                <a:avLst/>
              </a:prstGeom>
              <a:solidFill>
                <a:schemeClr val="bg1"/>
              </a:solidFill>
              <a:ln w="12700" algn="ctr">
                <a:solidFill>
                  <a:srgbClr val="0A0A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2</a:t>
                </a:r>
              </a:p>
            </p:txBody>
          </p:sp>
          <p:sp>
            <p:nvSpPr>
              <p:cNvPr id="35" name="Rectangle 296"/>
              <p:cNvSpPr>
                <a:spLocks noChangeArrowheads="1"/>
              </p:cNvSpPr>
              <p:nvPr/>
            </p:nvSpPr>
            <p:spPr bwMode="auto">
              <a:xfrm>
                <a:off x="2895600" y="4343400"/>
                <a:ext cx="384175" cy="228600"/>
              </a:xfrm>
              <a:prstGeom prst="rect">
                <a:avLst/>
              </a:prstGeom>
              <a:solidFill>
                <a:schemeClr val="bg1"/>
              </a:solidFill>
              <a:ln w="12700" algn="ctr">
                <a:solidFill>
                  <a:srgbClr val="0A0A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3</a:t>
                </a:r>
              </a:p>
            </p:txBody>
          </p:sp>
          <p:sp>
            <p:nvSpPr>
              <p:cNvPr id="36" name="Rectangle 297"/>
              <p:cNvSpPr>
                <a:spLocks noChangeArrowheads="1"/>
              </p:cNvSpPr>
              <p:nvPr/>
            </p:nvSpPr>
            <p:spPr bwMode="auto">
              <a:xfrm>
                <a:off x="3352800" y="4343400"/>
                <a:ext cx="384175" cy="228600"/>
              </a:xfrm>
              <a:prstGeom prst="rect">
                <a:avLst/>
              </a:prstGeom>
              <a:solidFill>
                <a:schemeClr val="bg1"/>
              </a:solidFill>
              <a:ln w="12700" algn="ctr">
                <a:solidFill>
                  <a:srgbClr val="0A0A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pPr algn="ctr"/>
                <a:r>
                  <a:rPr lang="en-GB" altLang="en-US" sz="1400" dirty="0">
                    <a:solidFill>
                      <a:srgbClr val="1106E8"/>
                    </a:solidFill>
                  </a:rPr>
                  <a:t>4</a:t>
                </a:r>
              </a:p>
            </p:txBody>
          </p:sp>
          <p:sp>
            <p:nvSpPr>
              <p:cNvPr id="37" name="Line 298"/>
              <p:cNvSpPr>
                <a:spLocks noChangeShapeType="1"/>
              </p:cNvSpPr>
              <p:nvPr/>
            </p:nvSpPr>
            <p:spPr bwMode="auto">
              <a:xfrm>
                <a:off x="2667000" y="4572000"/>
                <a:ext cx="76200" cy="228600"/>
              </a:xfrm>
              <a:prstGeom prst="line">
                <a:avLst/>
              </a:prstGeom>
              <a:noFill/>
              <a:ln w="12700">
                <a:solidFill>
                  <a:srgbClr val="00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38" name="Line 299"/>
              <p:cNvSpPr>
                <a:spLocks noChangeShapeType="1"/>
              </p:cNvSpPr>
              <p:nvPr/>
            </p:nvSpPr>
            <p:spPr bwMode="auto">
              <a:xfrm>
                <a:off x="2743200" y="4572000"/>
                <a:ext cx="457200" cy="228600"/>
              </a:xfrm>
              <a:prstGeom prst="line">
                <a:avLst/>
              </a:prstGeom>
              <a:noFill/>
              <a:ln w="12700">
                <a:solidFill>
                  <a:srgbClr val="00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39" name="Line 300"/>
              <p:cNvSpPr>
                <a:spLocks noChangeShapeType="1"/>
              </p:cNvSpPr>
              <p:nvPr/>
            </p:nvSpPr>
            <p:spPr bwMode="auto">
              <a:xfrm>
                <a:off x="2819400" y="4572000"/>
                <a:ext cx="762000" cy="228600"/>
              </a:xfrm>
              <a:prstGeom prst="line">
                <a:avLst/>
              </a:prstGeom>
              <a:noFill/>
              <a:ln w="12700">
                <a:solidFill>
                  <a:srgbClr val="00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40" name="Line 301"/>
              <p:cNvSpPr>
                <a:spLocks noChangeShapeType="1"/>
              </p:cNvSpPr>
              <p:nvPr/>
            </p:nvSpPr>
            <p:spPr bwMode="auto">
              <a:xfrm flipH="1">
                <a:off x="2438400" y="4572000"/>
                <a:ext cx="152400" cy="228600"/>
              </a:xfrm>
              <a:prstGeom prst="line">
                <a:avLst/>
              </a:prstGeom>
              <a:noFill/>
              <a:ln w="12700">
                <a:solidFill>
                  <a:srgbClr val="00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sp>
            <p:nvSpPr>
              <p:cNvPr id="41" name="Line 302"/>
              <p:cNvSpPr>
                <a:spLocks noChangeShapeType="1"/>
              </p:cNvSpPr>
              <p:nvPr/>
            </p:nvSpPr>
            <p:spPr bwMode="auto">
              <a:xfrm flipH="1">
                <a:off x="2133600" y="4572000"/>
                <a:ext cx="304800" cy="228600"/>
              </a:xfrm>
              <a:prstGeom prst="line">
                <a:avLst/>
              </a:prstGeom>
              <a:noFill/>
              <a:ln w="12700">
                <a:solidFill>
                  <a:srgbClr val="00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rIns="0" anchor="ctr"/>
              <a:lstStyle/>
              <a:p>
                <a:endParaRPr lang="en-GB"/>
              </a:p>
            </p:txBody>
          </p:sp>
        </p:grpSp>
      </p:grpSp>
      <p:sp>
        <p:nvSpPr>
          <p:cNvPr id="354" name="TextBox 353"/>
          <p:cNvSpPr txBox="1"/>
          <p:nvPr/>
        </p:nvSpPr>
        <p:spPr>
          <a:xfrm>
            <a:off x="6527805" y="4653905"/>
            <a:ext cx="1574790" cy="461665"/>
          </a:xfrm>
          <a:prstGeom prst="rect">
            <a:avLst/>
          </a:prstGeom>
          <a:noFill/>
        </p:spPr>
        <p:txBody>
          <a:bodyPr wrap="none" rtlCol="0">
            <a:spAutoFit/>
          </a:bodyPr>
          <a:lstStyle/>
          <a:p>
            <a:pPr algn="ctr"/>
            <a:r>
              <a:rPr lang="en-GB" sz="1200" dirty="0">
                <a:solidFill>
                  <a:srgbClr val="1106E8"/>
                </a:solidFill>
              </a:rPr>
              <a:t>Information for rest of</a:t>
            </a:r>
            <a:br>
              <a:rPr lang="en-GB" sz="1200" dirty="0">
                <a:solidFill>
                  <a:srgbClr val="1106E8"/>
                </a:solidFill>
              </a:rPr>
            </a:br>
            <a:r>
              <a:rPr lang="en-GB" sz="1200" dirty="0">
                <a:solidFill>
                  <a:srgbClr val="1106E8"/>
                </a:solidFill>
              </a:rPr>
              <a:t>the system </a:t>
            </a:r>
            <a:r>
              <a:rPr lang="en-GB" sz="1200" dirty="0">
                <a:solidFill>
                  <a:srgbClr val="1106E8"/>
                </a:solidFill>
              </a:rPr>
              <a:t>lifecycle</a:t>
            </a:r>
          </a:p>
        </p:txBody>
      </p:sp>
    </p:spTree>
    <p:extLst>
      <p:ext uri="{BB962C8B-B14F-4D97-AF65-F5344CB8AC3E}">
        <p14:creationId xmlns:p14="http://schemas.microsoft.com/office/powerpoint/2010/main" val="3092149234"/>
      </p:ext>
    </p:extLst>
  </p:cSld>
  <p:clrMapOvr>
    <a:masterClrMapping/>
  </p:clrMapOvr>
  <p:timing>
    <p:tnLst>
      <p:par>
        <p:cTn id="1" dur="indefinite" restart="never" nodeType="tmRoot"/>
      </p:par>
    </p:tnLst>
  </p:timing>
</p:sld>
</file>

<file path=ppt/theme/theme1.xml><?xml version="1.0" encoding="utf-8"?>
<a:theme xmlns:a="http://schemas.openxmlformats.org/drawingml/2006/main" name="layou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layout</Template>
  <TotalTime>624</TotalTime>
  <Words>1666</Words>
  <Application>Microsoft Office PowerPoint</Application>
  <PresentationFormat>On-screen Show (4:3)</PresentationFormat>
  <Paragraphs>439</Paragraphs>
  <Slides>23</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23</vt:i4>
      </vt:variant>
    </vt:vector>
  </HeadingPairs>
  <TitlesOfParts>
    <vt:vector size="25" baseType="lpstr">
      <vt:lpstr>layout</vt:lpstr>
      <vt:lpstr>Clip</vt:lpstr>
      <vt:lpstr>Rationale for Systems Engineering (SE) Tools</vt:lpstr>
      <vt:lpstr>Contents</vt:lpstr>
      <vt:lpstr>The Problem 1</vt:lpstr>
      <vt:lpstr>What is Not the Solution? 1.1</vt:lpstr>
      <vt:lpstr>What is the Solution? 1.2</vt:lpstr>
      <vt:lpstr>Definitions 2</vt:lpstr>
      <vt:lpstr>What is Cradle? 3</vt:lpstr>
      <vt:lpstr>The Big Picture 3.1</vt:lpstr>
      <vt:lpstr>Document Capture 3.2</vt:lpstr>
      <vt:lpstr>Example Bid Database Contents 3.3</vt:lpstr>
      <vt:lpstr>Example Database Traceability 3.4</vt:lpstr>
      <vt:lpstr>What Cradle is Not 3.5</vt:lpstr>
      <vt:lpstr>Cradle Benefits 4</vt:lpstr>
      <vt:lpstr>Cradle Benefits: 2</vt:lpstr>
      <vt:lpstr>Example Applications 5</vt:lpstr>
      <vt:lpstr>Example Uses 6</vt:lpstr>
      <vt:lpstr>Example Uses: 2</vt:lpstr>
      <vt:lpstr>Example Uses: 3</vt:lpstr>
      <vt:lpstr>Lifecycle Coverage 7</vt:lpstr>
      <vt:lpstr>Lifecycle Coverage: 2</vt:lpstr>
      <vt:lpstr>Scope 8</vt:lpstr>
      <vt:lpstr>Summary 9</vt:lpstr>
      <vt:lpstr>PowerPoint Presentation</vt:lpstr>
    </vt:vector>
  </TitlesOfParts>
  <Company>Structured Software Systems Ltd.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Notes for using this template (delete slide once read)</dc:title>
  <dc:creator>Mark G. Walker</dc:creator>
  <cp:lastModifiedBy>Mark G. Walker</cp:lastModifiedBy>
  <cp:revision>86</cp:revision>
  <dcterms:created xsi:type="dcterms:W3CDTF">2016-04-26T20:05:34Z</dcterms:created>
  <dcterms:modified xsi:type="dcterms:W3CDTF">2016-04-28T10:55:22Z</dcterms:modified>
</cp:coreProperties>
</file>