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59" r:id="rId5"/>
    <p:sldId id="275" r:id="rId6"/>
    <p:sldId id="273" r:id="rId7"/>
    <p:sldId id="274" r:id="rId8"/>
    <p:sldId id="272" r:id="rId9"/>
    <p:sldId id="277" r:id="rId10"/>
    <p:sldId id="271" r:id="rId11"/>
    <p:sldId id="280" r:id="rId12"/>
    <p:sldId id="261" r:id="rId13"/>
    <p:sldId id="263" r:id="rId14"/>
    <p:sldId id="279" r:id="rId15"/>
    <p:sldId id="281" r:id="rId16"/>
    <p:sldId id="262" r:id="rId17"/>
    <p:sldId id="265" r:id="rId18"/>
    <p:sldId id="283" r:id="rId19"/>
    <p:sldId id="267" r:id="rId20"/>
    <p:sldId id="282" r:id="rId21"/>
    <p:sldId id="278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F67998D1-9B6E-4183-8074-C6873A3DC5E9}">
          <p14:sldIdLst>
            <p14:sldId id="256"/>
            <p14:sldId id="258"/>
            <p14:sldId id="260"/>
            <p14:sldId id="259"/>
            <p14:sldId id="275"/>
            <p14:sldId id="273"/>
            <p14:sldId id="274"/>
            <p14:sldId id="272"/>
            <p14:sldId id="277"/>
            <p14:sldId id="271"/>
            <p14:sldId id="280"/>
            <p14:sldId id="261"/>
            <p14:sldId id="263"/>
            <p14:sldId id="279"/>
            <p14:sldId id="281"/>
            <p14:sldId id="262"/>
            <p14:sldId id="265"/>
            <p14:sldId id="283"/>
            <p14:sldId id="267"/>
            <p14:sldId id="282"/>
            <p14:sldId id="278"/>
          </p14:sldIdLst>
        </p14:section>
        <p14:section name="Untitled Section" id="{420C7F7C-2845-4562-BE4B-EEE9A0F87CB4}">
          <p14:sldIdLst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A0A"/>
    <a:srgbClr val="008000"/>
    <a:srgbClr val="0A0AB2"/>
    <a:srgbClr val="1106E8"/>
    <a:srgbClr val="595959"/>
    <a:srgbClr val="B4FFFF"/>
    <a:srgbClr val="A8FFFF"/>
    <a:srgbClr val="C0FFFF"/>
    <a:srgbClr val="4169E1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 autoAdjust="0"/>
    <p:restoredTop sz="94660"/>
  </p:normalViewPr>
  <p:slideViewPr>
    <p:cSldViewPr>
      <p:cViewPr varScale="1">
        <p:scale>
          <a:sx n="107" d="100"/>
          <a:sy n="10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3SL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altLang="en-US" dirty="0" smtClean="0"/>
              <a:t>www.threesl.com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en-US" dirty="0" smtClean="0"/>
              <a:t>RR023/01</a:t>
            </a:r>
            <a:r>
              <a:rPr lang="en-GB" altLang="en-US" dirty="0"/>
              <a:t>: </a:t>
            </a:r>
            <a:r>
              <a:rPr lang="en-GB" altLang="en-US" dirty="0" smtClean="0"/>
              <a:t>March 2022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157B6-9D33-4E76-9F7F-FB4A840A9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083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3SL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 smtClean="0"/>
              <a:t>www.threesl.com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en-US" dirty="0" smtClean="0"/>
              <a:t>RR023/01: March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E3366-9D77-45E2-936F-22F8B8D438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15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41648"/>
            <a:ext cx="2044598" cy="166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7798"/>
            <a:ext cx="8229600" cy="553998"/>
          </a:xfrm>
          <a:noFill/>
        </p:spPr>
        <p:txBody>
          <a:bodyPr wrap="square" lIns="0" tIns="0" rIns="91440" bIns="0" anchor="b" anchorCtr="0">
            <a:sp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531373"/>
            <a:ext cx="8229600" cy="307777"/>
          </a:xfrm>
          <a:noFill/>
        </p:spPr>
        <p:txBody>
          <a:bodyPr wrap="square" lIns="0" tIns="0" rIns="91440" bIns="0">
            <a:spAutoFit/>
          </a:bodyPr>
          <a:lstStyle>
            <a:lvl1pPr marL="0" indent="0" algn="l">
              <a:buNone/>
              <a:defRPr sz="20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3" name="Picture 3" descr="D:\images\issued\Logos\Logo Medium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1778" y="457200"/>
            <a:ext cx="1026986" cy="54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Straight Connector 73"/>
          <p:cNvCxnSpPr/>
          <p:nvPr userDrawn="1"/>
        </p:nvCxnSpPr>
        <p:spPr>
          <a:xfrm>
            <a:off x="457200" y="3899535"/>
            <a:ext cx="5486400" cy="0"/>
          </a:xfrm>
          <a:prstGeom prst="line">
            <a:avLst/>
          </a:prstGeom>
          <a:solidFill>
            <a:srgbClr val="107FFC"/>
          </a:solidFill>
          <a:ln w="381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5" name="Group 4"/>
          <p:cNvGrpSpPr/>
          <p:nvPr userDrawn="1"/>
        </p:nvGrpSpPr>
        <p:grpSpPr>
          <a:xfrm>
            <a:off x="-6994" y="-169"/>
            <a:ext cx="4502954" cy="2256248"/>
            <a:chOff x="-6994" y="-169"/>
            <a:chExt cx="4502954" cy="2256248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94" y="-169"/>
              <a:ext cx="4502954" cy="225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228600"/>
              <a:ext cx="901996" cy="161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" name="Group 60"/>
            <p:cNvGrpSpPr/>
            <p:nvPr userDrawn="1"/>
          </p:nvGrpSpPr>
          <p:grpSpPr>
            <a:xfrm>
              <a:off x="1124712" y="285441"/>
              <a:ext cx="1936428" cy="875270"/>
              <a:chOff x="1124712" y="285441"/>
              <a:chExt cx="1936428" cy="875270"/>
            </a:xfrm>
          </p:grpSpPr>
          <p:sp>
            <p:nvSpPr>
              <p:cNvPr id="57" name="TextBox 56"/>
              <p:cNvSpPr txBox="1"/>
              <p:nvPr userDrawn="1"/>
            </p:nvSpPr>
            <p:spPr>
              <a:xfrm>
                <a:off x="1124712" y="285441"/>
                <a:ext cx="19364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b="1" kern="1200" dirty="0" smtClean="0">
                    <a:solidFill>
                      <a:srgbClr val="0A0AB2"/>
                    </a:solidFill>
                    <a:latin typeface="Helvetica" pitchFamily="34" charset="0"/>
                    <a:ea typeface="+mn-ea"/>
                    <a:cs typeface="Tahoma" panose="020B0604030504040204" pitchFamily="34" charset="0"/>
                  </a:rPr>
                  <a:t>Cradle-</a:t>
                </a:r>
                <a:r>
                  <a:rPr lang="en-GB" sz="5400" b="1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4" name="Rectangle 3"/>
              <p:cNvSpPr/>
              <p:nvPr userDrawn="1"/>
            </p:nvSpPr>
            <p:spPr>
              <a:xfrm>
                <a:off x="1124712" y="991434"/>
                <a:ext cx="15597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100" b="0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From concept to creation…</a:t>
                </a:r>
                <a:endParaRPr lang="en-GB" sz="1100" b="0" i="1" kern="1200" dirty="0">
                  <a:solidFill>
                    <a:srgbClr val="0A0AB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" name="Group 18"/>
          <p:cNvGrpSpPr/>
          <p:nvPr userDrawn="1"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5715000"/>
              <a:ext cx="91440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5931568" y="5840354"/>
              <a:ext cx="1582164" cy="7181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Structured Software Systems Ltd (3SL)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Suite 2, 22a Duke Street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Barrow-in-Furness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Cumbria LA14 1HH, UK</a:t>
              </a:r>
            </a:p>
            <a:p>
              <a:pPr algn="r">
                <a:lnSpc>
                  <a:spcPts val="800"/>
                </a:lnSpc>
              </a:pPr>
              <a:r>
                <a:rPr lang="de-DE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Tel: +44 (0) 1229 838867</a:t>
              </a:r>
            </a:p>
            <a:p>
              <a:pPr algn="r">
                <a:lnSpc>
                  <a:spcPts val="800"/>
                </a:lnSpc>
              </a:pPr>
              <a:r>
                <a:rPr lang="fr-FR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Fax: +44 (0) 1229 870096</a:t>
              </a:r>
            </a:p>
            <a:p>
              <a:pPr algn="r">
                <a:lnSpc>
                  <a:spcPts val="800"/>
                </a:lnSpc>
              </a:pPr>
              <a:r>
                <a:rPr lang="nl-NL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Regd: 2153654 VAT: GB 473 2757 28</a:t>
              </a:r>
            </a:p>
          </p:txBody>
        </p:sp>
        <p:sp>
          <p:nvSpPr>
            <p:cNvPr id="26" name="TextBox 25"/>
            <p:cNvSpPr txBox="1"/>
            <p:nvPr userDrawn="1"/>
          </p:nvSpPr>
          <p:spPr>
            <a:xfrm>
              <a:off x="457201" y="5840353"/>
              <a:ext cx="301204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© 2023 Structured Software Systems Limited (“3SL”). All rights reserved.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Cradle® is a registered trademark of 3SL in the UK and other countries.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All other trademarks are the property of their respective owners.</a:t>
              </a:r>
            </a:p>
          </p:txBody>
        </p:sp>
        <p:sp>
          <p:nvSpPr>
            <p:cNvPr id="27" name="TextBox 26"/>
            <p:cNvSpPr txBox="1"/>
            <p:nvPr userDrawn="1"/>
          </p:nvSpPr>
          <p:spPr>
            <a:xfrm>
              <a:off x="457201" y="6250722"/>
              <a:ext cx="106920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https://www.threesl.com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salesdetails@threesl.com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support@threesl.com</a:t>
              </a:r>
            </a:p>
          </p:txBody>
        </p:sp>
        <p:cxnSp>
          <p:nvCxnSpPr>
            <p:cNvPr id="28" name="Straight Connector 27"/>
            <p:cNvCxnSpPr/>
            <p:nvPr userDrawn="1"/>
          </p:nvCxnSpPr>
          <p:spPr>
            <a:xfrm>
              <a:off x="0" y="5718976"/>
              <a:ext cx="9144000" cy="0"/>
            </a:xfrm>
            <a:prstGeom prst="lin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9" name="Picture 2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271" y="5840352"/>
              <a:ext cx="1240128" cy="88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96697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-457200">
              <a:buFont typeface="Arial" panose="020B0604020202020204" pitchFamily="34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solidFill>
            <a:srgbClr val="107FFC"/>
          </a:solidFill>
          <a:ln w="254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Rectangle 8"/>
          <p:cNvSpPr/>
          <p:nvPr userDrawn="1"/>
        </p:nvSpPr>
        <p:spPr>
          <a:xfrm>
            <a:off x="8305800" y="6324600"/>
            <a:ext cx="381000" cy="228600"/>
          </a:xfrm>
          <a:prstGeom prst="rect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fld id="{8CE93FF9-21D9-4646-8DC4-EC55FADB4583}" type="slidenum">
              <a:rPr lang="en-GB" sz="1200" smtClean="0">
                <a:solidFill>
                  <a:schemeClr val="bg1"/>
                </a:solidFill>
              </a:rPr>
              <a:pPr lvl="0"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43713" y="6329218"/>
            <a:ext cx="1363515" cy="246221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kern="1200" dirty="0" smtClean="0">
                <a:solidFill>
                  <a:srgbClr val="0A0AB2"/>
                </a:solidFill>
                <a:latin typeface="+mn-lt"/>
                <a:ea typeface="+mn-ea"/>
                <a:cs typeface="+mn-cs"/>
              </a:rPr>
              <a:t>RR023/02: January 2023</a:t>
            </a:r>
            <a:endParaRPr lang="en-GB" sz="1000" b="0" kern="1200" dirty="0" smtClean="0">
              <a:solidFill>
                <a:srgbClr val="0A0AB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782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Rectangle 6"/>
          <p:cNvSpPr/>
          <p:nvPr userDrawn="1"/>
        </p:nvSpPr>
        <p:spPr>
          <a:xfrm>
            <a:off x="8305800" y="6324600"/>
            <a:ext cx="381000" cy="228600"/>
          </a:xfrm>
          <a:prstGeom prst="rect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fld id="{8CE93FF9-21D9-4646-8DC4-EC55FADB4583}" type="slidenum">
              <a:rPr lang="en-GB" sz="1200" smtClean="0">
                <a:solidFill>
                  <a:schemeClr val="bg1"/>
                </a:solidFill>
              </a:rPr>
              <a:pPr lvl="0"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43713" y="6329218"/>
            <a:ext cx="1363515" cy="246221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0" kern="1200" dirty="0" smtClean="0">
                <a:solidFill>
                  <a:srgbClr val="0A0AB2"/>
                </a:solidFill>
                <a:latin typeface="+mn-lt"/>
                <a:ea typeface="+mn-ea"/>
                <a:cs typeface="+mn-cs"/>
              </a:rPr>
              <a:t>RR023/02: January 2023</a:t>
            </a:r>
            <a:endParaRPr lang="en-GB" sz="1000" b="0" kern="1200" dirty="0" smtClean="0">
              <a:solidFill>
                <a:srgbClr val="0A0AB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943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5466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41648"/>
            <a:ext cx="2044598" cy="166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 descr="D:\images\issued\Logos\Logo Medium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1778" y="457200"/>
            <a:ext cx="1026986" cy="54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0" name="Group 79"/>
          <p:cNvGrpSpPr/>
          <p:nvPr userDrawn="1"/>
        </p:nvGrpSpPr>
        <p:grpSpPr>
          <a:xfrm>
            <a:off x="-6994" y="-169"/>
            <a:ext cx="4502954" cy="2256248"/>
            <a:chOff x="-6994" y="-169"/>
            <a:chExt cx="4502954" cy="2256248"/>
          </a:xfrm>
        </p:grpSpPr>
        <p:pic>
          <p:nvPicPr>
            <p:cNvPr id="81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94" y="-169"/>
              <a:ext cx="4502954" cy="225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" name="Picture 3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228600"/>
              <a:ext cx="901996" cy="161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" name="Group 82"/>
            <p:cNvGrpSpPr/>
            <p:nvPr userDrawn="1"/>
          </p:nvGrpSpPr>
          <p:grpSpPr>
            <a:xfrm>
              <a:off x="1124712" y="285441"/>
              <a:ext cx="1936428" cy="875270"/>
              <a:chOff x="1124712" y="285441"/>
              <a:chExt cx="1936428" cy="875270"/>
            </a:xfrm>
          </p:grpSpPr>
          <p:sp>
            <p:nvSpPr>
              <p:cNvPr id="84" name="TextBox 83"/>
              <p:cNvSpPr txBox="1"/>
              <p:nvPr userDrawn="1"/>
            </p:nvSpPr>
            <p:spPr>
              <a:xfrm>
                <a:off x="1124712" y="285441"/>
                <a:ext cx="19364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b="1" kern="1200" dirty="0" smtClean="0">
                    <a:solidFill>
                      <a:srgbClr val="0A0AB2"/>
                    </a:solidFill>
                    <a:latin typeface="Helvetica" pitchFamily="34" charset="0"/>
                    <a:ea typeface="+mn-ea"/>
                    <a:cs typeface="Tahoma" panose="020B0604030504040204" pitchFamily="34" charset="0"/>
                  </a:rPr>
                  <a:t>Cradle-</a:t>
                </a:r>
                <a:r>
                  <a:rPr lang="en-GB" sz="5400" b="1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85" name="Rectangle 84"/>
              <p:cNvSpPr/>
              <p:nvPr userDrawn="1"/>
            </p:nvSpPr>
            <p:spPr>
              <a:xfrm>
                <a:off x="1124712" y="991434"/>
                <a:ext cx="15597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100" b="0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From concept to creation…</a:t>
                </a:r>
                <a:endParaRPr lang="en-GB" sz="1100" b="0" i="1" kern="1200" dirty="0">
                  <a:solidFill>
                    <a:srgbClr val="0A0AB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" name="Group 18"/>
          <p:cNvGrpSpPr/>
          <p:nvPr userDrawn="1"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5715000"/>
              <a:ext cx="91440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5931568" y="5840354"/>
              <a:ext cx="1582164" cy="7181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Structured Software Systems Ltd (3SL)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Suite 2, 22a Duke Street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Barrow-in-Furness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Cumbria LA14 1HH, UK</a:t>
              </a:r>
            </a:p>
            <a:p>
              <a:pPr algn="r">
                <a:lnSpc>
                  <a:spcPts val="800"/>
                </a:lnSpc>
              </a:pPr>
              <a:r>
                <a:rPr lang="de-DE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Tel: +44 (0) 1229 838867</a:t>
              </a:r>
            </a:p>
            <a:p>
              <a:pPr algn="r">
                <a:lnSpc>
                  <a:spcPts val="800"/>
                </a:lnSpc>
              </a:pPr>
              <a:r>
                <a:rPr lang="fr-FR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Fax: +44 (0) 1229 870096</a:t>
              </a:r>
            </a:p>
            <a:p>
              <a:pPr algn="r">
                <a:lnSpc>
                  <a:spcPts val="800"/>
                </a:lnSpc>
              </a:pPr>
              <a:r>
                <a:rPr lang="nl-NL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Regd: 2153654 VAT: GB 473 2757 28</a:t>
              </a: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457201" y="5840353"/>
              <a:ext cx="301204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© 2023 Structured Software Systems Limited (“3SL”). All rights reserved.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Cradle® is a registered trademark of 3SL in the UK and other countries.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All other trademarks are the property of their respective owners.</a:t>
              </a:r>
            </a:p>
          </p:txBody>
        </p:sp>
        <p:sp>
          <p:nvSpPr>
            <p:cNvPr id="23" name="TextBox 22"/>
            <p:cNvSpPr txBox="1"/>
            <p:nvPr userDrawn="1"/>
          </p:nvSpPr>
          <p:spPr>
            <a:xfrm>
              <a:off x="457201" y="6250722"/>
              <a:ext cx="106920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https://www.threesl.com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salesdetails@threesl.com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support@threesl.com</a:t>
              </a:r>
            </a:p>
          </p:txBody>
        </p:sp>
        <p:cxnSp>
          <p:nvCxnSpPr>
            <p:cNvPr id="24" name="Straight Connector 23"/>
            <p:cNvCxnSpPr/>
            <p:nvPr userDrawn="1"/>
          </p:nvCxnSpPr>
          <p:spPr>
            <a:xfrm>
              <a:off x="0" y="5718976"/>
              <a:ext cx="9144000" cy="0"/>
            </a:xfrm>
            <a:prstGeom prst="lin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5" name="Picture 2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271" y="5840352"/>
              <a:ext cx="1240128" cy="88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362553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65659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8229600" algn="r"/>
        </a:tabLs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spcAft>
          <a:spcPts val="400"/>
        </a:spcAft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spcBef>
          <a:spcPts val="300"/>
        </a:spcBef>
        <a:spcAft>
          <a:spcPts val="300"/>
        </a:spcAft>
        <a:buClr>
          <a:srgbClr val="E60A0A"/>
        </a:buClr>
        <a:buFont typeface="Arial" panose="020B0604020202020204" pitchFamily="34" charset="0"/>
        <a:buChar char="•"/>
        <a:tabLst>
          <a:tab pos="914400" algn="l"/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342900" algn="l" defTabSz="914400" rtl="0" eaLnBrk="1" latinLnBrk="0" hangingPunct="1">
        <a:spcBef>
          <a:spcPts val="300"/>
        </a:spcBef>
        <a:spcAft>
          <a:spcPts val="300"/>
        </a:spcAft>
        <a:buClr>
          <a:srgbClr val="0A0AB2"/>
        </a:buClr>
        <a:buFont typeface="Arial" panose="020B0604020202020204" pitchFamily="34" charset="0"/>
        <a:buChar char="•"/>
        <a:tabLst>
          <a:tab pos="1828800" algn="l"/>
          <a:tab pos="2743200" algn="l"/>
          <a:tab pos="3657600" algn="l"/>
          <a:tab pos="4572000" algn="l"/>
          <a:tab pos="8229600" algn="r"/>
        </a:tabLst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342900" algn="l" defTabSz="914400" rtl="0" eaLnBrk="1" latinLnBrk="0" hangingPunct="1">
        <a:spcBef>
          <a:spcPts val="200"/>
        </a:spcBef>
        <a:spcAft>
          <a:spcPts val="200"/>
        </a:spcAft>
        <a:buClr>
          <a:srgbClr val="1106E8"/>
        </a:buClr>
        <a:buFont typeface="Wingdings" panose="05000000000000000000" pitchFamily="2" charset="2"/>
        <a:buChar char="§"/>
        <a:tabLst>
          <a:tab pos="1828800" algn="l"/>
          <a:tab pos="2743200" algn="l"/>
          <a:tab pos="3657600" algn="l"/>
          <a:tab pos="4572000" algn="l"/>
          <a:tab pos="8229600" algn="r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484312" indent="-342900" algn="l" defTabSz="914400" rtl="0" eaLnBrk="1" latinLnBrk="0" hangingPunct="1">
        <a:spcBef>
          <a:spcPts val="100"/>
        </a:spcBef>
        <a:spcAft>
          <a:spcPts val="100"/>
        </a:spcAft>
        <a:buClr>
          <a:srgbClr val="1106E8"/>
        </a:buClr>
        <a:buFont typeface="Arial" panose="020B0604020202020204" pitchFamily="34" charset="0"/>
        <a:buChar char="•"/>
        <a:tabLst>
          <a:tab pos="1828800" algn="l"/>
          <a:tab pos="2743200" algn="l"/>
          <a:tab pos="3657600" algn="l"/>
          <a:tab pos="4572000" algn="l"/>
          <a:tab pos="8229600" algn="r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Cradle Risk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Features and Integration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3936889"/>
            <a:ext cx="411480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RR023/02: January 2023</a:t>
            </a:r>
            <a:endParaRPr lang="en-GB" sz="14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Attributes	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dirty="0" smtClean="0"/>
              <a:t>Risk attributes are all user-defined, in two groups:</a:t>
            </a:r>
            <a:endParaRPr lang="en-GB" dirty="0"/>
          </a:p>
          <a:p>
            <a:pPr lvl="1"/>
            <a:r>
              <a:rPr lang="en-GB" b="1" i="1" dirty="0"/>
              <a:t>Optional</a:t>
            </a:r>
            <a:r>
              <a:rPr lang="en-GB" dirty="0"/>
              <a:t> </a:t>
            </a:r>
            <a:r>
              <a:rPr lang="en-GB" dirty="0" smtClean="0"/>
              <a:t>attributes, chosen for your risk management process</a:t>
            </a:r>
            <a:endParaRPr lang="en-GB" dirty="0"/>
          </a:p>
          <a:p>
            <a:pPr lvl="1"/>
            <a:r>
              <a:rPr lang="en-GB" b="1" i="1" dirty="0" smtClean="0"/>
              <a:t>Required </a:t>
            </a:r>
            <a:r>
              <a:rPr lang="en-GB" dirty="0" smtClean="0"/>
              <a:t>attributes needed for Cradle’s risk </a:t>
            </a:r>
            <a:r>
              <a:rPr lang="en-GB" dirty="0"/>
              <a:t>analyses and risk profiles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We recommend that risks are auto-numbered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Suggested optional attributes are: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An </a:t>
            </a:r>
            <a:r>
              <a:rPr lang="en-GB" dirty="0">
                <a:solidFill>
                  <a:srgbClr val="1106E8"/>
                </a:solidFill>
              </a:rPr>
              <a:t>ID</a:t>
            </a:r>
            <a:r>
              <a:rPr lang="en-GB" dirty="0" smtClean="0"/>
              <a:t>, for a hierarchical number that positions the risk in the RBS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>
                <a:solidFill>
                  <a:srgbClr val="1106E8"/>
                </a:solidFill>
              </a:rPr>
              <a:t>name</a:t>
            </a:r>
            <a:r>
              <a:rPr lang="en-GB" dirty="0" smtClean="0"/>
              <a:t>, optional but helpful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A statement or </a:t>
            </a:r>
            <a:r>
              <a:rPr lang="en-GB" dirty="0">
                <a:solidFill>
                  <a:srgbClr val="1106E8"/>
                </a:solidFill>
              </a:rPr>
              <a:t>description</a:t>
            </a:r>
            <a:r>
              <a:rPr lang="en-GB" dirty="0" smtClean="0"/>
              <a:t> that summarises the risk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Details of the factors that </a:t>
            </a:r>
            <a:r>
              <a:rPr lang="en-GB" dirty="0">
                <a:solidFill>
                  <a:srgbClr val="1106E8"/>
                </a:solidFill>
              </a:rPr>
              <a:t>contribute</a:t>
            </a:r>
            <a:r>
              <a:rPr lang="en-GB" dirty="0" smtClean="0"/>
              <a:t> to the risk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Details of the </a:t>
            </a:r>
            <a:r>
              <a:rPr lang="en-GB" dirty="0">
                <a:solidFill>
                  <a:srgbClr val="1106E8"/>
                </a:solidFill>
              </a:rPr>
              <a:t>effects</a:t>
            </a:r>
            <a:r>
              <a:rPr lang="en-GB" dirty="0" smtClean="0"/>
              <a:t> of the risk, if it occurs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Details of the </a:t>
            </a:r>
            <a:r>
              <a:rPr lang="en-GB" dirty="0">
                <a:solidFill>
                  <a:srgbClr val="1106E8"/>
                </a:solidFill>
              </a:rPr>
              <a:t>mitigation</a:t>
            </a:r>
            <a:r>
              <a:rPr lang="en-GB" dirty="0" smtClean="0"/>
              <a:t> of the risk, if mitigations are not held separately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 smtClean="0">
                <a:solidFill>
                  <a:srgbClr val="1106E8"/>
                </a:solidFill>
              </a:rPr>
              <a:t>subject</a:t>
            </a:r>
            <a:r>
              <a:rPr lang="en-GB" dirty="0" smtClean="0"/>
              <a:t> (such as build, timing, performance, resource…), so risks can be grouped</a:t>
            </a:r>
          </a:p>
          <a:p>
            <a:pPr lvl="1">
              <a:spcAft>
                <a:spcPts val="0"/>
              </a:spcAft>
              <a:buFont typeface="+mj-lt"/>
              <a:buAutoNum type="arabicPeriod"/>
            </a:pPr>
            <a:r>
              <a:rPr lang="en-GB" dirty="0" smtClean="0"/>
              <a:t>A </a:t>
            </a:r>
            <a:r>
              <a:rPr lang="en-GB" dirty="0">
                <a:solidFill>
                  <a:srgbClr val="1106E8"/>
                </a:solidFill>
              </a:rPr>
              <a:t>rationale</a:t>
            </a:r>
            <a:r>
              <a:rPr lang="en-GB" dirty="0" smtClean="0"/>
              <a:t> for the risk, why it is as it is and/or why it is not something else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Some </a:t>
            </a:r>
            <a:r>
              <a:rPr lang="en-GB" dirty="0">
                <a:solidFill>
                  <a:srgbClr val="1106E8"/>
                </a:solidFill>
              </a:rPr>
              <a:t>notes</a:t>
            </a:r>
            <a:r>
              <a:rPr lang="en-GB" dirty="0" smtClean="0"/>
              <a:t> for the risk</a:t>
            </a:r>
          </a:p>
        </p:txBody>
      </p:sp>
    </p:spTree>
    <p:extLst>
      <p:ext uri="{BB962C8B-B14F-4D97-AF65-F5344CB8AC3E}">
        <p14:creationId xmlns:p14="http://schemas.microsoft.com/office/powerpoint/2010/main" xmlns="" val="122010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Attributes: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Required attributes </a:t>
            </a:r>
            <a:r>
              <a:rPr lang="en-GB" dirty="0"/>
              <a:t>needed for </a:t>
            </a:r>
            <a:r>
              <a:rPr lang="en-GB" dirty="0" smtClean="0"/>
              <a:t>risk operations are defined in the schema (typically as </a:t>
            </a:r>
            <a:r>
              <a:rPr lang="en-GB" i="1" dirty="0">
                <a:solidFill>
                  <a:srgbClr val="E60A0A"/>
                </a:solidFill>
              </a:rPr>
              <a:t>category codes</a:t>
            </a:r>
            <a:r>
              <a:rPr lang="en-GB" dirty="0" smtClean="0"/>
              <a:t>) and identified in the </a:t>
            </a:r>
            <a:r>
              <a:rPr lang="en-GB" dirty="0">
                <a:solidFill>
                  <a:srgbClr val="1106E8"/>
                </a:solidFill>
              </a:rPr>
              <a:t>Risk Settings </a:t>
            </a:r>
            <a:r>
              <a:rPr lang="en-GB" dirty="0" smtClean="0"/>
              <a:t>so Cradle knows the values to use: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76616"/>
            <a:ext cx="5252064" cy="396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71600" y="3124200"/>
            <a:ext cx="1981200" cy="2362200"/>
          </a:xfrm>
          <a:prstGeom prst="rect">
            <a:avLst/>
          </a:prstGeom>
          <a:noFill/>
          <a:ln>
            <a:solidFill>
              <a:srgbClr val="E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854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Attributes: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/>
            </a:pPr>
            <a:r>
              <a:rPr lang="en-GB" dirty="0" smtClean="0"/>
              <a:t>Risk </a:t>
            </a:r>
            <a:r>
              <a:rPr lang="en-GB" dirty="0">
                <a:solidFill>
                  <a:srgbClr val="1106E8"/>
                </a:solidFill>
              </a:rPr>
              <a:t>category</a:t>
            </a:r>
            <a:r>
              <a:rPr lang="en-GB" dirty="0" smtClean="0"/>
              <a:t>, groups of risks, typically represented as a hierarchy, such as: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57600" y="17526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Risks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667000"/>
            <a:ext cx="1295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Commercial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3822" y="2667000"/>
            <a:ext cx="1142999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Functional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04933" y="2667000"/>
            <a:ext cx="1676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Health &amp; Safety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8911" y="2667000"/>
            <a:ext cx="10668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External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5814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Group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400" y="35814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Group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4188178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19400" y="4627034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5065890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19400" y="5504745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4198056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76400" y="4636912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6400" y="5075768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cxnSp>
        <p:nvCxnSpPr>
          <p:cNvPr id="19" name="Elbow Connector 18"/>
          <p:cNvCxnSpPr>
            <a:stCxn id="4" idx="2"/>
            <a:endCxn id="5" idx="0"/>
          </p:cNvCxnSpPr>
          <p:nvPr/>
        </p:nvCxnSpPr>
        <p:spPr>
          <a:xfrm rot="5400000">
            <a:off x="2743200" y="1333500"/>
            <a:ext cx="533400" cy="2133600"/>
          </a:xfrm>
          <a:prstGeom prst="bentConnector3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2"/>
            <a:endCxn id="8" idx="0"/>
          </p:cNvCxnSpPr>
          <p:nvPr/>
        </p:nvCxnSpPr>
        <p:spPr>
          <a:xfrm rot="5400000">
            <a:off x="3467806" y="2058106"/>
            <a:ext cx="533400" cy="684389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2"/>
            <a:endCxn id="6" idx="0"/>
          </p:cNvCxnSpPr>
          <p:nvPr/>
        </p:nvCxnSpPr>
        <p:spPr>
          <a:xfrm rot="16200000" flipH="1">
            <a:off x="4154311" y="2055989"/>
            <a:ext cx="533400" cy="688622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2"/>
            <a:endCxn id="7" idx="0"/>
          </p:cNvCxnSpPr>
          <p:nvPr/>
        </p:nvCxnSpPr>
        <p:spPr>
          <a:xfrm rot="16200000" flipH="1">
            <a:off x="4993216" y="1217083"/>
            <a:ext cx="533400" cy="2366433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5" idx="2"/>
            <a:endCxn id="9" idx="0"/>
          </p:cNvCxnSpPr>
          <p:nvPr/>
        </p:nvCxnSpPr>
        <p:spPr>
          <a:xfrm rot="5400000">
            <a:off x="1371600" y="3009900"/>
            <a:ext cx="533400" cy="609600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5" idx="2"/>
            <a:endCxn id="10" idx="0"/>
          </p:cNvCxnSpPr>
          <p:nvPr/>
        </p:nvCxnSpPr>
        <p:spPr>
          <a:xfrm rot="16200000" flipH="1">
            <a:off x="1943100" y="3048000"/>
            <a:ext cx="533400" cy="533400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9" idx="2"/>
            <a:endCxn id="15" idx="1"/>
          </p:cNvCxnSpPr>
          <p:nvPr/>
        </p:nvCxnSpPr>
        <p:spPr>
          <a:xfrm rot="16200000" flipH="1">
            <a:off x="1291872" y="4004028"/>
            <a:ext cx="426156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9" idx="2"/>
            <a:endCxn id="16" idx="1"/>
          </p:cNvCxnSpPr>
          <p:nvPr/>
        </p:nvCxnSpPr>
        <p:spPr>
          <a:xfrm rot="16200000" flipH="1">
            <a:off x="1072444" y="4223456"/>
            <a:ext cx="865012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9" idx="2"/>
            <a:endCxn id="17" idx="1"/>
          </p:cNvCxnSpPr>
          <p:nvPr/>
        </p:nvCxnSpPr>
        <p:spPr>
          <a:xfrm rot="16200000" flipH="1">
            <a:off x="853016" y="4442884"/>
            <a:ext cx="1303868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10" idx="2"/>
            <a:endCxn id="11" idx="1"/>
          </p:cNvCxnSpPr>
          <p:nvPr/>
        </p:nvCxnSpPr>
        <p:spPr>
          <a:xfrm rot="16200000" flipH="1">
            <a:off x="2439811" y="3999089"/>
            <a:ext cx="416278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0" idx="2"/>
            <a:endCxn id="12" idx="1"/>
          </p:cNvCxnSpPr>
          <p:nvPr/>
        </p:nvCxnSpPr>
        <p:spPr>
          <a:xfrm rot="16200000" flipH="1">
            <a:off x="2220383" y="4218517"/>
            <a:ext cx="855134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10" idx="2"/>
            <a:endCxn id="13" idx="1"/>
          </p:cNvCxnSpPr>
          <p:nvPr/>
        </p:nvCxnSpPr>
        <p:spPr>
          <a:xfrm rot="16200000" flipH="1">
            <a:off x="2000955" y="4437945"/>
            <a:ext cx="1293990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10" idx="2"/>
            <a:endCxn id="14" idx="1"/>
          </p:cNvCxnSpPr>
          <p:nvPr/>
        </p:nvCxnSpPr>
        <p:spPr>
          <a:xfrm rot="16200000" flipH="1">
            <a:off x="1781528" y="4657372"/>
            <a:ext cx="1732845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810000" y="3581401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Group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953000" y="3581401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Group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715000" y="4188179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715000" y="4627035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715000" y="5065891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572000" y="4198057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72000" y="4636913"/>
            <a:ext cx="533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cxnSp>
        <p:nvCxnSpPr>
          <p:cNvPr id="77" name="Elbow Connector 76"/>
          <p:cNvCxnSpPr>
            <a:stCxn id="6" idx="2"/>
            <a:endCxn id="68" idx="0"/>
          </p:cNvCxnSpPr>
          <p:nvPr/>
        </p:nvCxnSpPr>
        <p:spPr>
          <a:xfrm rot="5400000">
            <a:off x="4230511" y="3046589"/>
            <a:ext cx="533401" cy="536222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Elbow Connector 77"/>
          <p:cNvCxnSpPr>
            <a:stCxn id="6" idx="2"/>
            <a:endCxn id="69" idx="0"/>
          </p:cNvCxnSpPr>
          <p:nvPr/>
        </p:nvCxnSpPr>
        <p:spPr>
          <a:xfrm rot="16200000" flipH="1">
            <a:off x="4802011" y="3011311"/>
            <a:ext cx="533401" cy="606778"/>
          </a:xfrm>
          <a:prstGeom prst="bentConnector3">
            <a:avLst>
              <a:gd name="adj1" fmla="val 50000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68" idx="2"/>
            <a:endCxn id="74" idx="1"/>
          </p:cNvCxnSpPr>
          <p:nvPr/>
        </p:nvCxnSpPr>
        <p:spPr>
          <a:xfrm rot="16200000" flipH="1">
            <a:off x="4187472" y="4004029"/>
            <a:ext cx="426156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68" idx="2"/>
            <a:endCxn id="75" idx="1"/>
          </p:cNvCxnSpPr>
          <p:nvPr/>
        </p:nvCxnSpPr>
        <p:spPr>
          <a:xfrm rot="16200000" flipH="1">
            <a:off x="3968044" y="4223457"/>
            <a:ext cx="865012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69" idx="2"/>
            <a:endCxn id="70" idx="1"/>
          </p:cNvCxnSpPr>
          <p:nvPr/>
        </p:nvCxnSpPr>
        <p:spPr>
          <a:xfrm rot="16200000" flipH="1">
            <a:off x="5335411" y="3999090"/>
            <a:ext cx="416278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69" idx="2"/>
            <a:endCxn id="71" idx="1"/>
          </p:cNvCxnSpPr>
          <p:nvPr/>
        </p:nvCxnSpPr>
        <p:spPr>
          <a:xfrm rot="16200000" flipH="1">
            <a:off x="5115983" y="4218518"/>
            <a:ext cx="855134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69" idx="2"/>
            <a:endCxn id="72" idx="1"/>
          </p:cNvCxnSpPr>
          <p:nvPr/>
        </p:nvCxnSpPr>
        <p:spPr>
          <a:xfrm rot="16200000" flipH="1">
            <a:off x="4896555" y="4437946"/>
            <a:ext cx="1293990" cy="342900"/>
          </a:xfrm>
          <a:prstGeom prst="bentConnector2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59933" y="2540000"/>
            <a:ext cx="6265334" cy="635000"/>
          </a:xfrm>
          <a:prstGeom prst="rect">
            <a:avLst/>
          </a:prstGeom>
          <a:noFill/>
          <a:ln>
            <a:solidFill>
              <a:srgbClr val="E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371600" y="1524000"/>
            <a:ext cx="228600" cy="1016000"/>
          </a:xfrm>
          <a:prstGeom prst="straightConnector1">
            <a:avLst/>
          </a:prstGeom>
          <a:ln w="25400">
            <a:solidFill>
              <a:srgbClr val="E60A0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8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Attributes: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lvl="1">
              <a:buFont typeface="+mj-lt"/>
              <a:buAutoNum type="arabicPeriod" startAt="2"/>
            </a:pPr>
            <a:r>
              <a:rPr lang="en-GB" dirty="0">
                <a:solidFill>
                  <a:srgbClr val="1106E8"/>
                </a:solidFill>
              </a:rPr>
              <a:t>Likelihood</a:t>
            </a:r>
            <a:r>
              <a:rPr lang="en-GB" dirty="0" smtClean="0"/>
              <a:t>, how likely is the risk,</a:t>
            </a:r>
            <a:br>
              <a:rPr lang="en-GB" dirty="0" smtClean="0"/>
            </a:br>
            <a:r>
              <a:rPr lang="en-GB" dirty="0" smtClean="0"/>
              <a:t>set of user-defined values, each</a:t>
            </a:r>
            <a:br>
              <a:rPr lang="en-GB" dirty="0" smtClean="0"/>
            </a:br>
            <a:r>
              <a:rPr lang="en-GB" dirty="0" smtClean="0"/>
              <a:t>with a probability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From the </a:t>
            </a:r>
            <a:r>
              <a:rPr lang="en-GB" i="1" dirty="0">
                <a:solidFill>
                  <a:srgbClr val="E60A0A"/>
                </a:solidFill>
              </a:rPr>
              <a:t>Likelihood</a:t>
            </a:r>
            <a:r>
              <a:rPr lang="en-GB" dirty="0" smtClean="0"/>
              <a:t> section</a:t>
            </a:r>
            <a:br>
              <a:rPr lang="en-GB" dirty="0" smtClean="0"/>
            </a:br>
            <a:r>
              <a:rPr lang="en-GB" dirty="0" smtClean="0"/>
              <a:t>in the risk management plan</a:t>
            </a:r>
          </a:p>
          <a:p>
            <a:pPr lvl="2">
              <a:spcAft>
                <a:spcPts val="0"/>
              </a:spcAft>
            </a:pPr>
            <a:r>
              <a:rPr lang="en-GB" dirty="0"/>
              <a:t>T</a:t>
            </a:r>
            <a:r>
              <a:rPr lang="en-GB" dirty="0" smtClean="0"/>
              <a:t>he values for one axis of a</a:t>
            </a:r>
            <a:br>
              <a:rPr lang="en-GB" dirty="0" smtClean="0"/>
            </a:br>
            <a:r>
              <a:rPr lang="en-GB" dirty="0" smtClean="0"/>
              <a:t>Risk Assessment Matrix</a:t>
            </a:r>
            <a:br>
              <a:rPr lang="en-GB" dirty="0" smtClean="0"/>
            </a:br>
            <a:r>
              <a:rPr lang="en-GB" dirty="0" smtClean="0"/>
              <a:t>(RAM)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Probability specified as N</a:t>
            </a:r>
            <a:br>
              <a:rPr lang="en-GB" dirty="0" smtClean="0"/>
            </a:br>
            <a:r>
              <a:rPr lang="en-GB" dirty="0" smtClean="0"/>
              <a:t>and processed as 1/N</a:t>
            </a:r>
          </a:p>
          <a:p>
            <a:pPr lvl="2"/>
            <a:r>
              <a:rPr lang="en-GB" dirty="0" smtClean="0"/>
              <a:t>So:    1 = certainty</a:t>
            </a:r>
            <a:br>
              <a:rPr lang="en-GB" dirty="0" smtClean="0"/>
            </a:br>
            <a:r>
              <a:rPr lang="en-GB" dirty="0" smtClean="0"/>
              <a:t>    100 = 1/100 = 1% chance</a:t>
            </a:r>
          </a:p>
          <a:p>
            <a:pPr lvl="1">
              <a:spcBef>
                <a:spcPts val="1200"/>
              </a:spcBef>
              <a:buFont typeface="+mj-lt"/>
              <a:buAutoNum type="arabicPeriod" startAt="2"/>
            </a:pPr>
            <a:r>
              <a:rPr lang="en-GB" dirty="0">
                <a:solidFill>
                  <a:srgbClr val="1106E8"/>
                </a:solidFill>
              </a:rPr>
              <a:t>Consequence</a:t>
            </a:r>
            <a:r>
              <a:rPr lang="en-GB" dirty="0" smtClean="0"/>
              <a:t>, how serious is the risk if it occurs, a set of user defined values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Based on the </a:t>
            </a:r>
            <a:r>
              <a:rPr lang="en-GB" i="1" dirty="0">
                <a:solidFill>
                  <a:srgbClr val="E60A0A"/>
                </a:solidFill>
              </a:rPr>
              <a:t>Consequences</a:t>
            </a:r>
            <a:r>
              <a:rPr lang="en-GB" dirty="0" smtClean="0"/>
              <a:t> section in the risk management plan</a:t>
            </a:r>
          </a:p>
          <a:p>
            <a:pPr lvl="2"/>
            <a:r>
              <a:rPr lang="en-GB" dirty="0" smtClean="0"/>
              <a:t>The values for the second axis of a RAM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295400"/>
            <a:ext cx="453096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7779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Attributes: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+mj-lt"/>
              <a:buAutoNum type="arabicPeriod" startAt="4"/>
            </a:pPr>
            <a:r>
              <a:rPr lang="en-GB" dirty="0">
                <a:solidFill>
                  <a:srgbClr val="1106E8"/>
                </a:solidFill>
              </a:rPr>
              <a:t>Magnitude</a:t>
            </a:r>
            <a:r>
              <a:rPr lang="en-GB" dirty="0"/>
              <a:t>, the </a:t>
            </a:r>
            <a:r>
              <a:rPr lang="en-GB" i="1" dirty="0">
                <a:solidFill>
                  <a:srgbClr val="E60A0A"/>
                </a:solidFill>
              </a:rPr>
              <a:t>priority</a:t>
            </a:r>
            <a:r>
              <a:rPr lang="en-GB" dirty="0"/>
              <a:t> or </a:t>
            </a:r>
            <a:r>
              <a:rPr lang="en-GB" i="1" dirty="0">
                <a:solidFill>
                  <a:srgbClr val="E60A0A"/>
                </a:solidFill>
              </a:rPr>
              <a:t>severity</a:t>
            </a:r>
            <a:r>
              <a:rPr lang="en-GB" dirty="0"/>
              <a:t> of the </a:t>
            </a:r>
            <a:r>
              <a:rPr lang="en-GB" dirty="0" smtClean="0"/>
              <a:t>risk, </a:t>
            </a:r>
            <a:r>
              <a:rPr lang="en-GB" dirty="0"/>
              <a:t>a set of user defined </a:t>
            </a:r>
            <a:r>
              <a:rPr lang="en-GB" dirty="0" smtClean="0"/>
              <a:t>values:</a:t>
            </a:r>
            <a:endParaRPr lang="en-GB" dirty="0"/>
          </a:p>
          <a:p>
            <a:pPr lvl="2">
              <a:spcAft>
                <a:spcPts val="0"/>
              </a:spcAft>
            </a:pPr>
            <a:r>
              <a:rPr lang="en-GB" dirty="0"/>
              <a:t>These values </a:t>
            </a:r>
            <a:r>
              <a:rPr lang="en-GB" dirty="0" smtClean="0"/>
              <a:t>are </a:t>
            </a:r>
            <a:r>
              <a:rPr lang="en-GB" b="1" i="1" dirty="0"/>
              <a:t>very important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They define the size / scope / importance of the actions required by the project in response to the risk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Derived from the corresponding section in the risk management plan</a:t>
            </a:r>
          </a:p>
          <a:p>
            <a:pPr lvl="2">
              <a:spcAft>
                <a:spcPts val="0"/>
              </a:spcAft>
            </a:pPr>
            <a:r>
              <a:rPr lang="en-GB" dirty="0"/>
              <a:t>Are the values of the cells in all RAM(s)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Set automatically by lookup in a RAM for a risk’s likelihood and consequence</a:t>
            </a:r>
          </a:p>
          <a:p>
            <a:pPr lvl="2"/>
            <a:r>
              <a:rPr lang="en-GB" dirty="0" smtClean="0"/>
              <a:t>The RAM used is either:</a:t>
            </a:r>
          </a:p>
          <a:p>
            <a:pPr lvl="3"/>
            <a:r>
              <a:rPr lang="en-GB" dirty="0" smtClean="0"/>
              <a:t>The risk’s own RAM</a:t>
            </a:r>
          </a:p>
          <a:p>
            <a:pPr lvl="3"/>
            <a:r>
              <a:rPr lang="en-GB" dirty="0" smtClean="0"/>
              <a:t>The RAM inherited by the risk from its parent, grandparent…</a:t>
            </a:r>
          </a:p>
          <a:p>
            <a:pPr lvl="2"/>
            <a:r>
              <a:rPr lang="en-GB" dirty="0" smtClean="0"/>
              <a:t>Is read-only, it is a calculated value</a:t>
            </a:r>
          </a:p>
          <a:p>
            <a:pPr lvl="1">
              <a:spcBef>
                <a:spcPts val="1000"/>
              </a:spcBef>
              <a:buFont typeface="+mj-lt"/>
              <a:buAutoNum type="arabicPeriod" startAt="4"/>
            </a:pPr>
            <a:r>
              <a:rPr lang="en-GB" dirty="0">
                <a:solidFill>
                  <a:srgbClr val="1106E8"/>
                </a:solidFill>
              </a:rPr>
              <a:t>Hierarchy link type</a:t>
            </a:r>
            <a:r>
              <a:rPr lang="en-GB" dirty="0" smtClean="0"/>
              <a:t>, the type of cross reference to be followed upwards to find a RAM in an ancestor risk in the risk register / RBS</a:t>
            </a:r>
          </a:p>
          <a:p>
            <a:pPr lvl="1">
              <a:spcBef>
                <a:spcPts val="1000"/>
              </a:spcBef>
              <a:buFont typeface="+mj-lt"/>
              <a:buAutoNum type="arabicPeriod" startAt="4"/>
            </a:pPr>
            <a:r>
              <a:rPr lang="en-GB" dirty="0">
                <a:solidFill>
                  <a:srgbClr val="1106E8"/>
                </a:solidFill>
              </a:rPr>
              <a:t>Start Date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1106E8"/>
                </a:solidFill>
              </a:rPr>
              <a:t>End Date</a:t>
            </a:r>
            <a:r>
              <a:rPr lang="en-GB" dirty="0" smtClean="0"/>
              <a:t>, the period when the risk exists, used in risk profiles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2178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Attributes: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+mj-lt"/>
              <a:buAutoNum type="arabicPeriod" startAt="7"/>
            </a:pPr>
            <a:r>
              <a:rPr lang="en-GB" dirty="0">
                <a:solidFill>
                  <a:srgbClr val="1106E8"/>
                </a:solidFill>
              </a:rPr>
              <a:t>Risk Assessment Matrix</a:t>
            </a:r>
            <a:r>
              <a:rPr lang="en-GB" dirty="0" smtClean="0"/>
              <a:t>, defines the risk </a:t>
            </a:r>
            <a:r>
              <a:rPr lang="en-GB" i="1" dirty="0">
                <a:solidFill>
                  <a:srgbClr val="E60A0A"/>
                </a:solidFill>
              </a:rPr>
              <a:t>magnitude</a:t>
            </a:r>
            <a:r>
              <a:rPr lang="en-GB" dirty="0" smtClean="0"/>
              <a:t> / </a:t>
            </a:r>
            <a:r>
              <a:rPr lang="en-GB" i="1" dirty="0">
                <a:solidFill>
                  <a:srgbClr val="E60A0A"/>
                </a:solidFill>
              </a:rPr>
              <a:t>priority</a:t>
            </a:r>
            <a:r>
              <a:rPr lang="en-GB" dirty="0" smtClean="0"/>
              <a:t> / </a:t>
            </a:r>
            <a:r>
              <a:rPr lang="en-GB" i="1" dirty="0">
                <a:solidFill>
                  <a:srgbClr val="E60A0A"/>
                </a:solidFill>
              </a:rPr>
              <a:t>severity</a:t>
            </a:r>
            <a:r>
              <a:rPr lang="en-GB" dirty="0" smtClean="0"/>
              <a:t> value for all possible combinations of risk </a:t>
            </a:r>
            <a:r>
              <a:rPr lang="en-GB" i="1" dirty="0">
                <a:solidFill>
                  <a:srgbClr val="E60A0A"/>
                </a:solidFill>
              </a:rPr>
              <a:t>likelihood</a:t>
            </a:r>
            <a:r>
              <a:rPr lang="en-GB" dirty="0" smtClean="0"/>
              <a:t> and </a:t>
            </a:r>
            <a:r>
              <a:rPr lang="en-GB" i="1" dirty="0">
                <a:solidFill>
                  <a:srgbClr val="E60A0A"/>
                </a:solidFill>
              </a:rPr>
              <a:t>consequence</a:t>
            </a:r>
            <a:r>
              <a:rPr lang="en-GB" dirty="0" smtClean="0"/>
              <a:t>:</a:t>
            </a:r>
          </a:p>
          <a:p>
            <a:pPr lvl="1">
              <a:buFont typeface="+mj-lt"/>
              <a:buAutoNum type="arabicPeriod" startAt="7"/>
            </a:pPr>
            <a:endParaRPr lang="en-GB" dirty="0"/>
          </a:p>
          <a:p>
            <a:pPr lvl="1">
              <a:buFont typeface="+mj-lt"/>
              <a:buAutoNum type="arabicPeriod" startAt="7"/>
            </a:pPr>
            <a:endParaRPr lang="en-GB" dirty="0" smtClean="0"/>
          </a:p>
          <a:p>
            <a:pPr lvl="1">
              <a:buFont typeface="+mj-lt"/>
              <a:buAutoNum type="arabicPeriod" startAt="7"/>
            </a:pPr>
            <a:endParaRPr lang="en-GB" dirty="0"/>
          </a:p>
          <a:p>
            <a:pPr lvl="1">
              <a:buFont typeface="+mj-lt"/>
              <a:buAutoNum type="arabicPeriod" startAt="7"/>
            </a:pPr>
            <a:endParaRPr lang="en-GB" dirty="0" smtClean="0"/>
          </a:p>
          <a:p>
            <a:pPr lvl="1">
              <a:buFont typeface="+mj-lt"/>
              <a:buAutoNum type="arabicPeriod" startAt="7"/>
            </a:pPr>
            <a:endParaRPr lang="en-GB" dirty="0"/>
          </a:p>
          <a:p>
            <a:pPr lvl="1">
              <a:buFont typeface="+mj-lt"/>
              <a:buAutoNum type="arabicPeriod" startAt="7"/>
            </a:pPr>
            <a:endParaRPr lang="en-GB" dirty="0" smtClean="0"/>
          </a:p>
          <a:p>
            <a:pPr lvl="1">
              <a:buFont typeface="+mj-lt"/>
              <a:buAutoNum type="arabicPeriod" startAt="7"/>
            </a:pPr>
            <a:endParaRPr lang="en-GB" dirty="0"/>
          </a:p>
          <a:p>
            <a:pPr lvl="1">
              <a:buFont typeface="+mj-lt"/>
              <a:buAutoNum type="arabicPeriod" startAt="7"/>
            </a:pPr>
            <a:endParaRPr lang="en-GB" dirty="0" smtClean="0"/>
          </a:p>
          <a:p>
            <a:pPr lvl="2"/>
            <a:r>
              <a:rPr lang="en-GB" dirty="0" smtClean="0"/>
              <a:t>If a risk has no RAM, it inherits the RAM in its parent risk, or its parent, or its parent… until a RAM is found or the top of the RBS is reached</a:t>
            </a:r>
          </a:p>
          <a:p>
            <a:pPr lvl="2"/>
            <a:r>
              <a:rPr lang="en-GB" dirty="0" smtClean="0"/>
              <a:t>Likely that different RAMs will be needed for different risk subjects:</a:t>
            </a:r>
          </a:p>
          <a:p>
            <a:pPr lvl="3"/>
            <a:r>
              <a:rPr lang="en-GB" dirty="0" smtClean="0"/>
              <a:t>Risks related to human injury have far fewer low priority values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38901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04999" y="2404532"/>
            <a:ext cx="6341533" cy="364067"/>
          </a:xfrm>
          <a:prstGeom prst="rect">
            <a:avLst/>
          </a:prstGeom>
          <a:noFill/>
          <a:ln>
            <a:solidFill>
              <a:srgbClr val="E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181600" y="1761067"/>
            <a:ext cx="143933" cy="643465"/>
          </a:xfrm>
          <a:prstGeom prst="straightConnector1">
            <a:avLst/>
          </a:prstGeom>
          <a:ln w="25400">
            <a:solidFill>
              <a:srgbClr val="E60A0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97466" y="2666999"/>
            <a:ext cx="1117601" cy="1583268"/>
          </a:xfrm>
          <a:prstGeom prst="rect">
            <a:avLst/>
          </a:prstGeom>
          <a:noFill/>
          <a:ln>
            <a:solidFill>
              <a:srgbClr val="E60A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1200" y="1498600"/>
            <a:ext cx="990600" cy="2311400"/>
          </a:xfrm>
          <a:prstGeom prst="straightConnector1">
            <a:avLst/>
          </a:prstGeom>
          <a:ln w="25400">
            <a:solidFill>
              <a:srgbClr val="E60A0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015067" y="1769533"/>
            <a:ext cx="1972733" cy="1667934"/>
          </a:xfrm>
          <a:custGeom>
            <a:avLst/>
            <a:gdLst>
              <a:gd name="connsiteX0" fmla="*/ 1972733 w 1972733"/>
              <a:gd name="connsiteY0" fmla="*/ 0 h 1667934"/>
              <a:gd name="connsiteX1" fmla="*/ 609600 w 1972733"/>
              <a:gd name="connsiteY1" fmla="*/ 1667934 h 1667934"/>
              <a:gd name="connsiteX2" fmla="*/ 0 w 1972733"/>
              <a:gd name="connsiteY2" fmla="*/ 1667934 h 1667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2733" h="1667934">
                <a:moveTo>
                  <a:pt x="1972733" y="0"/>
                </a:moveTo>
                <a:lnTo>
                  <a:pt x="609600" y="1667934"/>
                </a:lnTo>
                <a:lnTo>
                  <a:pt x="0" y="1667934"/>
                </a:lnTo>
              </a:path>
            </a:pathLst>
          </a:custGeom>
          <a:ln w="25400">
            <a:solidFill>
              <a:srgbClr val="E60A0A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460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Risk Attributes: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 startAt="8"/>
            </a:pPr>
            <a:r>
              <a:rPr lang="en-GB" dirty="0">
                <a:solidFill>
                  <a:srgbClr val="1106E8"/>
                </a:solidFill>
              </a:rPr>
              <a:t>Responsibility</a:t>
            </a:r>
            <a:r>
              <a:rPr lang="en-GB" dirty="0" smtClean="0"/>
              <a:t>, who is responsible for managing the risk, list of user-defined values</a:t>
            </a:r>
          </a:p>
          <a:p>
            <a:pPr lvl="1">
              <a:spcBef>
                <a:spcPts val="1200"/>
              </a:spcBef>
              <a:buFont typeface="+mj-lt"/>
              <a:buAutoNum type="arabicPeriod" startAt="8"/>
            </a:pPr>
            <a:r>
              <a:rPr lang="en-GB" dirty="0">
                <a:solidFill>
                  <a:srgbClr val="1106E8"/>
                </a:solidFill>
              </a:rPr>
              <a:t>Review Date</a:t>
            </a:r>
            <a:r>
              <a:rPr lang="en-GB" dirty="0" smtClean="0"/>
              <a:t>, a date when the risk should be reviewed according to the </a:t>
            </a:r>
            <a:r>
              <a:rPr lang="en-GB" i="1" dirty="0">
                <a:solidFill>
                  <a:srgbClr val="E60A0A"/>
                </a:solidFill>
              </a:rPr>
              <a:t>Timing</a:t>
            </a:r>
            <a:r>
              <a:rPr lang="en-GB" dirty="0" smtClean="0"/>
              <a:t> and </a:t>
            </a:r>
            <a:r>
              <a:rPr lang="en-GB" i="1" dirty="0">
                <a:solidFill>
                  <a:srgbClr val="E60A0A"/>
                </a:solidFill>
              </a:rPr>
              <a:t>Monitoring</a:t>
            </a:r>
            <a:r>
              <a:rPr lang="en-GB" dirty="0" smtClean="0"/>
              <a:t> and </a:t>
            </a:r>
            <a:r>
              <a:rPr lang="en-GB" i="1" dirty="0">
                <a:solidFill>
                  <a:srgbClr val="E60A0A"/>
                </a:solidFill>
              </a:rPr>
              <a:t>Tracking</a:t>
            </a:r>
            <a:r>
              <a:rPr lang="en-GB" dirty="0" smtClean="0"/>
              <a:t> sections of the risk management plan</a:t>
            </a:r>
          </a:p>
          <a:p>
            <a:pPr lvl="2"/>
            <a:r>
              <a:rPr lang="en-GB" dirty="0" smtClean="0"/>
              <a:t>Can be used to filter risks needing review</a:t>
            </a:r>
          </a:p>
          <a:p>
            <a:pPr lvl="1">
              <a:spcBef>
                <a:spcPts val="1200"/>
              </a:spcBef>
              <a:buFont typeface="+mj-lt"/>
              <a:buAutoNum type="arabicPeriod" startAt="8"/>
            </a:pPr>
            <a:r>
              <a:rPr lang="en-GB" dirty="0">
                <a:solidFill>
                  <a:srgbClr val="1106E8"/>
                </a:solidFill>
              </a:rPr>
              <a:t>Mitigation</a:t>
            </a:r>
            <a:r>
              <a:rPr lang="en-GB" dirty="0" smtClean="0"/>
              <a:t>, the mitigation strategy for the risk, a set of user-defined values based on the </a:t>
            </a:r>
            <a:r>
              <a:rPr lang="en-GB" i="1" dirty="0">
                <a:solidFill>
                  <a:srgbClr val="E60A0A"/>
                </a:solidFill>
              </a:rPr>
              <a:t>Mitigation</a:t>
            </a:r>
            <a:r>
              <a:rPr lang="en-GB" dirty="0" smtClean="0"/>
              <a:t> section of the risk management plan</a:t>
            </a:r>
          </a:p>
          <a:p>
            <a:pPr lvl="1">
              <a:spcBef>
                <a:spcPts val="1200"/>
              </a:spcBef>
              <a:buFont typeface="+mj-lt"/>
              <a:buAutoNum type="arabicPeriod" startAt="8"/>
            </a:pPr>
            <a:r>
              <a:rPr lang="en-GB" dirty="0">
                <a:solidFill>
                  <a:srgbClr val="1106E8"/>
                </a:solidFill>
              </a:rPr>
              <a:t>Mitigation Details</a:t>
            </a:r>
            <a:r>
              <a:rPr lang="en-GB" dirty="0" smtClean="0"/>
              <a:t>, either </a:t>
            </a:r>
            <a:r>
              <a:rPr lang="en-GB" dirty="0">
                <a:solidFill>
                  <a:srgbClr val="1106E8"/>
                </a:solidFill>
              </a:rPr>
              <a:t>In Frame </a:t>
            </a:r>
            <a:r>
              <a:rPr lang="en-GB" dirty="0" smtClean="0"/>
              <a:t>or </a:t>
            </a:r>
            <a:r>
              <a:rPr lang="en-GB" dirty="0">
                <a:solidFill>
                  <a:srgbClr val="1106E8"/>
                </a:solidFill>
              </a:rPr>
              <a:t>As Item</a:t>
            </a:r>
            <a:r>
              <a:rPr lang="en-GB" dirty="0" smtClean="0"/>
              <a:t>:</a:t>
            </a:r>
          </a:p>
          <a:p>
            <a:pPr lvl="2"/>
            <a:r>
              <a:rPr lang="en-GB" dirty="0"/>
              <a:t>If </a:t>
            </a:r>
            <a:r>
              <a:rPr lang="en-GB" dirty="0">
                <a:solidFill>
                  <a:srgbClr val="1106E8"/>
                </a:solidFill>
              </a:rPr>
              <a:t>In</a:t>
            </a:r>
            <a:r>
              <a:rPr lang="en-GB" dirty="0"/>
              <a:t> </a:t>
            </a:r>
            <a:r>
              <a:rPr lang="en-GB" dirty="0">
                <a:solidFill>
                  <a:srgbClr val="1106E8"/>
                </a:solidFill>
              </a:rPr>
              <a:t>Frame</a:t>
            </a:r>
            <a:r>
              <a:rPr lang="en-GB" dirty="0"/>
              <a:t>, then:</a:t>
            </a:r>
          </a:p>
          <a:p>
            <a:pPr lvl="3"/>
            <a:r>
              <a:rPr lang="en-GB" dirty="0" smtClean="0">
                <a:solidFill>
                  <a:srgbClr val="1106E8"/>
                </a:solidFill>
              </a:rPr>
              <a:t>Mitigation Frame</a:t>
            </a:r>
            <a:r>
              <a:rPr lang="en-GB" dirty="0" smtClean="0"/>
              <a:t>, which frame stores the mitigation details for the risk</a:t>
            </a:r>
          </a:p>
          <a:p>
            <a:pPr lvl="2"/>
            <a:r>
              <a:rPr lang="en-GB" dirty="0" smtClean="0"/>
              <a:t>If </a:t>
            </a:r>
            <a:r>
              <a:rPr lang="en-GB" dirty="0">
                <a:solidFill>
                  <a:srgbClr val="1106E8"/>
                </a:solidFill>
              </a:rPr>
              <a:t>As Item</a:t>
            </a:r>
            <a:r>
              <a:rPr lang="en-GB" dirty="0" smtClean="0"/>
              <a:t>, then:</a:t>
            </a:r>
          </a:p>
          <a:p>
            <a:pPr lvl="3"/>
            <a:r>
              <a:rPr lang="en-GB" dirty="0">
                <a:solidFill>
                  <a:srgbClr val="1106E8"/>
                </a:solidFill>
              </a:rPr>
              <a:t>Mitigation Item Type</a:t>
            </a:r>
            <a:r>
              <a:rPr lang="en-GB" dirty="0" smtClean="0"/>
              <a:t>, item type storing the risk’s mitigation details</a:t>
            </a:r>
          </a:p>
          <a:p>
            <a:pPr lvl="3"/>
            <a:r>
              <a:rPr lang="en-GB" dirty="0">
                <a:solidFill>
                  <a:srgbClr val="1106E8"/>
                </a:solidFill>
              </a:rPr>
              <a:t>Mitigation Link Type</a:t>
            </a:r>
            <a:r>
              <a:rPr lang="en-GB" dirty="0" smtClean="0"/>
              <a:t>, type of cross reference between the risk and mitigation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1206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Working with Risks	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risk information is held as </a:t>
            </a:r>
            <a:r>
              <a:rPr lang="en-GB" i="1" dirty="0" smtClean="0">
                <a:solidFill>
                  <a:srgbClr val="E60A0A"/>
                </a:solidFill>
              </a:rPr>
              <a:t>items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Such as </a:t>
            </a:r>
            <a:r>
              <a:rPr lang="en-GB" dirty="0">
                <a:solidFill>
                  <a:srgbClr val="1106E8"/>
                </a:solidFill>
              </a:rPr>
              <a:t>RISK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MITIGATION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NEED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REQUIREMENT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SBS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FUNCTION</a:t>
            </a:r>
          </a:p>
          <a:p>
            <a:pPr>
              <a:spcBef>
                <a:spcPts val="500"/>
              </a:spcBef>
              <a:spcAft>
                <a:spcPts val="300"/>
              </a:spcAft>
            </a:pPr>
            <a:r>
              <a:rPr lang="en-GB" dirty="0" smtClean="0"/>
              <a:t>So everything in Cradle </a:t>
            </a:r>
            <a:r>
              <a:rPr lang="en-GB" dirty="0"/>
              <a:t>for items will </a:t>
            </a:r>
            <a:r>
              <a:rPr lang="en-GB" dirty="0" smtClean="0"/>
              <a:t>also apply to risks:</a:t>
            </a:r>
          </a:p>
          <a:p>
            <a:pPr lvl="1">
              <a:spcAft>
                <a:spcPts val="100"/>
              </a:spcAft>
            </a:pPr>
            <a:r>
              <a:rPr lang="en-GB" dirty="0" smtClean="0"/>
              <a:t>Access control uses your user-defined access control rules</a:t>
            </a:r>
          </a:p>
          <a:p>
            <a:pPr lvl="1"/>
            <a:r>
              <a:rPr lang="en-GB" dirty="0" smtClean="0"/>
              <a:t>Operations use standard Cradle mechanisms, such as:</a:t>
            </a:r>
          </a:p>
          <a:p>
            <a:pPr lvl="2">
              <a:spcAft>
                <a:spcPts val="0"/>
              </a:spcAft>
            </a:pPr>
            <a:r>
              <a:rPr lang="en-GB" dirty="0">
                <a:solidFill>
                  <a:srgbClr val="1106E8"/>
                </a:solidFill>
              </a:rPr>
              <a:t>Queries</a:t>
            </a:r>
            <a:r>
              <a:rPr lang="en-GB" dirty="0" smtClean="0"/>
              <a:t>, including nested queries and parametric queries</a:t>
            </a:r>
          </a:p>
          <a:p>
            <a:pPr lvl="2">
              <a:spcAft>
                <a:spcPts val="0"/>
              </a:spcAft>
            </a:pPr>
            <a:r>
              <a:rPr lang="en-GB" dirty="0">
                <a:solidFill>
                  <a:srgbClr val="1106E8"/>
                </a:solidFill>
              </a:rPr>
              <a:t>Views</a:t>
            </a:r>
            <a:r>
              <a:rPr lang="en-GB" dirty="0" smtClean="0"/>
              <a:t> and display </a:t>
            </a:r>
            <a:r>
              <a:rPr lang="en-GB" dirty="0">
                <a:solidFill>
                  <a:srgbClr val="1106E8"/>
                </a:solidFill>
              </a:rPr>
              <a:t>Styles</a:t>
            </a:r>
            <a:r>
              <a:rPr lang="en-GB" dirty="0" smtClean="0"/>
              <a:t>, including linked item views, nested tables, view commands, pivot tables, matrices, graphs, metrics, dashboards of KPIs</a:t>
            </a:r>
          </a:p>
          <a:p>
            <a:pPr lvl="2">
              <a:spcAft>
                <a:spcPts val="0"/>
              </a:spcAft>
            </a:pPr>
            <a:r>
              <a:rPr lang="en-GB" i="1" dirty="0">
                <a:solidFill>
                  <a:srgbClr val="E60A0A"/>
                </a:solidFill>
              </a:rPr>
              <a:t>Forms</a:t>
            </a:r>
            <a:r>
              <a:rPr lang="en-GB" dirty="0" smtClean="0"/>
              <a:t> including user-defined commands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Making new items with </a:t>
            </a:r>
            <a:r>
              <a:rPr lang="en-GB" dirty="0">
                <a:solidFill>
                  <a:srgbClr val="1106E8"/>
                </a:solidFill>
              </a:rPr>
              <a:t>New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New Child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New Sibling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New Hierarchy</a:t>
            </a:r>
          </a:p>
          <a:p>
            <a:pPr lvl="2">
              <a:spcAft>
                <a:spcPts val="0"/>
              </a:spcAft>
            </a:pPr>
            <a:r>
              <a:rPr lang="en-GB" dirty="0">
                <a:solidFill>
                  <a:srgbClr val="1106E8"/>
                </a:solidFill>
              </a:rPr>
              <a:t>Copy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Delete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Properties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Split</a:t>
            </a:r>
            <a:r>
              <a:rPr lang="en-GB" dirty="0" smtClean="0"/>
              <a:t>, </a:t>
            </a:r>
            <a:r>
              <a:rPr lang="en-GB" dirty="0">
                <a:solidFill>
                  <a:srgbClr val="1106E8"/>
                </a:solidFill>
              </a:rPr>
              <a:t>Merge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1106E8"/>
                </a:solidFill>
              </a:rPr>
              <a:t>Reorder</a:t>
            </a:r>
          </a:p>
          <a:p>
            <a:pPr lvl="2"/>
            <a:r>
              <a:rPr lang="en-GB" dirty="0"/>
              <a:t>User-defined </a:t>
            </a:r>
            <a:r>
              <a:rPr lang="en-GB" i="1" dirty="0">
                <a:solidFill>
                  <a:srgbClr val="E60A0A"/>
                </a:solidFill>
              </a:rPr>
              <a:t>workflows</a:t>
            </a:r>
            <a:r>
              <a:rPr lang="en-GB" dirty="0"/>
              <a:t>, </a:t>
            </a:r>
            <a:r>
              <a:rPr lang="en-GB" dirty="0" smtClean="0">
                <a:solidFill>
                  <a:srgbClr val="1106E8"/>
                </a:solidFill>
              </a:rPr>
              <a:t>Advance</a:t>
            </a:r>
            <a:r>
              <a:rPr lang="en-GB" dirty="0"/>
              <a:t>, </a:t>
            </a:r>
            <a:r>
              <a:rPr lang="en-GB" i="1" dirty="0">
                <a:solidFill>
                  <a:srgbClr val="E60A0A"/>
                </a:solidFill>
              </a:rPr>
              <a:t>baselines</a:t>
            </a:r>
            <a:r>
              <a:rPr lang="en-GB" dirty="0"/>
              <a:t>, formal changes in Cradle’s CM</a:t>
            </a:r>
          </a:p>
          <a:p>
            <a:pPr lvl="1">
              <a:spcAft>
                <a:spcPts val="100"/>
              </a:spcAft>
            </a:pPr>
            <a:r>
              <a:rPr lang="en-GB" dirty="0" smtClean="0"/>
              <a:t>Risks can be captured from </a:t>
            </a:r>
            <a:r>
              <a:rPr lang="en-GB" i="1" dirty="0">
                <a:solidFill>
                  <a:srgbClr val="E60A0A"/>
                </a:solidFill>
              </a:rPr>
              <a:t>source documents</a:t>
            </a:r>
          </a:p>
          <a:p>
            <a:pPr lvl="1">
              <a:spcAft>
                <a:spcPts val="100"/>
              </a:spcAft>
            </a:pPr>
            <a:r>
              <a:rPr lang="en-GB" dirty="0" smtClean="0"/>
              <a:t>All risk information can be published in </a:t>
            </a:r>
            <a:r>
              <a:rPr lang="en-GB" i="1" dirty="0">
                <a:solidFill>
                  <a:srgbClr val="E60A0A"/>
                </a:solidFill>
              </a:rPr>
              <a:t>reports</a:t>
            </a:r>
            <a:r>
              <a:rPr lang="en-GB" dirty="0" smtClean="0"/>
              <a:t> and </a:t>
            </a:r>
            <a:r>
              <a:rPr lang="en-GB" i="1" dirty="0">
                <a:solidFill>
                  <a:srgbClr val="E60A0A"/>
                </a:solidFill>
              </a:rPr>
              <a:t>documents</a:t>
            </a:r>
          </a:p>
          <a:p>
            <a:pPr lvl="1"/>
            <a:r>
              <a:rPr lang="en-GB" dirty="0" smtClean="0"/>
              <a:t>Risks can be accessed through the API and WSI</a:t>
            </a:r>
          </a:p>
        </p:txBody>
      </p:sp>
    </p:spTree>
    <p:extLst>
      <p:ext uri="{BB962C8B-B14F-4D97-AF65-F5344CB8AC3E}">
        <p14:creationId xmlns:p14="http://schemas.microsoft.com/office/powerpoint/2010/main" xmlns="" val="276906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Working with Risks: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Benefits:</a:t>
            </a:r>
          </a:p>
          <a:p>
            <a:pPr lvl="1"/>
            <a:r>
              <a:rPr lang="en-GB" dirty="0" smtClean="0"/>
              <a:t>Users work with risks in same way as all other information</a:t>
            </a:r>
          </a:p>
          <a:p>
            <a:pPr lvl="1"/>
            <a:r>
              <a:rPr lang="en-GB" dirty="0" smtClean="0"/>
              <a:t>No need to learn special functionality</a:t>
            </a:r>
          </a:p>
          <a:p>
            <a:pPr lvl="1"/>
            <a:r>
              <a:rPr lang="en-GB" dirty="0" smtClean="0"/>
              <a:t>Risks automatically integrated into the project information:</a:t>
            </a:r>
          </a:p>
          <a:p>
            <a:pPr lvl="2"/>
            <a:r>
              <a:rPr lang="en-GB" dirty="0" smtClean="0"/>
              <a:t>Not isolated in separate risk registers</a:t>
            </a:r>
          </a:p>
          <a:p>
            <a:pPr lvl="2"/>
            <a:r>
              <a:rPr lang="en-GB" dirty="0" smtClean="0"/>
              <a:t>With no links between risks and the information they refer to</a:t>
            </a:r>
          </a:p>
          <a:p>
            <a:pPr lvl="2"/>
            <a:r>
              <a:rPr lang="en-GB" dirty="0" smtClean="0"/>
              <a:t>Managed in the same </a:t>
            </a:r>
            <a:r>
              <a:rPr lang="en-GB" i="1" dirty="0">
                <a:solidFill>
                  <a:srgbClr val="E60A0A"/>
                </a:solidFill>
              </a:rPr>
              <a:t>workspace</a:t>
            </a:r>
            <a:r>
              <a:rPr lang="en-GB" dirty="0" smtClean="0"/>
              <a:t> as all other information</a:t>
            </a:r>
          </a:p>
          <a:p>
            <a:pPr lvl="1"/>
            <a:r>
              <a:rPr lang="en-GB" dirty="0" smtClean="0"/>
              <a:t>Access control, change control, baselines and reviews are available</a:t>
            </a:r>
          </a:p>
          <a:p>
            <a:pPr lvl="2"/>
            <a:r>
              <a:rPr lang="en-GB" dirty="0" smtClean="0"/>
              <a:t>Applied in the same way as everything else</a:t>
            </a:r>
          </a:p>
          <a:p>
            <a:pPr lvl="1"/>
            <a:r>
              <a:rPr lang="en-GB" dirty="0" smtClean="0"/>
              <a:t>Reports, metrics, KPIs, documents can immediately include risks</a:t>
            </a:r>
          </a:p>
          <a:p>
            <a:pPr lvl="2"/>
            <a:r>
              <a:rPr lang="en-GB" dirty="0" smtClean="0"/>
              <a:t>No need to import/export or build tool interfaces or bridges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74550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Profiles	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Risk profiles show one or more risks on a horizontal time axis using the risks’ </a:t>
            </a:r>
            <a:r>
              <a:rPr lang="en-GB" dirty="0">
                <a:solidFill>
                  <a:srgbClr val="1106E8"/>
                </a:solidFill>
              </a:rPr>
              <a:t>Start Date </a:t>
            </a:r>
            <a:r>
              <a:rPr lang="en-GB" dirty="0" smtClean="0"/>
              <a:t>and </a:t>
            </a:r>
            <a:r>
              <a:rPr lang="en-GB" dirty="0">
                <a:solidFill>
                  <a:srgbClr val="1106E8"/>
                </a:solidFill>
              </a:rPr>
              <a:t>End Date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Profiles can show line graphs against time of:</a:t>
            </a:r>
          </a:p>
          <a:p>
            <a:pPr lvl="1">
              <a:spcAft>
                <a:spcPts val="0"/>
              </a:spcAft>
            </a:pPr>
            <a:r>
              <a:rPr lang="en-GB" dirty="0" smtClean="0"/>
              <a:t>Number of risks</a:t>
            </a:r>
          </a:p>
          <a:p>
            <a:pPr lvl="1">
              <a:spcAft>
                <a:spcPts val="0"/>
              </a:spcAft>
            </a:pPr>
            <a:r>
              <a:rPr lang="en-GB" dirty="0"/>
              <a:t>Total of risks’ </a:t>
            </a:r>
            <a:r>
              <a:rPr lang="en-GB" dirty="0" smtClean="0"/>
              <a:t>values</a:t>
            </a:r>
            <a:endParaRPr lang="en-GB" dirty="0"/>
          </a:p>
          <a:p>
            <a:pPr lvl="1"/>
            <a:r>
              <a:rPr lang="en-GB" dirty="0" smtClean="0"/>
              <a:t>Total of each risk’s value weighted by its likelihood probability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Risk profiles can show stacked bar charts against time of:</a:t>
            </a:r>
          </a:p>
          <a:p>
            <a:pPr lvl="1">
              <a:spcAft>
                <a:spcPts val="0"/>
              </a:spcAft>
            </a:pPr>
            <a:r>
              <a:rPr lang="en-GB" dirty="0" smtClean="0"/>
              <a:t>Numbers of each risk magnitude / priority / severity</a:t>
            </a:r>
          </a:p>
          <a:p>
            <a:pPr lvl="1">
              <a:spcAft>
                <a:spcPts val="0"/>
              </a:spcAft>
            </a:pPr>
            <a:r>
              <a:rPr lang="en-GB" dirty="0" smtClean="0"/>
              <a:t>Total of risks’ values for each </a:t>
            </a:r>
            <a:r>
              <a:rPr lang="en-GB" dirty="0"/>
              <a:t>risk magnitude / priority / </a:t>
            </a:r>
            <a:r>
              <a:rPr lang="en-GB" dirty="0" smtClean="0"/>
              <a:t>severity</a:t>
            </a:r>
          </a:p>
          <a:p>
            <a:pPr lvl="1"/>
            <a:r>
              <a:rPr lang="en-GB" dirty="0" smtClean="0"/>
              <a:t>Total of risks’ values for </a:t>
            </a:r>
            <a:r>
              <a:rPr lang="en-GB" dirty="0"/>
              <a:t>each risk magnitude / priority / </a:t>
            </a:r>
            <a:r>
              <a:rPr lang="en-GB" dirty="0" smtClean="0"/>
              <a:t>severity weighted by its likelihood probability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As for all other Cradle graphs, these profiles can be:</a:t>
            </a:r>
          </a:p>
          <a:p>
            <a:pPr lvl="1">
              <a:spcAft>
                <a:spcPts val="0"/>
              </a:spcAft>
            </a:pPr>
            <a:r>
              <a:rPr lang="en-GB" dirty="0" smtClean="0"/>
              <a:t>Printed in a variety of formats and published in documents</a:t>
            </a:r>
          </a:p>
          <a:p>
            <a:pPr lvl="1"/>
            <a:r>
              <a:rPr lang="en-GB" dirty="0" smtClean="0"/>
              <a:t>Exported as a data set for another tool, such as Excel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8159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/>
            </a:pPr>
            <a:r>
              <a:rPr lang="en-GB" dirty="0"/>
              <a:t>Risk Management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Risk Management Plan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Representation of Risks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Risk Attributes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Working with Risks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Risk Profiles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RISK Licence</a:t>
            </a:r>
          </a:p>
          <a:p>
            <a:pPr lvl="1">
              <a:buFont typeface="+mj-lt"/>
              <a:buAutoNum type="arabicPeriod"/>
            </a:pPr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67507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Profiles: 2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19200"/>
            <a:ext cx="4098809" cy="262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63787"/>
            <a:ext cx="7162800" cy="233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12651" y="1252446"/>
            <a:ext cx="2290016" cy="872688"/>
          </a:xfrm>
        </p:spPr>
        <p:txBody>
          <a:bodyPr>
            <a:normAutofit/>
          </a:bodyPr>
          <a:lstStyle/>
          <a:p>
            <a:r>
              <a:rPr lang="en-GB" dirty="0" smtClean="0"/>
              <a:t>Risk counts for each risk</a:t>
            </a:r>
            <a:br>
              <a:rPr lang="en-GB" dirty="0" smtClean="0"/>
            </a:br>
            <a:r>
              <a:rPr lang="en-GB" dirty="0" smtClean="0"/>
              <a:t>priority against time</a:t>
            </a: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124199"/>
            <a:ext cx="3962400" cy="7213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400"/>
              </a:spcBef>
              <a:spcAft>
                <a:spcPts val="400"/>
              </a:spcAft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4572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E60A0A"/>
              </a:buClr>
              <a:buFont typeface="Arial" panose="020B0604020202020204" pitchFamily="34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86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Clr>
                <a:srgbClr val="0A0AB2"/>
              </a:buClr>
              <a:buFont typeface="Arial" panose="020B0604020202020204" pitchFamily="34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4588" indent="-342900" algn="l" defTabSz="914400" rtl="0" eaLnBrk="1" latinLnBrk="0" hangingPunct="1">
              <a:spcBef>
                <a:spcPts val="200"/>
              </a:spcBef>
              <a:spcAft>
                <a:spcPts val="200"/>
              </a:spcAft>
              <a:buClr>
                <a:srgbClr val="1106E8"/>
              </a:buClr>
              <a:buFont typeface="Wingdings" panose="05000000000000000000" pitchFamily="2" charset="2"/>
              <a:buChar char="§"/>
              <a:tabLst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1484312" indent="-342900" algn="l" defTabSz="914400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1106E8"/>
              </a:buClr>
              <a:buFont typeface="Arial" panose="020B0604020202020204" pitchFamily="34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Total of the risks’ value (cost in this case), weighted by risk likelihood, against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8299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Licence	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Cradle provides an optional </a:t>
            </a:r>
            <a:r>
              <a:rPr lang="en-GB" dirty="0" smtClean="0">
                <a:solidFill>
                  <a:srgbClr val="E60A0A"/>
                </a:solidFill>
              </a:rPr>
              <a:t>Cradle-RISK</a:t>
            </a:r>
            <a:r>
              <a:rPr lang="en-GB" dirty="0" smtClean="0"/>
              <a:t> module with a separate </a:t>
            </a:r>
            <a:r>
              <a:rPr lang="en-GB" dirty="0">
                <a:solidFill>
                  <a:srgbClr val="E60A0A"/>
                </a:solidFill>
              </a:rPr>
              <a:t>RISK</a:t>
            </a:r>
            <a:r>
              <a:rPr lang="en-GB" dirty="0"/>
              <a:t> </a:t>
            </a:r>
            <a:r>
              <a:rPr lang="en-GB" dirty="0" smtClean="0"/>
              <a:t>licence</a:t>
            </a:r>
          </a:p>
          <a:p>
            <a:r>
              <a:rPr lang="en-GB" dirty="0">
                <a:solidFill>
                  <a:srgbClr val="E60A0A"/>
                </a:solidFill>
              </a:rPr>
              <a:t>RISK</a:t>
            </a:r>
            <a:r>
              <a:rPr lang="en-GB" dirty="0"/>
              <a:t> </a:t>
            </a:r>
            <a:r>
              <a:rPr lang="en-GB" dirty="0" smtClean="0"/>
              <a:t>licences are floating and dynamic, as are all other module licences</a:t>
            </a:r>
          </a:p>
          <a:p>
            <a:r>
              <a:rPr lang="en-GB" dirty="0" smtClean="0"/>
              <a:t>The </a:t>
            </a:r>
            <a:r>
              <a:rPr lang="en-GB" dirty="0" smtClean="0">
                <a:solidFill>
                  <a:srgbClr val="E60A0A"/>
                </a:solidFill>
              </a:rPr>
              <a:t>RISK</a:t>
            </a:r>
            <a:r>
              <a:rPr lang="en-GB" dirty="0" smtClean="0"/>
              <a:t> licence is used:</a:t>
            </a:r>
          </a:p>
          <a:p>
            <a:pPr lvl="1"/>
            <a:r>
              <a:rPr lang="en-GB" dirty="0" smtClean="0"/>
              <a:t>When editing an item of the type defined to be a risk</a:t>
            </a:r>
          </a:p>
          <a:p>
            <a:pPr lvl="1"/>
            <a:r>
              <a:rPr lang="en-GB" dirty="0" smtClean="0"/>
              <a:t>When generating a risk profile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Risk information </a:t>
            </a:r>
            <a:r>
              <a:rPr lang="en-GB" dirty="0"/>
              <a:t>can be defined and used in Cradle without the </a:t>
            </a:r>
            <a:r>
              <a:rPr lang="en-GB" dirty="0">
                <a:solidFill>
                  <a:srgbClr val="E60A0A"/>
                </a:solidFill>
              </a:rPr>
              <a:t>RISK</a:t>
            </a:r>
            <a:r>
              <a:rPr lang="en-GB" dirty="0"/>
              <a:t> module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E60A0A"/>
                </a:solidFill>
              </a:rPr>
              <a:t>RISK</a:t>
            </a:r>
            <a:r>
              <a:rPr lang="en-GB" dirty="0" smtClean="0"/>
              <a:t> module provides:</a:t>
            </a:r>
          </a:p>
          <a:p>
            <a:pPr lvl="1"/>
            <a:r>
              <a:rPr lang="en-GB" dirty="0" smtClean="0"/>
              <a:t>Ability to define RAMs and RAM inheritance down a RBS</a:t>
            </a:r>
          </a:p>
          <a:p>
            <a:pPr lvl="1"/>
            <a:r>
              <a:rPr lang="en-GB" dirty="0" smtClean="0"/>
              <a:t>Lookup of risk magnitude / priority / severity from a RAM</a:t>
            </a:r>
          </a:p>
          <a:p>
            <a:pPr lvl="1"/>
            <a:r>
              <a:rPr lang="en-GB" dirty="0" smtClean="0">
                <a:solidFill>
                  <a:srgbClr val="E60A0A"/>
                </a:solidFill>
              </a:rPr>
              <a:t>Risk </a:t>
            </a:r>
            <a:r>
              <a:rPr lang="en-GB" dirty="0">
                <a:solidFill>
                  <a:srgbClr val="E60A0A"/>
                </a:solidFill>
              </a:rPr>
              <a:t>profiles</a:t>
            </a:r>
          </a:p>
          <a:p>
            <a:pPr indent="-457200">
              <a:spcBef>
                <a:spcPts val="1200"/>
              </a:spcBef>
            </a:pPr>
            <a:r>
              <a:rPr lang="en-GB" dirty="0" smtClean="0"/>
              <a:t>One </a:t>
            </a:r>
            <a:r>
              <a:rPr lang="en-GB" dirty="0">
                <a:solidFill>
                  <a:srgbClr val="E60A0A"/>
                </a:solidFill>
              </a:rPr>
              <a:t>RISK</a:t>
            </a:r>
            <a:r>
              <a:rPr lang="en-GB" dirty="0" smtClean="0"/>
              <a:t> licence can be shared between 3 concurrent risk users</a:t>
            </a:r>
          </a:p>
        </p:txBody>
      </p:sp>
    </p:spTree>
    <p:extLst>
      <p:ext uri="{BB962C8B-B14F-4D97-AF65-F5344CB8AC3E}">
        <p14:creationId xmlns:p14="http://schemas.microsoft.com/office/powerpoint/2010/main" xmlns="" val="2030939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Summary	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Cradle supports all aspects of a risk management plan</a:t>
            </a:r>
          </a:p>
          <a:p>
            <a:pPr lvl="1"/>
            <a:r>
              <a:rPr lang="en-GB" dirty="0" smtClean="0"/>
              <a:t>Provides a RBS with any structure, any number of risk registers and risks</a:t>
            </a:r>
          </a:p>
          <a:p>
            <a:pPr lvl="1"/>
            <a:r>
              <a:rPr lang="en-GB" dirty="0" smtClean="0"/>
              <a:t>Any number of RAMs with automatic inheritance down the RBS</a:t>
            </a:r>
          </a:p>
          <a:p>
            <a:pPr lvl="1"/>
            <a:r>
              <a:rPr lang="en-GB" dirty="0" smtClean="0"/>
              <a:t>Full set of operations, including search, view, filter, edit, history, linking, traceability, coverage, reordering, adaptations, merge, split, find, replace, properties</a:t>
            </a:r>
          </a:p>
          <a:p>
            <a:pPr lvl="1"/>
            <a:r>
              <a:rPr lang="en-GB" dirty="0" smtClean="0"/>
              <a:t>Risks can be captured from source documents</a:t>
            </a:r>
          </a:p>
          <a:p>
            <a:pPr lvl="1"/>
            <a:r>
              <a:rPr lang="en-GB" dirty="0" smtClean="0"/>
              <a:t>Risks can be imported and exported</a:t>
            </a:r>
          </a:p>
          <a:p>
            <a:pPr lvl="1"/>
            <a:r>
              <a:rPr lang="en-GB" dirty="0" smtClean="0"/>
              <a:t>Risks can be published in user defined reports and documents</a:t>
            </a:r>
          </a:p>
          <a:p>
            <a:pPr lvl="1"/>
            <a:r>
              <a:rPr lang="en-GB" dirty="0" smtClean="0"/>
              <a:t>Provides full range of risk profile graphs</a:t>
            </a:r>
          </a:p>
          <a:p>
            <a:pPr lvl="1"/>
            <a:r>
              <a:rPr lang="en-GB" dirty="0" smtClean="0"/>
              <a:t>Have user-defined workflows so can be reviewed, baselined and subject to formal change control through Cradle’s Configuration Management System (CMS)</a:t>
            </a:r>
          </a:p>
          <a:p>
            <a:pPr lvl="1"/>
            <a:r>
              <a:rPr lang="en-GB" dirty="0" smtClean="0"/>
              <a:t>Available through the API and WSI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6424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642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i="1" dirty="0">
                <a:solidFill>
                  <a:srgbClr val="E60A0A"/>
                </a:solidFill>
              </a:rPr>
              <a:t>risk</a:t>
            </a:r>
            <a:r>
              <a:rPr lang="en-GB" dirty="0" smtClean="0"/>
              <a:t> is an </a:t>
            </a:r>
            <a:r>
              <a:rPr lang="en-GB" i="1" dirty="0">
                <a:solidFill>
                  <a:srgbClr val="E60A0A"/>
                </a:solidFill>
              </a:rPr>
              <a:t>event</a:t>
            </a:r>
            <a:r>
              <a:rPr lang="en-GB" dirty="0" smtClean="0"/>
              <a:t> which, if it occurs, has an </a:t>
            </a:r>
            <a:r>
              <a:rPr lang="en-GB" i="1" dirty="0" smtClean="0">
                <a:solidFill>
                  <a:srgbClr val="E60A0A"/>
                </a:solidFill>
              </a:rPr>
              <a:t>effect </a:t>
            </a:r>
            <a:r>
              <a:rPr lang="en-GB" dirty="0" smtClean="0"/>
              <a:t>on project </a:t>
            </a:r>
            <a:r>
              <a:rPr lang="en-GB" i="1" dirty="0">
                <a:solidFill>
                  <a:srgbClr val="E60A0A"/>
                </a:solidFill>
              </a:rPr>
              <a:t>objective(s)</a:t>
            </a:r>
            <a:r>
              <a:rPr lang="en-GB" dirty="0" smtClean="0"/>
              <a:t>, such as </a:t>
            </a:r>
            <a:r>
              <a:rPr lang="en-GB" b="1" i="1" dirty="0"/>
              <a:t>cost</a:t>
            </a:r>
            <a:r>
              <a:rPr lang="en-GB" dirty="0" smtClean="0"/>
              <a:t>, </a:t>
            </a:r>
            <a:r>
              <a:rPr lang="en-GB" b="1" i="1" dirty="0" smtClean="0"/>
              <a:t>completion</a:t>
            </a:r>
            <a:r>
              <a:rPr lang="en-GB" dirty="0" smtClean="0"/>
              <a:t>, </a:t>
            </a:r>
            <a:r>
              <a:rPr lang="en-GB" b="1" i="1" dirty="0"/>
              <a:t>timescales</a:t>
            </a:r>
            <a:r>
              <a:rPr lang="en-GB" dirty="0" smtClean="0"/>
              <a:t>, or preventing </a:t>
            </a:r>
            <a:r>
              <a:rPr lang="en-GB" b="1" i="1" dirty="0"/>
              <a:t>injury to persons </a:t>
            </a:r>
            <a:r>
              <a:rPr lang="en-GB" dirty="0" smtClean="0"/>
              <a:t>or </a:t>
            </a:r>
            <a:r>
              <a:rPr lang="en-GB" b="1" i="1" dirty="0" smtClean="0"/>
              <a:t>environmental damage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dirty="0" smtClean="0"/>
              <a:t>Risk management is the name for activities to:</a:t>
            </a:r>
          </a:p>
          <a:p>
            <a:pPr lvl="1">
              <a:spcAft>
                <a:spcPts val="0"/>
              </a:spcAft>
            </a:pPr>
            <a:r>
              <a:rPr lang="en-GB" i="1" dirty="0">
                <a:solidFill>
                  <a:srgbClr val="E60A0A"/>
                </a:solidFill>
              </a:rPr>
              <a:t>Identify</a:t>
            </a:r>
            <a:r>
              <a:rPr lang="en-GB" dirty="0" smtClean="0"/>
              <a:t> and </a:t>
            </a:r>
            <a:r>
              <a:rPr lang="en-GB" i="1" dirty="0">
                <a:solidFill>
                  <a:srgbClr val="E60A0A"/>
                </a:solidFill>
              </a:rPr>
              <a:t>characterise</a:t>
            </a:r>
            <a:r>
              <a:rPr lang="en-GB" dirty="0" smtClean="0"/>
              <a:t> risks and define their </a:t>
            </a:r>
            <a:r>
              <a:rPr lang="en-GB" i="1" dirty="0">
                <a:solidFill>
                  <a:srgbClr val="E60A0A"/>
                </a:solidFill>
              </a:rPr>
              <a:t>priority</a:t>
            </a:r>
            <a:r>
              <a:rPr lang="en-GB" dirty="0" smtClean="0"/>
              <a:t> / severity</a:t>
            </a:r>
          </a:p>
          <a:p>
            <a:pPr lvl="1">
              <a:spcAft>
                <a:spcPts val="0"/>
              </a:spcAft>
            </a:pPr>
            <a:r>
              <a:rPr lang="en-GB" dirty="0" smtClean="0"/>
              <a:t>Define and implement means to </a:t>
            </a:r>
            <a:r>
              <a:rPr lang="en-GB" i="1" dirty="0">
                <a:solidFill>
                  <a:srgbClr val="E60A0A"/>
                </a:solidFill>
              </a:rPr>
              <a:t>mitigate</a:t>
            </a:r>
            <a:r>
              <a:rPr lang="en-GB" dirty="0" smtClean="0"/>
              <a:t> or eliminate risks</a:t>
            </a:r>
          </a:p>
          <a:p>
            <a:pPr lvl="1">
              <a:spcAft>
                <a:spcPts val="0"/>
              </a:spcAft>
            </a:pPr>
            <a:r>
              <a:rPr lang="en-GB" i="1" dirty="0">
                <a:solidFill>
                  <a:srgbClr val="E60A0A"/>
                </a:solidFill>
              </a:rPr>
              <a:t>Review</a:t>
            </a:r>
            <a:r>
              <a:rPr lang="en-GB" dirty="0" smtClean="0"/>
              <a:t> the risks and mitigations for continued accuracy and completeness</a:t>
            </a:r>
          </a:p>
          <a:p>
            <a:pPr lvl="1"/>
            <a:r>
              <a:rPr lang="en-GB" i="1" dirty="0">
                <a:solidFill>
                  <a:srgbClr val="E60A0A"/>
                </a:solidFill>
              </a:rPr>
              <a:t>Review</a:t>
            </a:r>
            <a:r>
              <a:rPr lang="en-GB" dirty="0" smtClean="0"/>
              <a:t> the mitigations for continued relevance and effectiveness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In a Cradle database, risks are often: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hierarchy of one or more </a:t>
            </a:r>
            <a:r>
              <a:rPr lang="en-GB" i="1" dirty="0">
                <a:solidFill>
                  <a:srgbClr val="E60A0A"/>
                </a:solidFill>
              </a:rPr>
              <a:t>risk registers</a:t>
            </a:r>
          </a:p>
          <a:p>
            <a:pPr lvl="2"/>
            <a:r>
              <a:rPr lang="en-GB" dirty="0" smtClean="0"/>
              <a:t>Containing the </a:t>
            </a:r>
            <a:r>
              <a:rPr lang="en-GB" i="1" dirty="0">
                <a:solidFill>
                  <a:srgbClr val="E60A0A"/>
                </a:solidFill>
              </a:rPr>
              <a:t>risks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Each risk is often linked to: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Its </a:t>
            </a:r>
            <a:r>
              <a:rPr lang="en-GB" i="1" dirty="0" smtClean="0">
                <a:solidFill>
                  <a:srgbClr val="E60A0A"/>
                </a:solidFill>
              </a:rPr>
              <a:t>sources</a:t>
            </a:r>
            <a:r>
              <a:rPr lang="en-GB" dirty="0" smtClean="0"/>
              <a:t>, such as requirements</a:t>
            </a:r>
          </a:p>
          <a:p>
            <a:pPr lvl="2"/>
            <a:r>
              <a:rPr lang="en-GB" dirty="0" smtClean="0"/>
              <a:t>Its </a:t>
            </a:r>
            <a:r>
              <a:rPr lang="en-GB" i="1" dirty="0" smtClean="0">
                <a:solidFill>
                  <a:srgbClr val="E60A0A"/>
                </a:solidFill>
              </a:rPr>
              <a:t>effect</a:t>
            </a:r>
            <a:r>
              <a:rPr lang="en-GB" dirty="0" smtClean="0"/>
              <a:t>, such as on SBS or functions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Management	1</a:t>
            </a:r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6400800" y="3962400"/>
            <a:ext cx="1143000" cy="685800"/>
            <a:chOff x="6705600" y="4191000"/>
            <a:chExt cx="1143000" cy="685800"/>
          </a:xfrm>
        </p:grpSpPr>
        <p:sp>
          <p:nvSpPr>
            <p:cNvPr id="6" name="Rectangle 5"/>
            <p:cNvSpPr/>
            <p:nvPr/>
          </p:nvSpPr>
          <p:spPr>
            <a:xfrm>
              <a:off x="7010400" y="4495800"/>
              <a:ext cx="838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Risks</a:t>
              </a:r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58000" y="4343400"/>
              <a:ext cx="838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Risks</a:t>
              </a:r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6705600" y="4191000"/>
              <a:ext cx="8382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Risks</a:t>
              </a:r>
              <a:endParaRPr lang="en-GB" dirty="0">
                <a:solidFill>
                  <a:srgbClr val="1106E8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953000" y="5105400"/>
            <a:ext cx="1790700" cy="685800"/>
            <a:chOff x="5791200" y="5054600"/>
            <a:chExt cx="1790700" cy="685800"/>
          </a:xfrm>
        </p:grpSpPr>
        <p:sp>
          <p:nvSpPr>
            <p:cNvPr id="9" name="Rectangle 8"/>
            <p:cNvSpPr/>
            <p:nvPr/>
          </p:nvSpPr>
          <p:spPr>
            <a:xfrm>
              <a:off x="6096000" y="5359400"/>
              <a:ext cx="14859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Requirements</a:t>
              </a:r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43600" y="5207000"/>
              <a:ext cx="14859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Requirements</a:t>
              </a:r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1200" y="5054600"/>
              <a:ext cx="1485900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Requirements</a:t>
              </a:r>
              <a:endParaRPr lang="en-GB" dirty="0">
                <a:solidFill>
                  <a:srgbClr val="1106E8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552267" y="5105400"/>
            <a:ext cx="982133" cy="685800"/>
            <a:chOff x="7704667" y="5054600"/>
            <a:chExt cx="982133" cy="685800"/>
          </a:xfrm>
        </p:grpSpPr>
        <p:sp>
          <p:nvSpPr>
            <p:cNvPr id="12" name="Rectangle 11"/>
            <p:cNvSpPr/>
            <p:nvPr/>
          </p:nvSpPr>
          <p:spPr>
            <a:xfrm>
              <a:off x="8009467" y="5359400"/>
              <a:ext cx="677333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SBS</a:t>
              </a:r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57067" y="5207000"/>
              <a:ext cx="677333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SBS</a:t>
              </a:r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04667" y="5054600"/>
              <a:ext cx="677333" cy="381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rgbClr val="1106E8"/>
                  </a:solidFill>
                </a:rPr>
                <a:t>SBS</a:t>
              </a:r>
              <a:endParaRPr lang="en-GB" dirty="0">
                <a:solidFill>
                  <a:srgbClr val="1106E8"/>
                </a:solidFill>
              </a:endParaRPr>
            </a:p>
          </p:txBody>
        </p:sp>
      </p:grpSp>
      <p:cxnSp>
        <p:nvCxnSpPr>
          <p:cNvPr id="17" name="Elbow Connector 16"/>
          <p:cNvCxnSpPr>
            <a:stCxn id="6" idx="2"/>
            <a:endCxn id="7" idx="0"/>
          </p:cNvCxnSpPr>
          <p:nvPr/>
        </p:nvCxnSpPr>
        <p:spPr>
          <a:xfrm rot="5400000">
            <a:off x="6181725" y="4162425"/>
            <a:ext cx="457200" cy="1428750"/>
          </a:xfrm>
          <a:prstGeom prst="bentConnector3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2"/>
            <a:endCxn id="10" idx="0"/>
          </p:cNvCxnSpPr>
          <p:nvPr/>
        </p:nvCxnSpPr>
        <p:spPr>
          <a:xfrm rot="16200000" flipH="1">
            <a:off x="7279217" y="4493683"/>
            <a:ext cx="457200" cy="766234"/>
          </a:xfrm>
          <a:prstGeom prst="bentConnector3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0461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Management Plan	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first risk management task</a:t>
            </a:r>
          </a:p>
          <a:p>
            <a:r>
              <a:rPr lang="en-GB" dirty="0" smtClean="0"/>
              <a:t>Defines:</a:t>
            </a:r>
          </a:p>
          <a:p>
            <a:pPr lvl="1">
              <a:spcAft>
                <a:spcPts val="100"/>
              </a:spcAft>
            </a:pPr>
            <a:r>
              <a:rPr lang="en-GB" dirty="0" smtClean="0"/>
              <a:t>Principles and basis of all risk management work</a:t>
            </a:r>
          </a:p>
          <a:p>
            <a:pPr lvl="1"/>
            <a:r>
              <a:rPr lang="en-GB" dirty="0" smtClean="0"/>
              <a:t>Representation of risks and related data in Cradle – part of the </a:t>
            </a:r>
            <a:r>
              <a:rPr lang="en-GB" i="1" dirty="0">
                <a:solidFill>
                  <a:srgbClr val="E60A0A"/>
                </a:solidFill>
              </a:rPr>
              <a:t>schema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Includes:</a:t>
            </a:r>
          </a:p>
          <a:p>
            <a:pPr lvl="1"/>
            <a:r>
              <a:rPr lang="en-GB" i="1" dirty="0" smtClean="0">
                <a:solidFill>
                  <a:srgbClr val="E60A0A"/>
                </a:solidFill>
              </a:rPr>
              <a:t>Methodology</a:t>
            </a:r>
            <a:r>
              <a:rPr lang="en-GB" dirty="0" smtClean="0"/>
              <a:t>, becomes Cradle risk schema and procedures surrounding it, such as: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Sources for finding risks and other data (such as user requirements, </a:t>
            </a:r>
            <a:r>
              <a:rPr lang="en-GB" dirty="0" err="1" smtClean="0"/>
              <a:t>ConOps</a:t>
            </a:r>
            <a:r>
              <a:rPr lang="en-GB" dirty="0" smtClean="0"/>
              <a:t>)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Risk identification methods (interviews with experts, past projects…)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Risk analysis methods (qualitative and/or quantitative)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Risk sources, items that can originate risks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Risk impacts, items that can be affected / impacted by risks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Representation of mitigations, as attribute or linked items</a:t>
            </a:r>
          </a:p>
          <a:p>
            <a:pPr lvl="2"/>
            <a:r>
              <a:rPr lang="en-GB" dirty="0" smtClean="0"/>
              <a:t>Allocation of risk responsibilities, to people / groups, as attribute / linked items</a:t>
            </a:r>
          </a:p>
          <a:p>
            <a:pPr lvl="1"/>
            <a:r>
              <a:rPr lang="en-GB" i="1" dirty="0">
                <a:solidFill>
                  <a:srgbClr val="E60A0A"/>
                </a:solidFill>
              </a:rPr>
              <a:t>Budget</a:t>
            </a:r>
            <a:r>
              <a:rPr lang="en-GB" dirty="0" smtClean="0"/>
              <a:t>, resources and responsibilities for risk activities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06428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Management Plan: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lvl="1"/>
            <a:r>
              <a:rPr lang="en-GB" i="1" dirty="0">
                <a:solidFill>
                  <a:srgbClr val="E60A0A"/>
                </a:solidFill>
              </a:rPr>
              <a:t>Timing</a:t>
            </a:r>
            <a:r>
              <a:rPr lang="en-GB" dirty="0"/>
              <a:t>, schedules for risk definition, review and monitoring</a:t>
            </a:r>
          </a:p>
          <a:p>
            <a:pPr lvl="1"/>
            <a:r>
              <a:rPr lang="en-GB" dirty="0"/>
              <a:t>Risk </a:t>
            </a:r>
            <a:r>
              <a:rPr lang="en-GB" i="1" dirty="0">
                <a:solidFill>
                  <a:srgbClr val="E60A0A"/>
                </a:solidFill>
              </a:rPr>
              <a:t>categorisation</a:t>
            </a:r>
            <a:r>
              <a:rPr lang="en-GB" dirty="0"/>
              <a:t>, the types or groups of risks</a:t>
            </a:r>
          </a:p>
          <a:p>
            <a:pPr lvl="2"/>
            <a:r>
              <a:rPr lang="en-GB" dirty="0"/>
              <a:t>Typically defines structure of risk register(s)</a:t>
            </a:r>
          </a:p>
          <a:p>
            <a:pPr lvl="2"/>
            <a:r>
              <a:rPr lang="en-GB" dirty="0"/>
              <a:t>Creates the risk hierarchy = </a:t>
            </a:r>
            <a:r>
              <a:rPr lang="en-GB" i="1" dirty="0">
                <a:solidFill>
                  <a:srgbClr val="E60A0A"/>
                </a:solidFill>
              </a:rPr>
              <a:t>Risk Breakdown Structure </a:t>
            </a:r>
            <a:r>
              <a:rPr lang="en-GB" dirty="0"/>
              <a:t>(RBS)</a:t>
            </a:r>
          </a:p>
          <a:p>
            <a:pPr lvl="1"/>
            <a:r>
              <a:rPr lang="en-GB" i="1" dirty="0">
                <a:solidFill>
                  <a:srgbClr val="E60A0A"/>
                </a:solidFill>
              </a:rPr>
              <a:t>Likelihood</a:t>
            </a:r>
            <a:r>
              <a:rPr lang="en-GB" dirty="0"/>
              <a:t> and </a:t>
            </a:r>
            <a:r>
              <a:rPr lang="en-GB" i="1" dirty="0">
                <a:solidFill>
                  <a:srgbClr val="E60A0A"/>
                </a:solidFill>
              </a:rPr>
              <a:t>impact</a:t>
            </a:r>
            <a:r>
              <a:rPr lang="en-GB" dirty="0"/>
              <a:t>:</a:t>
            </a:r>
          </a:p>
          <a:p>
            <a:pPr lvl="2"/>
            <a:r>
              <a:rPr lang="en-GB" dirty="0"/>
              <a:t>Risk </a:t>
            </a:r>
            <a:r>
              <a:rPr lang="en-GB" i="1" dirty="0">
                <a:solidFill>
                  <a:srgbClr val="E60A0A"/>
                </a:solidFill>
              </a:rPr>
              <a:t>likelihood</a:t>
            </a:r>
            <a:r>
              <a:rPr lang="en-GB" dirty="0"/>
              <a:t> values and their </a:t>
            </a:r>
            <a:r>
              <a:rPr lang="en-GB" i="1" dirty="0" smtClean="0">
                <a:solidFill>
                  <a:srgbClr val="E60A0A"/>
                </a:solidFill>
              </a:rPr>
              <a:t>probabilities</a:t>
            </a:r>
            <a:r>
              <a:rPr lang="en-GB" dirty="0"/>
              <a:t> – part of the </a:t>
            </a:r>
            <a:r>
              <a:rPr lang="en-GB" i="1" dirty="0">
                <a:solidFill>
                  <a:srgbClr val="E60A0A"/>
                </a:solidFill>
              </a:rPr>
              <a:t>schema</a:t>
            </a:r>
          </a:p>
          <a:p>
            <a:pPr lvl="2"/>
            <a:r>
              <a:rPr lang="en-GB" dirty="0"/>
              <a:t>Risk </a:t>
            </a:r>
            <a:r>
              <a:rPr lang="en-GB" i="1" dirty="0" smtClean="0">
                <a:solidFill>
                  <a:srgbClr val="E60A0A"/>
                </a:solidFill>
              </a:rPr>
              <a:t>consequence</a:t>
            </a:r>
            <a:r>
              <a:rPr lang="en-GB" dirty="0" smtClean="0"/>
              <a:t> </a:t>
            </a:r>
            <a:r>
              <a:rPr lang="en-GB" dirty="0"/>
              <a:t>values – part of the </a:t>
            </a:r>
            <a:r>
              <a:rPr lang="en-GB" i="1" dirty="0">
                <a:solidFill>
                  <a:srgbClr val="E60A0A"/>
                </a:solidFill>
              </a:rPr>
              <a:t>schema</a:t>
            </a:r>
            <a:endParaRPr lang="en-GB" dirty="0"/>
          </a:p>
          <a:p>
            <a:pPr lvl="2"/>
            <a:r>
              <a:rPr lang="en-GB" dirty="0"/>
              <a:t>Risk </a:t>
            </a:r>
            <a:r>
              <a:rPr lang="en-GB" i="1" dirty="0">
                <a:solidFill>
                  <a:srgbClr val="E60A0A"/>
                </a:solidFill>
              </a:rPr>
              <a:t>magnitude</a:t>
            </a:r>
            <a:r>
              <a:rPr lang="en-GB" dirty="0"/>
              <a:t> / </a:t>
            </a:r>
            <a:r>
              <a:rPr lang="en-GB" i="1" dirty="0">
                <a:solidFill>
                  <a:srgbClr val="E60A0A"/>
                </a:solidFill>
              </a:rPr>
              <a:t>priority</a:t>
            </a:r>
            <a:r>
              <a:rPr lang="en-GB" dirty="0"/>
              <a:t> / </a:t>
            </a:r>
            <a:r>
              <a:rPr lang="en-GB" i="1" dirty="0">
                <a:solidFill>
                  <a:srgbClr val="E60A0A"/>
                </a:solidFill>
              </a:rPr>
              <a:t>severity</a:t>
            </a:r>
            <a:r>
              <a:rPr lang="en-GB" dirty="0"/>
              <a:t> values – part of the </a:t>
            </a:r>
            <a:r>
              <a:rPr lang="en-GB" i="1" dirty="0">
                <a:solidFill>
                  <a:srgbClr val="E60A0A"/>
                </a:solidFill>
              </a:rPr>
              <a:t>schema</a:t>
            </a:r>
            <a:endParaRPr lang="en-GB" dirty="0"/>
          </a:p>
          <a:p>
            <a:pPr lvl="2"/>
            <a:r>
              <a:rPr lang="en-GB" i="1" dirty="0">
                <a:solidFill>
                  <a:srgbClr val="E60A0A"/>
                </a:solidFill>
              </a:rPr>
              <a:t>Risk Assessment </a:t>
            </a:r>
            <a:r>
              <a:rPr lang="en-GB" i="1" dirty="0" smtClean="0">
                <a:solidFill>
                  <a:srgbClr val="E60A0A"/>
                </a:solidFill>
              </a:rPr>
              <a:t/>
            </a:r>
            <a:br>
              <a:rPr lang="en-GB" i="1" dirty="0" smtClean="0">
                <a:solidFill>
                  <a:srgbClr val="E60A0A"/>
                </a:solidFill>
              </a:rPr>
            </a:br>
            <a:r>
              <a:rPr lang="en-GB" i="1" dirty="0" smtClean="0">
                <a:solidFill>
                  <a:srgbClr val="E60A0A"/>
                </a:solidFill>
              </a:rPr>
              <a:t>Matrices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i="1" dirty="0" smtClean="0">
                <a:solidFill>
                  <a:srgbClr val="E60A0A"/>
                </a:solidFill>
              </a:rPr>
              <a:t>RAMs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to </a:t>
            </a:r>
            <a:r>
              <a:rPr lang="en-GB" dirty="0"/>
              <a:t>set </a:t>
            </a:r>
            <a:r>
              <a:rPr lang="en-GB" dirty="0" smtClean="0"/>
              <a:t>risk priority</a:t>
            </a:r>
            <a:br>
              <a:rPr lang="en-GB" dirty="0" smtClean="0"/>
            </a:br>
            <a:r>
              <a:rPr lang="en-GB" dirty="0" smtClean="0"/>
              <a:t>from its likelihood</a:t>
            </a:r>
            <a:br>
              <a:rPr lang="en-GB" dirty="0" smtClean="0"/>
            </a:br>
            <a:r>
              <a:rPr lang="en-GB" dirty="0" smtClean="0"/>
              <a:t>and consequence.</a:t>
            </a:r>
            <a:br>
              <a:rPr lang="en-GB" dirty="0" smtClean="0"/>
            </a:br>
            <a:r>
              <a:rPr lang="en-GB" dirty="0" smtClean="0"/>
              <a:t>Is stored in risk’s</a:t>
            </a:r>
            <a:br>
              <a:rPr lang="en-GB" dirty="0" smtClean="0"/>
            </a:br>
            <a:r>
              <a:rPr lang="en-GB" i="1" dirty="0">
                <a:solidFill>
                  <a:srgbClr val="E60A0A"/>
                </a:solidFill>
              </a:rPr>
              <a:t>frame</a:t>
            </a:r>
            <a:r>
              <a:rPr lang="en-GB" dirty="0" smtClean="0"/>
              <a:t> and inherited</a:t>
            </a:r>
            <a:br>
              <a:rPr lang="en-GB" dirty="0" smtClean="0"/>
            </a:br>
            <a:r>
              <a:rPr lang="en-GB" dirty="0" smtClean="0"/>
              <a:t>by the risk’s children.</a:t>
            </a:r>
          </a:p>
          <a:p>
            <a:pPr lvl="1"/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799" y="4038600"/>
            <a:ext cx="5265738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588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Management Plan: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Risk </a:t>
            </a:r>
            <a:r>
              <a:rPr lang="en-GB" i="1" dirty="0" smtClean="0">
                <a:solidFill>
                  <a:srgbClr val="E60A0A"/>
                </a:solidFill>
              </a:rPr>
              <a:t>mitigation strategies</a:t>
            </a:r>
            <a:r>
              <a:rPr lang="en-GB" dirty="0" smtClean="0"/>
              <a:t> that are allowed (part </a:t>
            </a:r>
            <a:r>
              <a:rPr lang="en-GB" dirty="0"/>
              <a:t>of the </a:t>
            </a:r>
            <a:r>
              <a:rPr lang="en-GB" i="1" dirty="0">
                <a:solidFill>
                  <a:srgbClr val="E60A0A"/>
                </a:solidFill>
              </a:rPr>
              <a:t>schema</a:t>
            </a:r>
            <a:r>
              <a:rPr lang="en-GB" dirty="0" smtClean="0"/>
              <a:t>), such as:</a:t>
            </a:r>
          </a:p>
          <a:p>
            <a:pPr lvl="2"/>
            <a:r>
              <a:rPr lang="en-GB" dirty="0">
                <a:solidFill>
                  <a:srgbClr val="1106E8"/>
                </a:solidFill>
              </a:rPr>
              <a:t>Accept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project will accept that the risk may occur and will deal with its consequences if it does occur</a:t>
            </a:r>
          </a:p>
          <a:p>
            <a:pPr lvl="2"/>
            <a:r>
              <a:rPr lang="en-GB" dirty="0">
                <a:solidFill>
                  <a:srgbClr val="1106E8"/>
                </a:solidFill>
              </a:rPr>
              <a:t>Avoid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project will take action to </a:t>
            </a:r>
            <a:r>
              <a:rPr lang="en-GB" b="1" i="1" dirty="0"/>
              <a:t>prevent</a:t>
            </a:r>
            <a:r>
              <a:rPr lang="en-GB" dirty="0" smtClean="0"/>
              <a:t> the risk occurring, the extent</a:t>
            </a:r>
            <a:br>
              <a:rPr lang="en-GB" dirty="0" smtClean="0"/>
            </a:br>
            <a:r>
              <a:rPr lang="en-GB" dirty="0" smtClean="0"/>
              <a:t>will be determined by the magnitude / priority / severity of the risk</a:t>
            </a:r>
          </a:p>
          <a:p>
            <a:pPr lvl="2"/>
            <a:r>
              <a:rPr lang="en-GB" dirty="0">
                <a:solidFill>
                  <a:srgbClr val="1106E8"/>
                </a:solidFill>
              </a:rPr>
              <a:t>Transfer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project transfers the risk to another party, for example purchasing insurance</a:t>
            </a:r>
          </a:p>
          <a:p>
            <a:pPr lvl="2"/>
            <a:r>
              <a:rPr lang="en-GB" dirty="0">
                <a:solidFill>
                  <a:srgbClr val="1106E8"/>
                </a:solidFill>
              </a:rPr>
              <a:t>Reduce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The </a:t>
            </a:r>
            <a:r>
              <a:rPr lang="en-GB" dirty="0"/>
              <a:t>project </a:t>
            </a:r>
            <a:r>
              <a:rPr lang="en-GB" dirty="0" smtClean="0"/>
              <a:t>will take </a:t>
            </a:r>
            <a:r>
              <a:rPr lang="en-GB" b="1" i="1" dirty="0"/>
              <a:t>some</a:t>
            </a:r>
            <a:r>
              <a:rPr lang="en-GB" dirty="0" smtClean="0"/>
              <a:t> action to </a:t>
            </a:r>
            <a:r>
              <a:rPr lang="en-GB" b="1" i="1" dirty="0"/>
              <a:t>reduce</a:t>
            </a:r>
            <a:r>
              <a:rPr lang="en-GB" dirty="0" smtClean="0"/>
              <a:t> the likelihood of the risk occurring but to a lesser extent than </a:t>
            </a:r>
            <a:r>
              <a:rPr lang="en-GB" dirty="0">
                <a:solidFill>
                  <a:srgbClr val="1106E8"/>
                </a:solidFill>
              </a:rPr>
              <a:t>Avoid</a:t>
            </a:r>
            <a:r>
              <a:rPr lang="en-GB" dirty="0" smtClean="0"/>
              <a:t>, </a:t>
            </a:r>
            <a:r>
              <a:rPr lang="en-GB" dirty="0"/>
              <a:t>the </a:t>
            </a:r>
            <a:r>
              <a:rPr lang="en-GB" dirty="0" smtClean="0"/>
              <a:t>extent will </a:t>
            </a:r>
            <a:r>
              <a:rPr lang="en-GB" dirty="0"/>
              <a:t>be determined by </a:t>
            </a:r>
            <a:r>
              <a:rPr lang="en-GB" dirty="0" smtClean="0"/>
              <a:t>the</a:t>
            </a:r>
            <a:br>
              <a:rPr lang="en-GB" dirty="0" smtClean="0"/>
            </a:br>
            <a:r>
              <a:rPr lang="en-GB" dirty="0" smtClean="0"/>
              <a:t>magnitude </a:t>
            </a:r>
            <a:r>
              <a:rPr lang="en-GB" dirty="0"/>
              <a:t>/ priority / severity of the </a:t>
            </a:r>
            <a:r>
              <a:rPr lang="en-GB" dirty="0" smtClean="0"/>
              <a:t>risk</a:t>
            </a:r>
          </a:p>
          <a:p>
            <a:r>
              <a:rPr lang="en-GB" dirty="0"/>
              <a:t> </a:t>
            </a:r>
            <a:r>
              <a:rPr lang="en-GB" dirty="0" smtClean="0"/>
              <a:t>         and the </a:t>
            </a:r>
            <a:r>
              <a:rPr lang="en-GB" i="1" dirty="0">
                <a:solidFill>
                  <a:srgbClr val="E60A0A"/>
                </a:solidFill>
              </a:rPr>
              <a:t>policies</a:t>
            </a:r>
            <a:r>
              <a:rPr lang="en-GB" dirty="0" smtClean="0"/>
              <a:t> </a:t>
            </a:r>
            <a:r>
              <a:rPr lang="en-GB" dirty="0"/>
              <a:t>for their </a:t>
            </a:r>
            <a:r>
              <a:rPr lang="en-GB" dirty="0" smtClean="0"/>
              <a:t>use and </a:t>
            </a:r>
            <a:r>
              <a:rPr lang="en-GB" b="1" i="1" dirty="0"/>
              <a:t>how</a:t>
            </a:r>
            <a:r>
              <a:rPr lang="en-GB" dirty="0" smtClean="0"/>
              <a:t> they are to be mitigated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359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Risk Management Plan: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Risk </a:t>
            </a:r>
            <a:r>
              <a:rPr lang="en-GB" i="1" dirty="0">
                <a:solidFill>
                  <a:srgbClr val="E60A0A"/>
                </a:solidFill>
              </a:rPr>
              <a:t>reporting</a:t>
            </a:r>
            <a:r>
              <a:rPr lang="en-GB" dirty="0" smtClean="0"/>
              <a:t>: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Types of reports, such as </a:t>
            </a:r>
            <a:r>
              <a:rPr lang="en-GB" i="1" dirty="0">
                <a:solidFill>
                  <a:srgbClr val="E60A0A"/>
                </a:solidFill>
              </a:rPr>
              <a:t>risk registers </a:t>
            </a:r>
            <a:r>
              <a:rPr lang="en-GB" dirty="0" smtClean="0"/>
              <a:t>and </a:t>
            </a:r>
            <a:r>
              <a:rPr lang="en-GB" i="1" dirty="0">
                <a:solidFill>
                  <a:srgbClr val="E60A0A"/>
                </a:solidFill>
              </a:rPr>
              <a:t>risk profiles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Recipients</a:t>
            </a:r>
          </a:p>
          <a:p>
            <a:pPr lvl="2">
              <a:spcAft>
                <a:spcPts val="0"/>
              </a:spcAft>
            </a:pPr>
            <a:r>
              <a:rPr lang="en-GB" dirty="0" smtClean="0"/>
              <a:t>Frequency</a:t>
            </a:r>
          </a:p>
          <a:p>
            <a:pPr lvl="2"/>
            <a:r>
              <a:rPr lang="en-GB" dirty="0"/>
              <a:t>Formats, including</a:t>
            </a:r>
            <a:r>
              <a:rPr lang="en-GB" dirty="0" smtClean="0"/>
              <a:t> tabular, document and graphical</a:t>
            </a:r>
            <a:endParaRPr lang="en-GB" dirty="0"/>
          </a:p>
          <a:p>
            <a:pPr lvl="1"/>
            <a:r>
              <a:rPr lang="en-GB" i="1" dirty="0">
                <a:solidFill>
                  <a:srgbClr val="E60A0A"/>
                </a:solidFill>
              </a:rPr>
              <a:t>Monitoring</a:t>
            </a:r>
            <a:r>
              <a:rPr lang="en-GB" dirty="0"/>
              <a:t> and </a:t>
            </a:r>
            <a:r>
              <a:rPr lang="en-GB" i="1" dirty="0">
                <a:solidFill>
                  <a:srgbClr val="E60A0A"/>
                </a:solidFill>
              </a:rPr>
              <a:t>tracking</a:t>
            </a:r>
          </a:p>
          <a:p>
            <a:pPr lvl="2"/>
            <a:r>
              <a:rPr lang="en-GB" dirty="0" smtClean="0"/>
              <a:t>Which people / groups can be given responsibility for risks</a:t>
            </a:r>
          </a:p>
          <a:p>
            <a:pPr lvl="2"/>
            <a:r>
              <a:rPr lang="en-GB" dirty="0" smtClean="0"/>
              <a:t>Frequency and methods of:</a:t>
            </a:r>
          </a:p>
          <a:p>
            <a:pPr lvl="3">
              <a:spcAft>
                <a:spcPts val="100"/>
              </a:spcAft>
            </a:pPr>
            <a:r>
              <a:rPr lang="en-GB" dirty="0" smtClean="0"/>
              <a:t>Identifying new risks</a:t>
            </a:r>
          </a:p>
          <a:p>
            <a:pPr lvl="3">
              <a:spcAft>
                <a:spcPts val="100"/>
              </a:spcAft>
            </a:pPr>
            <a:r>
              <a:rPr lang="en-GB" dirty="0" smtClean="0"/>
              <a:t>Validating existing risks</a:t>
            </a:r>
          </a:p>
          <a:p>
            <a:pPr lvl="3">
              <a:spcAft>
                <a:spcPts val="100"/>
              </a:spcAft>
            </a:pPr>
            <a:r>
              <a:rPr lang="en-GB" dirty="0" smtClean="0"/>
              <a:t>Risk analysis</a:t>
            </a:r>
          </a:p>
          <a:p>
            <a:pPr lvl="3"/>
            <a:r>
              <a:rPr lang="en-GB" dirty="0" smtClean="0"/>
              <a:t>Validating risk mitigation strategies and actions</a:t>
            </a:r>
          </a:p>
          <a:p>
            <a:pPr lvl="2"/>
            <a:r>
              <a:rPr lang="en-GB" dirty="0" smtClean="0"/>
              <a:t>Methods to track risk management activity</a:t>
            </a:r>
          </a:p>
          <a:p>
            <a:pPr lvl="2"/>
            <a:r>
              <a:rPr lang="en-GB" dirty="0" smtClean="0"/>
              <a:t>Methods and frequency of audits of the risk management activity</a:t>
            </a:r>
          </a:p>
          <a:p>
            <a:pPr lvl="2"/>
            <a:r>
              <a:rPr lang="en-GB" dirty="0" smtClean="0"/>
              <a:t>Governance of the risk management activity, including audits</a:t>
            </a:r>
          </a:p>
        </p:txBody>
      </p:sp>
    </p:spTree>
    <p:extLst>
      <p:ext uri="{BB962C8B-B14F-4D97-AF65-F5344CB8AC3E}">
        <p14:creationId xmlns:p14="http://schemas.microsoft.com/office/powerpoint/2010/main" xmlns="" val="419263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Representation of Risks	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risk is an </a:t>
            </a:r>
            <a:r>
              <a:rPr lang="en-GB" i="1" dirty="0">
                <a:solidFill>
                  <a:srgbClr val="E60A0A"/>
                </a:solidFill>
              </a:rPr>
              <a:t>item</a:t>
            </a:r>
            <a:r>
              <a:rPr lang="en-GB" dirty="0" smtClean="0"/>
              <a:t> in the database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You decide how risk </a:t>
            </a:r>
            <a:r>
              <a:rPr lang="en-GB" i="1" dirty="0">
                <a:solidFill>
                  <a:srgbClr val="E60A0A"/>
                </a:solidFill>
              </a:rPr>
              <a:t>mitigations</a:t>
            </a:r>
            <a:r>
              <a:rPr lang="en-GB" dirty="0" smtClean="0"/>
              <a:t> will be managed, either:</a:t>
            </a:r>
          </a:p>
          <a:p>
            <a:pPr lvl="1">
              <a:spcBef>
                <a:spcPts val="1200"/>
              </a:spcBef>
            </a:pPr>
            <a:r>
              <a:rPr lang="en-GB" dirty="0" smtClean="0"/>
              <a:t>As an attribute of the risk: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As items linked to the risk:</a:t>
            </a:r>
          </a:p>
          <a:p>
            <a:pPr lvl="2"/>
            <a:r>
              <a:rPr lang="en-GB" dirty="0" smtClean="0"/>
              <a:t>Perhaps shared between risks</a:t>
            </a:r>
          </a:p>
        </p:txBody>
      </p:sp>
      <p:cxnSp>
        <p:nvCxnSpPr>
          <p:cNvPr id="16" name="Elbow Connector 15"/>
          <p:cNvCxnSpPr>
            <a:stCxn id="38" idx="3"/>
            <a:endCxn id="42" idx="1"/>
          </p:cNvCxnSpPr>
          <p:nvPr/>
        </p:nvCxnSpPr>
        <p:spPr>
          <a:xfrm>
            <a:off x="6096000" y="5048250"/>
            <a:ext cx="838199" cy="203200"/>
          </a:xfrm>
          <a:prstGeom prst="bentConnector3">
            <a:avLst>
              <a:gd name="adj1" fmla="val 51136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343400" y="2209800"/>
            <a:ext cx="1752601" cy="990600"/>
            <a:chOff x="5791200" y="1066800"/>
            <a:chExt cx="1752601" cy="990600"/>
          </a:xfrm>
        </p:grpSpPr>
        <p:sp>
          <p:nvSpPr>
            <p:cNvPr id="18" name="Rectangle 17"/>
            <p:cNvSpPr/>
            <p:nvPr/>
          </p:nvSpPr>
          <p:spPr>
            <a:xfrm>
              <a:off x="5791200" y="1295400"/>
              <a:ext cx="1752600" cy="762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67400" y="1447800"/>
              <a:ext cx="1564216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r>
                <a:rPr lang="en-GB" sz="1400" dirty="0" smtClean="0">
                  <a:solidFill>
                    <a:srgbClr val="1106E8"/>
                  </a:solidFill>
                </a:rPr>
                <a:t>Mitigation Strategy</a:t>
              </a:r>
              <a:endParaRPr lang="en-GB" sz="1400" dirty="0">
                <a:solidFill>
                  <a:srgbClr val="1106E8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91201" y="1066800"/>
              <a:ext cx="1752600" cy="228600"/>
            </a:xfrm>
            <a:prstGeom prst="rect">
              <a:avLst/>
            </a:prstGeom>
            <a:solidFill>
              <a:srgbClr val="0A0AB2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 smtClean="0">
                  <a:solidFill>
                    <a:schemeClr val="bg1"/>
                  </a:solidFill>
                </a:rPr>
                <a:t>RISK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867400" y="1676400"/>
              <a:ext cx="1564216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r>
                <a:rPr lang="en-GB" sz="1400" dirty="0" smtClean="0">
                  <a:solidFill>
                    <a:srgbClr val="1106E8"/>
                  </a:solidFill>
                </a:rPr>
                <a:t>Mitigation</a:t>
              </a:r>
              <a:endParaRPr lang="en-GB" sz="1600" dirty="0">
                <a:solidFill>
                  <a:srgbClr val="1106E8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43400" y="3638550"/>
            <a:ext cx="1752601" cy="762000"/>
            <a:chOff x="4758263" y="4419600"/>
            <a:chExt cx="1752601" cy="762000"/>
          </a:xfrm>
        </p:grpSpPr>
        <p:sp>
          <p:nvSpPr>
            <p:cNvPr id="24" name="Rectangle 23"/>
            <p:cNvSpPr/>
            <p:nvPr/>
          </p:nvSpPr>
          <p:spPr>
            <a:xfrm>
              <a:off x="4758263" y="4648200"/>
              <a:ext cx="17526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834463" y="4800600"/>
              <a:ext cx="1564216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r>
                <a:rPr lang="en-GB" sz="1400" dirty="0" smtClean="0">
                  <a:solidFill>
                    <a:srgbClr val="1106E8"/>
                  </a:solidFill>
                </a:rPr>
                <a:t>Mitigation Strategy</a:t>
              </a:r>
              <a:endParaRPr lang="en-GB" sz="1400" dirty="0">
                <a:solidFill>
                  <a:srgbClr val="1106E8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58264" y="4419600"/>
              <a:ext cx="1752600" cy="228600"/>
            </a:xfrm>
            <a:prstGeom prst="rect">
              <a:avLst/>
            </a:prstGeom>
            <a:solidFill>
              <a:srgbClr val="0A0AB2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bg1"/>
                  </a:solidFill>
                </a:rPr>
                <a:t>RISK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934200" y="3505200"/>
            <a:ext cx="1371600" cy="495300"/>
            <a:chOff x="6858000" y="4203700"/>
            <a:chExt cx="1752601" cy="495300"/>
          </a:xfrm>
        </p:grpSpPr>
        <p:sp>
          <p:nvSpPr>
            <p:cNvPr id="30" name="Rectangle 29"/>
            <p:cNvSpPr/>
            <p:nvPr/>
          </p:nvSpPr>
          <p:spPr>
            <a:xfrm>
              <a:off x="6858000" y="4432300"/>
              <a:ext cx="1752600" cy="266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58001" y="4203700"/>
              <a:ext cx="1752600" cy="228600"/>
            </a:xfrm>
            <a:prstGeom prst="rect">
              <a:avLst/>
            </a:prstGeom>
            <a:solidFill>
              <a:srgbClr val="0A0AB2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bg1"/>
                  </a:solidFill>
                </a:rPr>
                <a:t>MITIGATION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34200" y="4159250"/>
            <a:ext cx="1371599" cy="495300"/>
            <a:chOff x="6858000" y="4203700"/>
            <a:chExt cx="1752601" cy="495300"/>
          </a:xfrm>
        </p:grpSpPr>
        <p:sp>
          <p:nvSpPr>
            <p:cNvPr id="35" name="Rectangle 34"/>
            <p:cNvSpPr/>
            <p:nvPr/>
          </p:nvSpPr>
          <p:spPr>
            <a:xfrm>
              <a:off x="6858000" y="4432300"/>
              <a:ext cx="1752600" cy="266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1" y="4203700"/>
              <a:ext cx="1752600" cy="228600"/>
            </a:xfrm>
            <a:prstGeom prst="rect">
              <a:avLst/>
            </a:prstGeom>
            <a:solidFill>
              <a:srgbClr val="0A0AB2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bg1"/>
                  </a:solidFill>
                </a:rPr>
                <a:t>MITIGATION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343400" y="4552950"/>
            <a:ext cx="1752601" cy="762000"/>
            <a:chOff x="4758263" y="4419600"/>
            <a:chExt cx="1752601" cy="762000"/>
          </a:xfrm>
        </p:grpSpPr>
        <p:sp>
          <p:nvSpPr>
            <p:cNvPr id="38" name="Rectangle 37"/>
            <p:cNvSpPr/>
            <p:nvPr/>
          </p:nvSpPr>
          <p:spPr>
            <a:xfrm>
              <a:off x="4758263" y="4648200"/>
              <a:ext cx="17526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834463" y="4800600"/>
              <a:ext cx="1564216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r>
                <a:rPr lang="en-GB" sz="1400" dirty="0" smtClean="0">
                  <a:solidFill>
                    <a:srgbClr val="1106E8"/>
                  </a:solidFill>
                </a:rPr>
                <a:t>Mitigation Strategy</a:t>
              </a:r>
              <a:endParaRPr lang="en-GB" sz="1400" dirty="0">
                <a:solidFill>
                  <a:srgbClr val="1106E8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58264" y="4419600"/>
              <a:ext cx="1752600" cy="228600"/>
            </a:xfrm>
            <a:prstGeom prst="rect">
              <a:avLst/>
            </a:prstGeom>
            <a:solidFill>
              <a:srgbClr val="0A0AB2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bg1"/>
                  </a:solidFill>
                </a:rPr>
                <a:t>RISK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934199" y="4889500"/>
            <a:ext cx="1371602" cy="495300"/>
            <a:chOff x="6858000" y="4203700"/>
            <a:chExt cx="1752601" cy="495300"/>
          </a:xfrm>
        </p:grpSpPr>
        <p:sp>
          <p:nvSpPr>
            <p:cNvPr id="42" name="Rectangle 41"/>
            <p:cNvSpPr/>
            <p:nvPr/>
          </p:nvSpPr>
          <p:spPr>
            <a:xfrm>
              <a:off x="6858000" y="4432300"/>
              <a:ext cx="1752600" cy="266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en-GB" dirty="0">
                <a:solidFill>
                  <a:srgbClr val="1106E8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858001" y="4203700"/>
              <a:ext cx="1752600" cy="228600"/>
            </a:xfrm>
            <a:prstGeom prst="rect">
              <a:avLst/>
            </a:prstGeom>
            <a:solidFill>
              <a:srgbClr val="0A0AB2"/>
            </a:solidFill>
            <a:ln w="12700">
              <a:solidFill>
                <a:srgbClr val="0A0A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600" dirty="0">
                  <a:solidFill>
                    <a:schemeClr val="bg1"/>
                  </a:solidFill>
                </a:rPr>
                <a:t>MITIGATION</a:t>
              </a:r>
            </a:p>
          </p:txBody>
        </p:sp>
      </p:grpSp>
      <p:cxnSp>
        <p:nvCxnSpPr>
          <p:cNvPr id="55" name="Elbow Connector 54"/>
          <p:cNvCxnSpPr>
            <a:stCxn id="24" idx="3"/>
            <a:endCxn id="30" idx="1"/>
          </p:cNvCxnSpPr>
          <p:nvPr/>
        </p:nvCxnSpPr>
        <p:spPr>
          <a:xfrm flipV="1">
            <a:off x="6096000" y="3867150"/>
            <a:ext cx="838200" cy="266700"/>
          </a:xfrm>
          <a:prstGeom prst="bentConnector3">
            <a:avLst>
              <a:gd name="adj1" fmla="val 51136"/>
            </a:avLst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6092825" y="4130271"/>
            <a:ext cx="841374" cy="333779"/>
          </a:xfrm>
          <a:custGeom>
            <a:avLst/>
            <a:gdLst>
              <a:gd name="connsiteX0" fmla="*/ 0 w 527050"/>
              <a:gd name="connsiteY0" fmla="*/ 6754 h 333779"/>
              <a:gd name="connsiteX1" fmla="*/ 0 w 527050"/>
              <a:gd name="connsiteY1" fmla="*/ 6754 h 333779"/>
              <a:gd name="connsiteX2" fmla="*/ 114300 w 527050"/>
              <a:gd name="connsiteY2" fmla="*/ 3579 h 333779"/>
              <a:gd name="connsiteX3" fmla="*/ 136525 w 527050"/>
              <a:gd name="connsiteY3" fmla="*/ 404 h 333779"/>
              <a:gd name="connsiteX4" fmla="*/ 273050 w 527050"/>
              <a:gd name="connsiteY4" fmla="*/ 404 h 333779"/>
              <a:gd name="connsiteX5" fmla="*/ 273050 w 527050"/>
              <a:gd name="connsiteY5" fmla="*/ 333779 h 333779"/>
              <a:gd name="connsiteX6" fmla="*/ 527050 w 527050"/>
              <a:gd name="connsiteY6" fmla="*/ 333779 h 333779"/>
              <a:gd name="connsiteX7" fmla="*/ 527050 w 527050"/>
              <a:gd name="connsiteY7" fmla="*/ 330604 h 333779"/>
              <a:gd name="connsiteX8" fmla="*/ 527050 w 527050"/>
              <a:gd name="connsiteY8" fmla="*/ 330604 h 333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7050" h="333779">
                <a:moveTo>
                  <a:pt x="0" y="6754"/>
                </a:moveTo>
                <a:lnTo>
                  <a:pt x="0" y="6754"/>
                </a:lnTo>
                <a:lnTo>
                  <a:pt x="114300" y="3579"/>
                </a:lnTo>
                <a:cubicBezTo>
                  <a:pt x="121775" y="3231"/>
                  <a:pt x="129043" y="554"/>
                  <a:pt x="136525" y="404"/>
                </a:cubicBezTo>
                <a:cubicBezTo>
                  <a:pt x="182024" y="-506"/>
                  <a:pt x="227542" y="404"/>
                  <a:pt x="273050" y="404"/>
                </a:cubicBezTo>
                <a:lnTo>
                  <a:pt x="273050" y="333779"/>
                </a:lnTo>
                <a:lnTo>
                  <a:pt x="527050" y="333779"/>
                </a:lnTo>
                <a:lnTo>
                  <a:pt x="527050" y="330604"/>
                </a:lnTo>
                <a:lnTo>
                  <a:pt x="527050" y="330604"/>
                </a:lnTo>
              </a:path>
            </a:pathLst>
          </a:cu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>
            <a:off x="6102350" y="4562475"/>
            <a:ext cx="831850" cy="488950"/>
          </a:xfrm>
          <a:custGeom>
            <a:avLst/>
            <a:gdLst>
              <a:gd name="connsiteX0" fmla="*/ 0 w 517525"/>
              <a:gd name="connsiteY0" fmla="*/ 488950 h 488950"/>
              <a:gd name="connsiteX1" fmla="*/ 0 w 517525"/>
              <a:gd name="connsiteY1" fmla="*/ 488950 h 488950"/>
              <a:gd name="connsiteX2" fmla="*/ 260350 w 517525"/>
              <a:gd name="connsiteY2" fmla="*/ 488950 h 488950"/>
              <a:gd name="connsiteX3" fmla="*/ 260350 w 517525"/>
              <a:gd name="connsiteY3" fmla="*/ 0 h 488950"/>
              <a:gd name="connsiteX4" fmla="*/ 517525 w 517525"/>
              <a:gd name="connsiteY4" fmla="*/ 0 h 488950"/>
              <a:gd name="connsiteX5" fmla="*/ 517525 w 517525"/>
              <a:gd name="connsiteY5" fmla="*/ 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525" h="488950">
                <a:moveTo>
                  <a:pt x="0" y="488950"/>
                </a:moveTo>
                <a:lnTo>
                  <a:pt x="0" y="488950"/>
                </a:lnTo>
                <a:lnTo>
                  <a:pt x="260350" y="488950"/>
                </a:lnTo>
                <a:lnTo>
                  <a:pt x="260350" y="0"/>
                </a:lnTo>
                <a:lnTo>
                  <a:pt x="517525" y="0"/>
                </a:lnTo>
                <a:lnTo>
                  <a:pt x="517525" y="0"/>
                </a:lnTo>
              </a:path>
            </a:pathLst>
          </a:cu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4529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Representation of </a:t>
            </a:r>
            <a:r>
              <a:rPr lang="en-GB" dirty="0" smtClean="0"/>
              <a:t>Risks: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Risks are usually in hierarchies, a </a:t>
            </a:r>
            <a:r>
              <a:rPr lang="en-GB" i="1" dirty="0">
                <a:solidFill>
                  <a:srgbClr val="E60A0A"/>
                </a:solidFill>
              </a:rPr>
              <a:t>RBS</a:t>
            </a:r>
            <a:r>
              <a:rPr lang="en-GB" dirty="0" smtClean="0"/>
              <a:t>, so they have parent/child links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You can link risks to their source / cause / origin:</a:t>
            </a:r>
          </a:p>
          <a:p>
            <a:pPr lvl="1"/>
            <a:r>
              <a:rPr lang="en-GB" dirty="0" smtClean="0"/>
              <a:t>Typically needs or requirements, or both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You can link risks to items affected if the risk occurs</a:t>
            </a:r>
          </a:p>
          <a:p>
            <a:pPr lvl="1"/>
            <a:r>
              <a:rPr lang="en-GB" dirty="0" smtClean="0"/>
              <a:t>Typically SBS items or functions in a model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Typical schema for risk management (part of overall schema) 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4366" y="42672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RISK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4267200"/>
            <a:ext cx="16764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REQUIREMENT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4267200"/>
            <a:ext cx="14478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MITIGATION</a:t>
            </a:r>
            <a:endParaRPr lang="en-GB" dirty="0">
              <a:solidFill>
                <a:srgbClr val="1106E8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4366" y="54864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rgbClr val="0A0A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dirty="0" smtClean="0">
                <a:solidFill>
                  <a:srgbClr val="1106E8"/>
                </a:solidFill>
              </a:rPr>
              <a:t>SBS</a:t>
            </a:r>
            <a:endParaRPr lang="en-GB" dirty="0">
              <a:solidFill>
                <a:srgbClr val="1106E8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14875" y="3810000"/>
            <a:ext cx="777457" cy="558800"/>
            <a:chOff x="4257675" y="4114800"/>
            <a:chExt cx="777457" cy="558800"/>
          </a:xfrm>
        </p:grpSpPr>
        <p:sp>
          <p:nvSpPr>
            <p:cNvPr id="8" name="Freeform 7"/>
            <p:cNvSpPr/>
            <p:nvPr/>
          </p:nvSpPr>
          <p:spPr>
            <a:xfrm>
              <a:off x="4257675" y="4343400"/>
              <a:ext cx="342900" cy="330200"/>
            </a:xfrm>
            <a:custGeom>
              <a:avLst/>
              <a:gdLst>
                <a:gd name="connsiteX0" fmla="*/ 158750 w 342900"/>
                <a:gd name="connsiteY0" fmla="*/ 330200 h 330200"/>
                <a:gd name="connsiteX1" fmla="*/ 342900 w 342900"/>
                <a:gd name="connsiteY1" fmla="*/ 330200 h 330200"/>
                <a:gd name="connsiteX2" fmla="*/ 342900 w 342900"/>
                <a:gd name="connsiteY2" fmla="*/ 0 h 330200"/>
                <a:gd name="connsiteX3" fmla="*/ 0 w 342900"/>
                <a:gd name="connsiteY3" fmla="*/ 0 h 330200"/>
                <a:gd name="connsiteX4" fmla="*/ 0 w 342900"/>
                <a:gd name="connsiteY4" fmla="*/ 225425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330200">
                  <a:moveTo>
                    <a:pt x="158750" y="330200"/>
                  </a:moveTo>
                  <a:lnTo>
                    <a:pt x="342900" y="330200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225425"/>
                  </a:lnTo>
                </a:path>
              </a:pathLst>
            </a:custGeom>
            <a:ln w="25400">
              <a:solidFill>
                <a:srgbClr val="008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7675" y="4114800"/>
              <a:ext cx="77745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dirty="0" smtClean="0">
                  <a:solidFill>
                    <a:srgbClr val="008000"/>
                  </a:solidFill>
                </a:rPr>
                <a:t>HAS CHILD</a:t>
              </a:r>
              <a:endParaRPr lang="en-GB" sz="1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24400" y="5026660"/>
            <a:ext cx="777457" cy="558800"/>
            <a:chOff x="4267200" y="5156200"/>
            <a:chExt cx="777457" cy="558800"/>
          </a:xfrm>
        </p:grpSpPr>
        <p:sp>
          <p:nvSpPr>
            <p:cNvPr id="10" name="Freeform 9"/>
            <p:cNvSpPr/>
            <p:nvPr/>
          </p:nvSpPr>
          <p:spPr>
            <a:xfrm>
              <a:off x="4267200" y="5384800"/>
              <a:ext cx="342900" cy="330200"/>
            </a:xfrm>
            <a:custGeom>
              <a:avLst/>
              <a:gdLst>
                <a:gd name="connsiteX0" fmla="*/ 158750 w 342900"/>
                <a:gd name="connsiteY0" fmla="*/ 330200 h 330200"/>
                <a:gd name="connsiteX1" fmla="*/ 342900 w 342900"/>
                <a:gd name="connsiteY1" fmla="*/ 330200 h 330200"/>
                <a:gd name="connsiteX2" fmla="*/ 342900 w 342900"/>
                <a:gd name="connsiteY2" fmla="*/ 0 h 330200"/>
                <a:gd name="connsiteX3" fmla="*/ 0 w 342900"/>
                <a:gd name="connsiteY3" fmla="*/ 0 h 330200"/>
                <a:gd name="connsiteX4" fmla="*/ 0 w 342900"/>
                <a:gd name="connsiteY4" fmla="*/ 225425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330200">
                  <a:moveTo>
                    <a:pt x="158750" y="330200"/>
                  </a:moveTo>
                  <a:lnTo>
                    <a:pt x="342900" y="330200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225425"/>
                  </a:lnTo>
                </a:path>
              </a:pathLst>
            </a:custGeom>
            <a:ln w="25400">
              <a:solidFill>
                <a:srgbClr val="008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67200" y="5156200"/>
              <a:ext cx="77745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dirty="0" smtClean="0">
                  <a:solidFill>
                    <a:srgbClr val="008000"/>
                  </a:solidFill>
                </a:rPr>
                <a:t>HAS CHILD</a:t>
              </a:r>
              <a:endParaRPr lang="en-GB" sz="1400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38400" y="3810000"/>
            <a:ext cx="777457" cy="558800"/>
            <a:chOff x="2438400" y="4114800"/>
            <a:chExt cx="777457" cy="558800"/>
          </a:xfrm>
        </p:grpSpPr>
        <p:sp>
          <p:nvSpPr>
            <p:cNvPr id="12" name="Freeform 11"/>
            <p:cNvSpPr/>
            <p:nvPr/>
          </p:nvSpPr>
          <p:spPr>
            <a:xfrm>
              <a:off x="2438400" y="4343400"/>
              <a:ext cx="342900" cy="330200"/>
            </a:xfrm>
            <a:custGeom>
              <a:avLst/>
              <a:gdLst>
                <a:gd name="connsiteX0" fmla="*/ 158750 w 342900"/>
                <a:gd name="connsiteY0" fmla="*/ 330200 h 330200"/>
                <a:gd name="connsiteX1" fmla="*/ 342900 w 342900"/>
                <a:gd name="connsiteY1" fmla="*/ 330200 h 330200"/>
                <a:gd name="connsiteX2" fmla="*/ 342900 w 342900"/>
                <a:gd name="connsiteY2" fmla="*/ 0 h 330200"/>
                <a:gd name="connsiteX3" fmla="*/ 0 w 342900"/>
                <a:gd name="connsiteY3" fmla="*/ 0 h 330200"/>
                <a:gd name="connsiteX4" fmla="*/ 0 w 342900"/>
                <a:gd name="connsiteY4" fmla="*/ 225425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330200">
                  <a:moveTo>
                    <a:pt x="158750" y="330200"/>
                  </a:moveTo>
                  <a:lnTo>
                    <a:pt x="342900" y="330200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225425"/>
                  </a:lnTo>
                </a:path>
              </a:pathLst>
            </a:custGeom>
            <a:ln w="25400">
              <a:solidFill>
                <a:srgbClr val="008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38400" y="4114800"/>
              <a:ext cx="77745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dirty="0" smtClean="0">
                  <a:solidFill>
                    <a:srgbClr val="008000"/>
                  </a:solidFill>
                </a:rPr>
                <a:t>HAS CHILD</a:t>
              </a:r>
              <a:endParaRPr lang="en-GB" sz="1400" dirty="0">
                <a:solidFill>
                  <a:srgbClr val="008000"/>
                </a:solidFill>
              </a:endParaRPr>
            </a:p>
          </p:txBody>
        </p:sp>
      </p:grpSp>
      <p:cxnSp>
        <p:nvCxnSpPr>
          <p:cNvPr id="18" name="Straight Arrow Connector 17"/>
          <p:cNvCxnSpPr>
            <a:stCxn id="4" idx="3"/>
            <a:endCxn id="6" idx="1"/>
          </p:cNvCxnSpPr>
          <p:nvPr/>
        </p:nvCxnSpPr>
        <p:spPr>
          <a:xfrm>
            <a:off x="4872566" y="4457700"/>
            <a:ext cx="1680634" cy="0"/>
          </a:xfrm>
          <a:prstGeom prst="straightConnector1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1"/>
            <a:endCxn id="5" idx="3"/>
          </p:cNvCxnSpPr>
          <p:nvPr/>
        </p:nvCxnSpPr>
        <p:spPr>
          <a:xfrm flipH="1">
            <a:off x="2590800" y="4457700"/>
            <a:ext cx="1443566" cy="0"/>
          </a:xfrm>
          <a:prstGeom prst="straightConnector1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2"/>
            <a:endCxn id="7" idx="0"/>
          </p:cNvCxnSpPr>
          <p:nvPr/>
        </p:nvCxnSpPr>
        <p:spPr>
          <a:xfrm>
            <a:off x="4453466" y="4648200"/>
            <a:ext cx="0" cy="838200"/>
          </a:xfrm>
          <a:prstGeom prst="straightConnector1">
            <a:avLst/>
          </a:prstGeom>
          <a:ln w="25400">
            <a:solidFill>
              <a:srgbClr val="008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05400" y="4495800"/>
            <a:ext cx="121046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8000"/>
                </a:solidFill>
              </a:rPr>
              <a:t>IS MITIGATED BY</a:t>
            </a:r>
            <a:endParaRPr lang="en-GB" sz="1400" dirty="0">
              <a:solidFill>
                <a:srgbClr val="008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42260" y="4495800"/>
            <a:ext cx="98123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8000"/>
                </a:solidFill>
              </a:rPr>
              <a:t>IS CAUSED BY</a:t>
            </a:r>
            <a:endParaRPr lang="en-GB" sz="1400" dirty="0">
              <a:solidFill>
                <a:srgbClr val="008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46120" y="4889956"/>
            <a:ext cx="113531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8000"/>
                </a:solidFill>
              </a:rPr>
              <a:t>HAS EFFECT ON</a:t>
            </a:r>
            <a:endParaRPr lang="en-GB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3007867"/>
      </p:ext>
    </p:extLst>
  </p:cSld>
  <p:clrMapOvr>
    <a:masterClrMapping/>
  </p:clrMapOvr>
</p:sld>
</file>

<file path=ppt/theme/theme1.xml><?xml version="1.0" encoding="utf-8"?>
<a:theme xmlns:a="http://schemas.openxmlformats.org/drawingml/2006/main" name="layout A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 A4</Template>
  <TotalTime>648</TotalTime>
  <Words>1867</Words>
  <Application>Microsoft Office PowerPoint</Application>
  <PresentationFormat>On-screen Show (4:3)</PresentationFormat>
  <Paragraphs>267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layout A4</vt:lpstr>
      <vt:lpstr>Cradle Risk Management</vt:lpstr>
      <vt:lpstr>Contents</vt:lpstr>
      <vt:lpstr>Risk Management 1</vt:lpstr>
      <vt:lpstr>Risk Management Plan 2</vt:lpstr>
      <vt:lpstr>Risk Management Plan: 2</vt:lpstr>
      <vt:lpstr>Risk Management Plan: 3</vt:lpstr>
      <vt:lpstr>Risk Management Plan: 4</vt:lpstr>
      <vt:lpstr>Representation of Risks 3</vt:lpstr>
      <vt:lpstr>Representation of Risks: 2</vt:lpstr>
      <vt:lpstr>Risk Attributes 4</vt:lpstr>
      <vt:lpstr>Risk Attributes: 2</vt:lpstr>
      <vt:lpstr>Risk Attributes: 3</vt:lpstr>
      <vt:lpstr>Risk Attributes: 4</vt:lpstr>
      <vt:lpstr>Risk Attributes: 5</vt:lpstr>
      <vt:lpstr>Risk Attributes: 6</vt:lpstr>
      <vt:lpstr>Risk Attributes: 7</vt:lpstr>
      <vt:lpstr>Working with Risks 5</vt:lpstr>
      <vt:lpstr>Working with Risks: 2</vt:lpstr>
      <vt:lpstr>Risk Profiles 6</vt:lpstr>
      <vt:lpstr>Risk Profiles: 2</vt:lpstr>
      <vt:lpstr>RISK Licence 7</vt:lpstr>
      <vt:lpstr>Summary 8</vt:lpstr>
      <vt:lpstr>Slide 22</vt:lpstr>
    </vt:vector>
  </TitlesOfParts>
  <Company>Structured Software Systems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for using this template (delete slide once read)</dc:title>
  <dc:creator>Mark G. Walker</dc:creator>
  <cp:lastModifiedBy>Jan Lamb</cp:lastModifiedBy>
  <cp:revision>97</cp:revision>
  <dcterms:created xsi:type="dcterms:W3CDTF">2022-03-15T20:50:28Z</dcterms:created>
  <dcterms:modified xsi:type="dcterms:W3CDTF">2023-01-26T14:16:27Z</dcterms:modified>
</cp:coreProperties>
</file>